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4" r:id="rId2"/>
    <p:sldMasterId id="2147483672" r:id="rId3"/>
    <p:sldMasterId id="2147483676" r:id="rId4"/>
  </p:sldMasterIdLst>
  <p:notesMasterIdLst>
    <p:notesMasterId r:id="rId24"/>
  </p:notesMasterIdLst>
  <p:sldIdLst>
    <p:sldId id="266" r:id="rId5"/>
    <p:sldId id="279" r:id="rId6"/>
    <p:sldId id="273" r:id="rId7"/>
    <p:sldId id="280" r:id="rId8"/>
    <p:sldId id="291" r:id="rId9"/>
    <p:sldId id="288" r:id="rId10"/>
    <p:sldId id="274" r:id="rId11"/>
    <p:sldId id="287" r:id="rId12"/>
    <p:sldId id="281" r:id="rId13"/>
    <p:sldId id="276" r:id="rId14"/>
    <p:sldId id="282" r:id="rId15"/>
    <p:sldId id="283" r:id="rId16"/>
    <p:sldId id="285" r:id="rId17"/>
    <p:sldId id="292" r:id="rId18"/>
    <p:sldId id="284" r:id="rId19"/>
    <p:sldId id="277" r:id="rId20"/>
    <p:sldId id="286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172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>
      <p:cViewPr varScale="1">
        <p:scale>
          <a:sx n="68" d="100"/>
          <a:sy n="68" d="100"/>
        </p:scale>
        <p:origin x="-96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6C1BE-42A8-44F5-B382-8C2C0CD0E5D6}" type="datetimeFigureOut">
              <a:rPr lang="en-US" smtClean="0"/>
              <a:t>4/22/2014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3E80C-F509-48F6-96D5-83B3D8A62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130425"/>
            <a:ext cx="5410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810000"/>
            <a:ext cx="5410200" cy="1143000"/>
          </a:xfrm>
        </p:spPr>
        <p:txBody>
          <a:bodyPr/>
          <a:lstStyle>
            <a:lvl1pPr marL="0" indent="0" algn="ctr">
              <a:buNone/>
              <a:defRPr>
                <a:solidFill>
                  <a:srgbClr val="1931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7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0574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3276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92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2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0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4777125"/>
            <a:ext cx="5105400" cy="5902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0" y="609600"/>
            <a:ext cx="5105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0" y="5334000"/>
            <a:ext cx="5105400" cy="83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5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457200"/>
            <a:ext cx="4648200" cy="5668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2057400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76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2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91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3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79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6705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4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83A8-D726-49D0-914C-05CB73784298}" type="datetimeFigureOut">
              <a:rPr lang="en-US" smtClean="0"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2383-6111-4715-A423-0F17610FE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6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42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3200" kern="1200">
          <a:solidFill>
            <a:srgbClr val="19317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800" kern="1200">
          <a:solidFill>
            <a:srgbClr val="1931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400" kern="1200">
          <a:solidFill>
            <a:srgbClr val="1931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000" kern="1200">
          <a:solidFill>
            <a:srgbClr val="1931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000" kern="1200">
          <a:solidFill>
            <a:srgbClr val="1931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CBEE-4143-4659-96B0-72FE0805C22C}" type="datetimeFigureOut">
              <a:rPr lang="en-US" smtClean="0"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A432E-CC62-4B85-A311-285F61074A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8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42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3200" kern="1200">
          <a:solidFill>
            <a:srgbClr val="19317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800" kern="1200">
          <a:solidFill>
            <a:srgbClr val="1931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400" kern="1200">
          <a:solidFill>
            <a:srgbClr val="1931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000" kern="1200">
          <a:solidFill>
            <a:srgbClr val="1931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000" kern="1200">
          <a:solidFill>
            <a:srgbClr val="1931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FA065-23DB-4FE9-A5F1-28A213199BE4}" type="datetimeFigureOut">
              <a:rPr lang="en-US" smtClean="0"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1F1C-74D9-4B23-ABD2-217E89304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0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42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3200" kern="1200">
          <a:solidFill>
            <a:srgbClr val="19317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800" kern="1200">
          <a:solidFill>
            <a:srgbClr val="1931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400" kern="1200">
          <a:solidFill>
            <a:srgbClr val="1931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000" kern="1200">
          <a:solidFill>
            <a:srgbClr val="1931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000" kern="1200">
          <a:solidFill>
            <a:srgbClr val="1931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37A57-F19F-4746-8259-1FA43F25002A}" type="datetimeFigureOut">
              <a:rPr lang="en-US" smtClean="0"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9D4D-DA1B-4CA8-86B2-567D7E8CE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42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3200" kern="1200">
          <a:solidFill>
            <a:srgbClr val="19317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800" kern="1200">
          <a:solidFill>
            <a:srgbClr val="1931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400" kern="1200">
          <a:solidFill>
            <a:srgbClr val="1931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000" kern="1200">
          <a:solidFill>
            <a:srgbClr val="1931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425"/>
        </a:buClr>
        <a:buFont typeface="Wingdings" pitchFamily="2" charset="2"/>
        <a:buChar char="ü"/>
        <a:defRPr sz="2000" kern="1200">
          <a:solidFill>
            <a:srgbClr val="1931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ksthilai@irsc.edu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Chaos and Disruption: Breaking the Mold of Online Learning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Indian River State College Quality Matters Degree Initiative</a:t>
            </a:r>
            <a:endParaRPr lang="en-US" dirty="0"/>
          </a:p>
        </p:txBody>
      </p:sp>
      <p:pic>
        <p:nvPicPr>
          <p:cNvPr id="4" name="Picture 3" descr="IRSC.jpeg"/>
          <p:cNvPicPr>
            <a:picLocks noChangeAspect="1"/>
          </p:cNvPicPr>
          <p:nvPr/>
        </p:nvPicPr>
        <p:blipFill>
          <a:blip r:embed="rId2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006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524000" cy="132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Quality Matters (QM) is a nationally recognized, faculty-centered, peer review process designed to certify the quality of online courses and online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Developed </a:t>
            </a:r>
            <a:r>
              <a:rPr lang="en-US" dirty="0"/>
              <a:t>by MarylandOnline, Inc. </a:t>
            </a:r>
            <a:r>
              <a:rPr lang="en-US" dirty="0" smtClean="0"/>
              <a:t>by faculty members, </a:t>
            </a:r>
            <a:r>
              <a:rPr lang="en-US" dirty="0"/>
              <a:t>QM now has more than 120 institutional subscribers in more than 45 </a:t>
            </a:r>
            <a:r>
              <a:rPr lang="en-US" dirty="0" smtClean="0"/>
              <a:t>states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Quality Matters uses a rubric with </a:t>
            </a:r>
            <a:r>
              <a:rPr lang="en-US" dirty="0" smtClean="0"/>
              <a:t>eight </a:t>
            </a:r>
            <a:r>
              <a:rPr lang="en-US" dirty="0"/>
              <a:t>broad </a:t>
            </a:r>
            <a:r>
              <a:rPr lang="en-US" dirty="0" smtClean="0"/>
              <a:t>standards: </a:t>
            </a:r>
          </a:p>
          <a:p>
            <a:pPr marL="400050" lvl="1" indent="0">
              <a:buNone/>
            </a:pPr>
            <a:r>
              <a:rPr lang="en-US" dirty="0" smtClean="0"/>
              <a:t>1</a:t>
            </a:r>
            <a:r>
              <a:rPr lang="en-US" dirty="0"/>
              <a:t>) course overview and </a:t>
            </a:r>
            <a:r>
              <a:rPr lang="en-US" dirty="0" smtClean="0"/>
              <a:t>introduction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2</a:t>
            </a:r>
            <a:r>
              <a:rPr lang="en-US" dirty="0"/>
              <a:t>) learning </a:t>
            </a:r>
            <a:r>
              <a:rPr lang="en-US" dirty="0" smtClean="0"/>
              <a:t>objectives</a:t>
            </a:r>
          </a:p>
          <a:p>
            <a:pPr marL="400050" lvl="1" indent="0">
              <a:buNone/>
            </a:pPr>
            <a:r>
              <a:rPr lang="en-US" dirty="0" smtClean="0"/>
              <a:t>3</a:t>
            </a:r>
            <a:r>
              <a:rPr lang="en-US" dirty="0"/>
              <a:t>) assessment and </a:t>
            </a:r>
            <a:r>
              <a:rPr lang="en-US" dirty="0" smtClean="0"/>
              <a:t>measurement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4</a:t>
            </a:r>
            <a:r>
              <a:rPr lang="en-US" dirty="0"/>
              <a:t>) resources and </a:t>
            </a:r>
            <a:r>
              <a:rPr lang="en-US" dirty="0" smtClean="0"/>
              <a:t>materials</a:t>
            </a:r>
          </a:p>
          <a:p>
            <a:pPr marL="400050" lvl="1" indent="0">
              <a:buNone/>
            </a:pPr>
            <a:r>
              <a:rPr lang="en-US" dirty="0" smtClean="0"/>
              <a:t>5</a:t>
            </a:r>
            <a:r>
              <a:rPr lang="en-US" dirty="0"/>
              <a:t>) learner </a:t>
            </a:r>
            <a:r>
              <a:rPr lang="en-US" dirty="0" smtClean="0"/>
              <a:t>engagement</a:t>
            </a:r>
          </a:p>
          <a:p>
            <a:pPr marL="400050" lvl="1" indent="0">
              <a:buNone/>
            </a:pPr>
            <a:r>
              <a:rPr lang="en-US" dirty="0" smtClean="0"/>
              <a:t>6</a:t>
            </a:r>
            <a:r>
              <a:rPr lang="en-US" dirty="0"/>
              <a:t>) course </a:t>
            </a:r>
            <a:r>
              <a:rPr lang="en-US" dirty="0" smtClean="0"/>
              <a:t>technology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7</a:t>
            </a:r>
            <a:r>
              <a:rPr lang="en-US" dirty="0"/>
              <a:t>) learner </a:t>
            </a:r>
            <a:r>
              <a:rPr lang="en-US" dirty="0" smtClean="0"/>
              <a:t>support</a:t>
            </a:r>
          </a:p>
          <a:p>
            <a:pPr marL="400050" lvl="1" indent="0">
              <a:buNone/>
            </a:pPr>
            <a:r>
              <a:rPr lang="en-US" dirty="0" smtClean="0"/>
              <a:t>8</a:t>
            </a:r>
            <a:r>
              <a:rPr lang="en-US" dirty="0"/>
              <a:t>) </a:t>
            </a:r>
            <a:r>
              <a:rPr lang="en-US" dirty="0" smtClean="0"/>
              <a:t>accessibility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Matters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Virtual Campus courses are QM-</a:t>
            </a:r>
            <a:r>
              <a:rPr lang="en-US" dirty="0" smtClean="0"/>
              <a:t>certified </a:t>
            </a:r>
            <a:endParaRPr lang="en-US" dirty="0"/>
          </a:p>
          <a:p>
            <a:r>
              <a:rPr lang="en-US" dirty="0" smtClean="0"/>
              <a:t>90+ faculty members QM-certified</a:t>
            </a:r>
          </a:p>
          <a:p>
            <a:r>
              <a:rPr lang="en-US" dirty="0" smtClean="0"/>
              <a:t>Virtual Campus staff members work closely with QM organization</a:t>
            </a:r>
          </a:p>
          <a:p>
            <a:pPr lvl="1"/>
            <a:r>
              <a:rPr lang="en-US" dirty="0" smtClean="0"/>
              <a:t>Presenting at conferences</a:t>
            </a:r>
          </a:p>
          <a:p>
            <a:pPr lvl="1"/>
            <a:r>
              <a:rPr lang="en-US" dirty="0" smtClean="0"/>
              <a:t>Sitting on panels</a:t>
            </a:r>
          </a:p>
          <a:p>
            <a:pPr lvl="1"/>
            <a:r>
              <a:rPr lang="en-US" dirty="0" smtClean="0"/>
              <a:t>Participating in studies and pilots</a:t>
            </a:r>
          </a:p>
          <a:p>
            <a:r>
              <a:rPr lang="en-US" dirty="0" smtClean="0"/>
              <a:t>In-house QM training program for faculty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IRSC Quality Matters Degree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Changing the culture of distance learning</a:t>
            </a:r>
          </a:p>
          <a:p>
            <a:pPr lvl="1"/>
            <a:r>
              <a:rPr lang="en-US" dirty="0" smtClean="0"/>
              <a:t>Master courses approved by the department</a:t>
            </a:r>
          </a:p>
          <a:p>
            <a:pPr lvl="1"/>
            <a:r>
              <a:rPr lang="en-US" dirty="0"/>
              <a:t>Faculty subject matter experts (SME’s) </a:t>
            </a:r>
            <a:r>
              <a:rPr lang="en-US" dirty="0" smtClean="0"/>
              <a:t>are </a:t>
            </a:r>
            <a:r>
              <a:rPr lang="en-US" dirty="0"/>
              <a:t>assigned to each course along with an instructional designer and other technology staff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15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IRSC Quality Matters Degree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Virtual Campus template created 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C</a:t>
            </a:r>
            <a:r>
              <a:rPr lang="en-US" dirty="0" smtClean="0"/>
              <a:t>ontains 23 of the 41 QM standards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All courses have the same look and feel</a:t>
            </a:r>
            <a:endParaRPr lang="en-US" dirty="0"/>
          </a:p>
          <a:p>
            <a:pPr lvl="2">
              <a:buFont typeface="Wingdings" charset="2"/>
              <a:buChar char="ü"/>
            </a:pPr>
            <a:r>
              <a:rPr lang="en-US" dirty="0" smtClean="0"/>
              <a:t>Students are “trained” to understand the master courses and know where to locate course-specific information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59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IRSC Virtual Campus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Campus launched Fall 2013</a:t>
            </a:r>
          </a:p>
          <a:p>
            <a:pPr lvl="1"/>
            <a:r>
              <a:rPr lang="en-US" dirty="0" smtClean="0"/>
              <a:t>4 degree programs completely online:</a:t>
            </a:r>
          </a:p>
          <a:p>
            <a:pPr lvl="2"/>
            <a:r>
              <a:rPr lang="en-US" dirty="0" smtClean="0"/>
              <a:t>AA</a:t>
            </a:r>
          </a:p>
          <a:p>
            <a:pPr lvl="2"/>
            <a:r>
              <a:rPr lang="en-US" dirty="0" smtClean="0"/>
              <a:t>BSN</a:t>
            </a:r>
          </a:p>
          <a:p>
            <a:pPr lvl="2"/>
            <a:r>
              <a:rPr lang="en-US" dirty="0" smtClean="0"/>
              <a:t>BAS Organizational Management</a:t>
            </a:r>
          </a:p>
          <a:p>
            <a:pPr lvl="2"/>
            <a:r>
              <a:rPr lang="en-US" dirty="0" smtClean="0"/>
              <a:t>BS Business Administration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38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IRSC Virtual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Virtual Campus results</a:t>
            </a:r>
          </a:p>
          <a:p>
            <a:pPr lvl="1"/>
            <a:r>
              <a:rPr lang="en-US" dirty="0" smtClean="0"/>
              <a:t>Student success rates improved across the board</a:t>
            </a:r>
          </a:p>
          <a:p>
            <a:pPr lvl="1"/>
            <a:r>
              <a:rPr lang="en-US" dirty="0" smtClean="0"/>
              <a:t>4 fully-online degree programs offered</a:t>
            </a:r>
          </a:p>
          <a:p>
            <a:pPr lvl="1"/>
            <a:r>
              <a:rPr lang="en-US" dirty="0" smtClean="0"/>
              <a:t>Increased enrollment- up 21% in one academic year</a:t>
            </a:r>
          </a:p>
          <a:p>
            <a:pPr lvl="1"/>
            <a:r>
              <a:rPr lang="en-US" dirty="0" smtClean="0"/>
              <a:t>Participating in Complete Florida initiative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IRSC Virtual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egrees to be offered Fall 2014:</a:t>
            </a:r>
          </a:p>
          <a:p>
            <a:pPr lvl="1"/>
            <a:r>
              <a:rPr lang="en-US" dirty="0" smtClean="0"/>
              <a:t>BS Public Administration</a:t>
            </a:r>
          </a:p>
          <a:p>
            <a:pPr lvl="1"/>
            <a:r>
              <a:rPr lang="en-US" dirty="0" smtClean="0"/>
              <a:t>BS ESE</a:t>
            </a:r>
          </a:p>
          <a:p>
            <a:pPr lvl="1"/>
            <a:r>
              <a:rPr lang="en-US" dirty="0" smtClean="0"/>
              <a:t>BS Computer Science</a:t>
            </a:r>
          </a:p>
          <a:p>
            <a:pPr lvl="1"/>
            <a:r>
              <a:rPr lang="en-US" dirty="0" smtClean="0"/>
              <a:t>AS Business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4" name="Content Placeholder 3" descr="Raising han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66" b="-8566"/>
          <a:stretch>
            <a:fillRect/>
          </a:stretch>
        </p:blipFill>
        <p:spPr>
          <a:xfrm>
            <a:off x="2286000" y="2185554"/>
            <a:ext cx="5486400" cy="3678381"/>
          </a:xfrm>
        </p:spPr>
      </p:pic>
    </p:spTree>
    <p:extLst>
      <p:ext uri="{BB962C8B-B14F-4D97-AF65-F5344CB8AC3E}">
        <p14:creationId xmlns:p14="http://schemas.microsoft.com/office/powerpoint/2010/main" val="425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Kendall St. Hilaire, Director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ksthilai@irsc.edu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(772) 462-7119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virtualcampus.irsc.edu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River State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in 1960 as IRCC</a:t>
            </a:r>
          </a:p>
          <a:p>
            <a:r>
              <a:rPr lang="en-US" dirty="0" smtClean="0"/>
              <a:t>Became IRSC in 2008</a:t>
            </a:r>
          </a:p>
          <a:p>
            <a:r>
              <a:rPr lang="en-US" dirty="0" smtClean="0"/>
              <a:t>Serve 4 counties</a:t>
            </a:r>
          </a:p>
          <a:p>
            <a:r>
              <a:rPr lang="en-US" dirty="0" smtClean="0"/>
              <a:t>Total Headcount of 34,104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9" descr="Flori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3" b="16963"/>
          <a:stretch>
            <a:fillRect/>
          </a:stretch>
        </p:blipFill>
        <p:spPr bwMode="auto">
          <a:xfrm>
            <a:off x="2895600" y="4648200"/>
            <a:ext cx="33763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3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IRSC Quality Matters Degree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students are non-traditional, juggling family and occupational demands</a:t>
            </a:r>
          </a:p>
          <a:p>
            <a:pPr lvl="1"/>
            <a:r>
              <a:rPr lang="en-US" dirty="0" smtClean="0"/>
              <a:t>Cannot continue their education in a traditional manner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Growth in online enrollment shows that students are looking at this modality to continue their education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Online learning is not the best mode of instructional delivery for </a:t>
            </a:r>
            <a:r>
              <a:rPr lang="en-US" b="1" dirty="0" smtClean="0"/>
              <a:t>all</a:t>
            </a:r>
            <a:r>
              <a:rPr lang="en-US" dirty="0" smtClean="0"/>
              <a:t> students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1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IRSC Quality Matters Degree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college was at a critical </a:t>
            </a:r>
            <a:r>
              <a:rPr lang="en-US" dirty="0" smtClean="0"/>
              <a:t>point (2010-2011)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acing </a:t>
            </a:r>
            <a:r>
              <a:rPr lang="en-US" dirty="0"/>
              <a:t>unprecedented enrollment growth anticipated to be largely concentrated in the core curriculum with enrollment in online courses outpacing the </a:t>
            </a:r>
            <a:r>
              <a:rPr lang="en-US" dirty="0" smtClean="0"/>
              <a:t>traditional classroom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6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IRSC Quality Matters Degree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College data showed </a:t>
            </a:r>
            <a:r>
              <a:rPr lang="en-US" dirty="0"/>
              <a:t>that online students </a:t>
            </a:r>
            <a:r>
              <a:rPr lang="en-US" dirty="0" smtClean="0"/>
              <a:t>underperform</a:t>
            </a:r>
          </a:p>
          <a:p>
            <a:pPr marL="514350" indent="-457200"/>
            <a:r>
              <a:rPr lang="en-US" sz="2800" dirty="0" smtClean="0"/>
              <a:t>Fall 2010 Student Success (Grade of 70% or higher):</a:t>
            </a:r>
          </a:p>
          <a:p>
            <a:pPr lvl="1"/>
            <a:r>
              <a:rPr lang="en-US" dirty="0" smtClean="0"/>
              <a:t>Face-to-face- 78.7%</a:t>
            </a:r>
          </a:p>
          <a:p>
            <a:pPr lvl="1"/>
            <a:r>
              <a:rPr lang="en-US" dirty="0" smtClean="0"/>
              <a:t>Online- 73.2%</a:t>
            </a:r>
          </a:p>
        </p:txBody>
      </p:sp>
    </p:spTree>
    <p:extLst>
      <p:ext uri="{BB962C8B-B14F-4D97-AF65-F5344CB8AC3E}">
        <p14:creationId xmlns:p14="http://schemas.microsoft.com/office/powerpoint/2010/main" val="28978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IRSC Quality Matters Degree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	</a:t>
            </a:r>
            <a:r>
              <a:rPr lang="en-US" dirty="0" smtClean="0"/>
              <a:t>One </a:t>
            </a:r>
            <a:r>
              <a:rPr lang="en-US" dirty="0"/>
              <a:t>can expect that as the percentage of online students grows, student performance will decrease </a:t>
            </a:r>
            <a:r>
              <a:rPr lang="en-US" dirty="0" smtClean="0"/>
              <a:t>overall </a:t>
            </a:r>
          </a:p>
          <a:p>
            <a:r>
              <a:rPr lang="en-US" dirty="0"/>
              <a:t>L</a:t>
            </a:r>
            <a:r>
              <a:rPr lang="en-US" dirty="0" smtClean="0"/>
              <a:t>ikely </a:t>
            </a:r>
            <a:r>
              <a:rPr lang="en-US" dirty="0"/>
              <a:t>to be further exacerbated with the return of many adult learners seeking to earn additional educational degrees and credentials who have been absent from the education setting for many </a:t>
            </a:r>
            <a:r>
              <a:rPr lang="en-US" dirty="0" smtClean="0"/>
              <a:t>years  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49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Learning Enhancement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Learning Enhancement Workgroup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</a:t>
            </a:r>
            <a:r>
              <a:rPr lang="en-US" dirty="0" smtClean="0"/>
              <a:t>orkgroup </a:t>
            </a:r>
            <a:r>
              <a:rPr lang="en-US" dirty="0"/>
              <a:t>was established consisting of faculty, administrators and technology </a:t>
            </a:r>
            <a:r>
              <a:rPr lang="en-US" dirty="0" smtClean="0"/>
              <a:t>staff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 </a:t>
            </a:r>
            <a:r>
              <a:rPr lang="en-US" dirty="0"/>
              <a:t>regularly during the 2011-12 academic year and made a number of recommendations to improve quality and increase access to online </a:t>
            </a:r>
            <a:r>
              <a:rPr lang="en-US" dirty="0" smtClean="0"/>
              <a:t>degrees 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1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Learning Enhancement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Workgroup recommendations:</a:t>
            </a:r>
            <a:endParaRPr lang="en-US" dirty="0"/>
          </a:p>
          <a:p>
            <a:pPr lvl="1"/>
            <a:r>
              <a:rPr lang="en-US" dirty="0"/>
              <a:t>The development of complete online degrees targeted to meet workforce needs in the </a:t>
            </a:r>
            <a:r>
              <a:rPr lang="en-US" dirty="0" smtClean="0"/>
              <a:t>community</a:t>
            </a:r>
            <a:endParaRPr lang="en-US" dirty="0"/>
          </a:p>
          <a:p>
            <a:pPr lvl="1"/>
            <a:r>
              <a:rPr lang="en-US" dirty="0"/>
              <a:t>The adoption of the Quality Matters Instructional Design Rubric as a framework for the development of all online </a:t>
            </a:r>
            <a:r>
              <a:rPr lang="en-US" dirty="0" smtClean="0"/>
              <a:t>courses</a:t>
            </a:r>
          </a:p>
          <a:p>
            <a:pPr lvl="1"/>
            <a:r>
              <a:rPr lang="en-US" dirty="0" smtClean="0"/>
              <a:t>Complete online degree programs would be part of the Virtual Campus</a:t>
            </a:r>
            <a:endParaRPr lang="en-US" dirty="0"/>
          </a:p>
          <a:p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89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Distance Learning Enhancement Workgroup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ecommendations </a:t>
            </a:r>
            <a:r>
              <a:rPr lang="en-US" dirty="0"/>
              <a:t>were accepted by the President’s Cabinet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degrees would be developed utilizing master </a:t>
            </a:r>
            <a:r>
              <a:rPr lang="en-US" dirty="0" smtClean="0"/>
              <a:t>courses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individual master course would be developed in accordance with the Quality Matters Instructional Design </a:t>
            </a:r>
            <a:r>
              <a:rPr lang="en-US" dirty="0" smtClean="0"/>
              <a:t>Rubric</a:t>
            </a:r>
          </a:p>
          <a:p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7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Virtual Campus PP Template White .potx</Template>
  <TotalTime>721</TotalTime>
  <Words>600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Custom Design</vt:lpstr>
      <vt:lpstr>1_Custom Design</vt:lpstr>
      <vt:lpstr>2_Custom Design</vt:lpstr>
      <vt:lpstr>3_Custom Design</vt:lpstr>
      <vt:lpstr>Chaos and Disruption: Breaking the Mold of Online Learning </vt:lpstr>
      <vt:lpstr>Indian River State College</vt:lpstr>
      <vt:lpstr>IRSC Quality Matters Degree Initiative</vt:lpstr>
      <vt:lpstr>IRSC Quality Matters Degree Initiative</vt:lpstr>
      <vt:lpstr>IRSC Quality Matters Degree Initiative</vt:lpstr>
      <vt:lpstr>IRSC Quality Matters Degree Initiative</vt:lpstr>
      <vt:lpstr>Distance Learning Enhancement Workgroup</vt:lpstr>
      <vt:lpstr>Distance Learning Enhancement Workgroup</vt:lpstr>
      <vt:lpstr>Distance Learning Enhancement Workgroup</vt:lpstr>
      <vt:lpstr>Quality Matters</vt:lpstr>
      <vt:lpstr>Quality Matters</vt:lpstr>
      <vt:lpstr>Quality Matters Results</vt:lpstr>
      <vt:lpstr>IRSC Quality Matters Degree Initiative</vt:lpstr>
      <vt:lpstr>IRSC Quality Matters Degree Initiative</vt:lpstr>
      <vt:lpstr>IRSC Virtual Campus </vt:lpstr>
      <vt:lpstr>IRSC Virtual Campus</vt:lpstr>
      <vt:lpstr>IRSC Virtual Campus</vt:lpstr>
      <vt:lpstr>Any questions?</vt:lpstr>
      <vt:lpstr>Thank you</vt:lpstr>
    </vt:vector>
  </TitlesOfParts>
  <Company>Indian River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Diane Gronewold</cp:lastModifiedBy>
  <cp:revision>60</cp:revision>
  <dcterms:created xsi:type="dcterms:W3CDTF">2013-07-22T16:50:31Z</dcterms:created>
  <dcterms:modified xsi:type="dcterms:W3CDTF">2014-04-22T16:27:37Z</dcterms:modified>
</cp:coreProperties>
</file>