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4" r:id="rId1"/>
  </p:sldMasterIdLst>
  <p:notesMasterIdLst>
    <p:notesMasterId r:id="rId29"/>
  </p:notesMasterIdLst>
  <p:handoutMasterIdLst>
    <p:handoutMasterId r:id="rId30"/>
  </p:handoutMasterIdLst>
  <p:sldIdLst>
    <p:sldId id="274" r:id="rId2"/>
    <p:sldId id="277" r:id="rId3"/>
    <p:sldId id="278" r:id="rId4"/>
    <p:sldId id="279" r:id="rId5"/>
    <p:sldId id="280" r:id="rId6"/>
    <p:sldId id="267" r:id="rId7"/>
    <p:sldId id="266" r:id="rId8"/>
    <p:sldId id="276" r:id="rId9"/>
    <p:sldId id="257" r:id="rId10"/>
    <p:sldId id="259" r:id="rId11"/>
    <p:sldId id="261" r:id="rId12"/>
    <p:sldId id="262" r:id="rId13"/>
    <p:sldId id="265" r:id="rId14"/>
    <p:sldId id="268" r:id="rId15"/>
    <p:sldId id="270" r:id="rId16"/>
    <p:sldId id="284" r:id="rId17"/>
    <p:sldId id="282" r:id="rId18"/>
    <p:sldId id="283" r:id="rId19"/>
    <p:sldId id="285" r:id="rId20"/>
    <p:sldId id="286" r:id="rId21"/>
    <p:sldId id="287" r:id="rId22"/>
    <p:sldId id="288" r:id="rId23"/>
    <p:sldId id="289" r:id="rId24"/>
    <p:sldId id="290" r:id="rId25"/>
    <p:sldId id="291" r:id="rId26"/>
    <p:sldId id="263" r:id="rId27"/>
    <p:sldId id="264"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snapToGrid="0" snapToObjects="1">
      <p:cViewPr>
        <p:scale>
          <a:sx n="75" d="100"/>
          <a:sy n="75" d="100"/>
        </p:scale>
        <p:origin x="-72" y="-5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Sheet1!$B$1</c:f>
              <c:strCache>
                <c:ptCount val="1"/>
                <c:pt idx="0">
                  <c:v># of students with a positive outcome</c:v>
                </c:pt>
              </c:strCache>
            </c:strRef>
          </c:tx>
          <c:invertIfNegative val="0"/>
          <c:dLbls>
            <c:showLegendKey val="0"/>
            <c:showVal val="1"/>
            <c:showCatName val="0"/>
            <c:showSerName val="0"/>
            <c:showPercent val="0"/>
            <c:showBubbleSize val="0"/>
            <c:showLeaderLines val="0"/>
          </c:dLbls>
          <c:cat>
            <c:strRef>
              <c:f>Sheet1!$A$2:$A$5</c:f>
              <c:strCache>
                <c:ptCount val="4"/>
                <c:pt idx="0">
                  <c:v>Fall 099 Enrollment</c:v>
                </c:pt>
                <c:pt idx="1">
                  <c:v>099 Outcomes</c:v>
                </c:pt>
                <c:pt idx="2">
                  <c:v>Winter 101 Enrollment</c:v>
                </c:pt>
                <c:pt idx="3">
                  <c:v>Winter 101 Outcomes</c:v>
                </c:pt>
              </c:strCache>
            </c:strRef>
          </c:cat>
          <c:val>
            <c:numRef>
              <c:f>Sheet1!$B$2:$B$5</c:f>
              <c:numCache>
                <c:formatCode>General</c:formatCode>
                <c:ptCount val="4"/>
                <c:pt idx="0">
                  <c:v>490</c:v>
                </c:pt>
                <c:pt idx="1">
                  <c:v>238</c:v>
                </c:pt>
                <c:pt idx="2">
                  <c:v>165</c:v>
                </c:pt>
                <c:pt idx="3">
                  <c:v>92</c:v>
                </c:pt>
              </c:numCache>
            </c:numRef>
          </c:val>
        </c:ser>
        <c:ser>
          <c:idx val="1"/>
          <c:order val="1"/>
          <c:tx>
            <c:strRef>
              <c:f>Sheet1!$C$1</c:f>
              <c:strCache>
                <c:ptCount val="1"/>
                <c:pt idx="0">
                  <c:v># of students with a negative outcome</c:v>
                </c:pt>
              </c:strCache>
            </c:strRef>
          </c:tx>
          <c:spPr>
            <a:solidFill>
              <a:schemeClr val="bg2">
                <a:lumMod val="75000"/>
              </a:schemeClr>
            </a:solidFill>
          </c:spPr>
          <c:invertIfNegative val="0"/>
          <c:dLbls>
            <c:dLbl>
              <c:idx val="0"/>
              <c:delete val="1"/>
            </c:dLbl>
            <c:showLegendKey val="0"/>
            <c:showVal val="1"/>
            <c:showCatName val="0"/>
            <c:showSerName val="0"/>
            <c:showPercent val="0"/>
            <c:showBubbleSize val="0"/>
            <c:showLeaderLines val="0"/>
          </c:dLbls>
          <c:cat>
            <c:strRef>
              <c:f>Sheet1!$A$2:$A$5</c:f>
              <c:strCache>
                <c:ptCount val="4"/>
                <c:pt idx="0">
                  <c:v>Fall 099 Enrollment</c:v>
                </c:pt>
                <c:pt idx="1">
                  <c:v>099 Outcomes</c:v>
                </c:pt>
                <c:pt idx="2">
                  <c:v>Winter 101 Enrollment</c:v>
                </c:pt>
                <c:pt idx="3">
                  <c:v>Winter 101 Outcomes</c:v>
                </c:pt>
              </c:strCache>
            </c:strRef>
          </c:cat>
          <c:val>
            <c:numRef>
              <c:f>Sheet1!$C$2:$C$5</c:f>
              <c:numCache>
                <c:formatCode>General</c:formatCode>
                <c:ptCount val="4"/>
                <c:pt idx="0">
                  <c:v>0</c:v>
                </c:pt>
                <c:pt idx="1">
                  <c:v>252</c:v>
                </c:pt>
                <c:pt idx="2">
                  <c:v>73</c:v>
                </c:pt>
                <c:pt idx="3">
                  <c:v>73</c:v>
                </c:pt>
              </c:numCache>
            </c:numRef>
          </c:val>
        </c:ser>
        <c:dLbls>
          <c:showLegendKey val="0"/>
          <c:showVal val="0"/>
          <c:showCatName val="0"/>
          <c:showSerName val="0"/>
          <c:showPercent val="0"/>
          <c:showBubbleSize val="0"/>
        </c:dLbls>
        <c:gapWidth val="150"/>
        <c:shape val="box"/>
        <c:axId val="110297600"/>
        <c:axId val="107651072"/>
        <c:axId val="0"/>
      </c:bar3DChart>
      <c:catAx>
        <c:axId val="110297600"/>
        <c:scaling>
          <c:orientation val="minMax"/>
        </c:scaling>
        <c:delete val="0"/>
        <c:axPos val="b"/>
        <c:majorTickMark val="out"/>
        <c:minorTickMark val="none"/>
        <c:tickLblPos val="nextTo"/>
        <c:txPr>
          <a:bodyPr/>
          <a:lstStyle/>
          <a:p>
            <a:pPr>
              <a:defRPr sz="1600"/>
            </a:pPr>
            <a:endParaRPr lang="en-US"/>
          </a:p>
        </c:txPr>
        <c:crossAx val="107651072"/>
        <c:crosses val="autoZero"/>
        <c:auto val="1"/>
        <c:lblAlgn val="ctr"/>
        <c:lblOffset val="100"/>
        <c:noMultiLvlLbl val="0"/>
      </c:catAx>
      <c:valAx>
        <c:axId val="107651072"/>
        <c:scaling>
          <c:orientation val="minMax"/>
        </c:scaling>
        <c:delete val="0"/>
        <c:axPos val="l"/>
        <c:majorGridlines/>
        <c:numFmt formatCode="General" sourceLinked="1"/>
        <c:majorTickMark val="out"/>
        <c:minorTickMark val="none"/>
        <c:tickLblPos val="nextTo"/>
        <c:crossAx val="11029760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ALP</a:t>
            </a:r>
            <a:r>
              <a:rPr lang="en-US" baseline="0" dirty="0" smtClean="0"/>
              <a:t> students Enrolled at Dates of Record</a:t>
            </a:r>
            <a:endParaRPr lang="en-US" dirty="0"/>
          </a:p>
        </c:rich>
      </c:tx>
      <c:layout/>
      <c:overlay val="0"/>
    </c:title>
    <c:autoTitleDeleted val="0"/>
    <c:plotArea>
      <c:layout/>
      <c:pieChart>
        <c:varyColors val="1"/>
        <c:ser>
          <c:idx val="0"/>
          <c:order val="0"/>
          <c:dPt>
            <c:idx val="1"/>
            <c:bubble3D val="0"/>
            <c:spPr>
              <a:solidFill>
                <a:schemeClr val="bg2">
                  <a:lumMod val="75000"/>
                </a:schemeClr>
              </a:solidFill>
            </c:spPr>
          </c:dPt>
          <c:dLbls>
            <c:dLbl>
              <c:idx val="0"/>
              <c:layout/>
              <c:showLegendKey val="0"/>
              <c:showVal val="1"/>
              <c:showCatName val="0"/>
              <c:showSerName val="0"/>
              <c:showPercent val="0"/>
              <c:showBubbleSize val="0"/>
            </c:dLbl>
            <c:dLbl>
              <c:idx val="1"/>
              <c:layout/>
              <c:showLegendKey val="0"/>
              <c:showVal val="1"/>
              <c:showCatName val="0"/>
              <c:showSerName val="0"/>
              <c:showPercent val="0"/>
              <c:showBubbleSize val="0"/>
            </c:dLbl>
            <c:showLegendKey val="0"/>
            <c:showVal val="0"/>
            <c:showCatName val="0"/>
            <c:showSerName val="0"/>
            <c:showPercent val="0"/>
            <c:showBubbleSize val="0"/>
          </c:dLbls>
          <c:cat>
            <c:strRef>
              <c:f>Sheet1!$A$2:$A$3</c:f>
              <c:strCache>
                <c:ptCount val="2"/>
                <c:pt idx="0">
                  <c:v>Earned 2.0 or higher in 101</c:v>
                </c:pt>
                <c:pt idx="1">
                  <c:v>Failed or Did not Complete the Course</c:v>
                </c:pt>
              </c:strCache>
            </c:strRef>
          </c:cat>
          <c:val>
            <c:numRef>
              <c:f>Sheet1!$B$2:$B$3</c:f>
              <c:numCache>
                <c:formatCode>General</c:formatCode>
                <c:ptCount val="2"/>
                <c:pt idx="0">
                  <c:v>64</c:v>
                </c:pt>
                <c:pt idx="1">
                  <c:v>30</c:v>
                </c:pt>
              </c:numCache>
            </c:numRef>
          </c:val>
        </c:ser>
        <c:dLbls>
          <c:showLegendKey val="0"/>
          <c:showVal val="0"/>
          <c:showCatName val="0"/>
          <c:showSerName val="0"/>
          <c:showPercent val="0"/>
          <c:showBubbleSize val="0"/>
          <c:showLeaderLines val="0"/>
        </c:dLbls>
        <c:firstSliceAng val="0"/>
      </c:pie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dPt>
            <c:idx val="1"/>
            <c:bubble3D val="0"/>
            <c:spPr>
              <a:solidFill>
                <a:schemeClr val="bg2">
                  <a:lumMod val="75000"/>
                </a:schemeClr>
              </a:solidFill>
            </c:spPr>
          </c:dPt>
          <c:dLbls>
            <c:showLegendKey val="0"/>
            <c:showVal val="1"/>
            <c:showCatName val="0"/>
            <c:showSerName val="0"/>
            <c:showPercent val="0"/>
            <c:showBubbleSize val="0"/>
            <c:showLeaderLines val="1"/>
          </c:dLbls>
          <c:cat>
            <c:strRef>
              <c:f>Sheet1!$A$2:$A$3</c:f>
              <c:strCache>
                <c:ptCount val="2"/>
                <c:pt idx="0">
                  <c:v>Earned 2.0 or higher in 101</c:v>
                </c:pt>
                <c:pt idx="1">
                  <c:v>Failed or Did not Complete the Course</c:v>
                </c:pt>
              </c:strCache>
            </c:strRef>
          </c:cat>
          <c:val>
            <c:numRef>
              <c:f>Sheet1!$B$2:$B$3</c:f>
              <c:numCache>
                <c:formatCode>General</c:formatCode>
                <c:ptCount val="2"/>
                <c:pt idx="0">
                  <c:v>64</c:v>
                </c:pt>
                <c:pt idx="1">
                  <c:v>30</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Column1</c:v>
                </c:pt>
              </c:strCache>
            </c:strRef>
          </c:tx>
          <c:dPt>
            <c:idx val="1"/>
            <c:bubble3D val="0"/>
            <c:spPr>
              <a:solidFill>
                <a:schemeClr val="bg2">
                  <a:lumMod val="75000"/>
                </a:schemeClr>
              </a:solidFill>
            </c:spPr>
          </c:dPt>
          <c:dLbls>
            <c:showLegendKey val="0"/>
            <c:showVal val="1"/>
            <c:showCatName val="0"/>
            <c:showSerName val="0"/>
            <c:showPercent val="0"/>
            <c:showBubbleSize val="0"/>
            <c:showLeaderLines val="1"/>
          </c:dLbls>
          <c:cat>
            <c:strRef>
              <c:f>Sheet1!$A$2:$A$3</c:f>
              <c:strCache>
                <c:ptCount val="2"/>
                <c:pt idx="0">
                  <c:v>Passed 101 with a 2.0 or higher</c:v>
                </c:pt>
                <c:pt idx="1">
                  <c:v>Failed or Did Not Complete the Sequence</c:v>
                </c:pt>
              </c:strCache>
            </c:strRef>
          </c:cat>
          <c:val>
            <c:numRef>
              <c:f>Sheet1!$B$2:$B$3</c:f>
              <c:numCache>
                <c:formatCode>General</c:formatCode>
                <c:ptCount val="2"/>
                <c:pt idx="0">
                  <c:v>92</c:v>
                </c:pt>
                <c:pt idx="1">
                  <c:v>398</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EC8198-8AA6-F340-AF5B-20E9A534F680}" type="datetimeFigureOut">
              <a:rPr lang="en-US" smtClean="0"/>
              <a:pPr/>
              <a:t>4/24/2014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5022030-1372-E146-9047-CDB4F7C3F1B7}" type="slidenum">
              <a:rPr lang="en-US" smtClean="0"/>
              <a:pPr/>
              <a:t>‹#›</a:t>
            </a:fld>
            <a:endParaRPr lang="en-US"/>
          </a:p>
        </p:txBody>
      </p:sp>
    </p:spTree>
    <p:extLst>
      <p:ext uri="{BB962C8B-B14F-4D97-AF65-F5344CB8AC3E}">
        <p14:creationId xmlns:p14="http://schemas.microsoft.com/office/powerpoint/2010/main" val="3677513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7CD868-117B-D749-A4EE-1C507E3E0022}" type="datetimeFigureOut">
              <a:rPr lang="en-US" smtClean="0"/>
              <a:pPr/>
              <a:t>4/24/2014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6B845C-8BF6-ED4C-8910-AAF6A4B8EA7E}" type="slidenum">
              <a:rPr lang="en-US" smtClean="0"/>
              <a:pPr/>
              <a:t>‹#›</a:t>
            </a:fld>
            <a:endParaRPr lang="en-US"/>
          </a:p>
        </p:txBody>
      </p:sp>
    </p:spTree>
    <p:extLst>
      <p:ext uri="{BB962C8B-B14F-4D97-AF65-F5344CB8AC3E}">
        <p14:creationId xmlns:p14="http://schemas.microsoft.com/office/powerpoint/2010/main" val="6155220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6B845C-8BF6-ED4C-8910-AAF6A4B8EA7E}" type="slidenum">
              <a:rPr lang="en-US" smtClean="0"/>
              <a:pPr/>
              <a:t>6</a:t>
            </a:fld>
            <a:endParaRPr lang="en-US"/>
          </a:p>
        </p:txBody>
      </p:sp>
    </p:spTree>
    <p:extLst>
      <p:ext uri="{BB962C8B-B14F-4D97-AF65-F5344CB8AC3E}">
        <p14:creationId xmlns:p14="http://schemas.microsoft.com/office/powerpoint/2010/main" val="2322746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69" name="Shape 2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87" name="Shape 2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75" name="Shape 2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81" name="Shape 2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chart shows the grade averages in the sections of 101 that were ALP designated.  Each yellow column shows the grades of the ALP students in that section, and the gray column just to the right shows the grades of the “regular” 101 students in that same section.   Note: In 3 out of 9 sections, the ALP students out-performed the regular 101 students in 101.  These instances are underlined in the chart.</a:t>
            </a:r>
            <a:r>
              <a:rPr lang="en-US" sz="1200" dirty="0" smtClean="0">
                <a:effectLst/>
              </a:rPr>
              <a:t> </a:t>
            </a:r>
          </a:p>
        </p:txBody>
      </p:sp>
      <p:sp>
        <p:nvSpPr>
          <p:cNvPr id="4" name="Slide Number Placeholder 3"/>
          <p:cNvSpPr>
            <a:spLocks noGrp="1"/>
          </p:cNvSpPr>
          <p:nvPr>
            <p:ph type="sldNum" sz="quarter" idx="10"/>
          </p:nvPr>
        </p:nvSpPr>
        <p:spPr/>
        <p:txBody>
          <a:bodyPr/>
          <a:lstStyle/>
          <a:p>
            <a:fld id="{236B845C-8BF6-ED4C-8910-AAF6A4B8EA7E}" type="slidenum">
              <a:rPr lang="en-US" smtClean="0"/>
              <a:pPr/>
              <a:t>26</a:t>
            </a:fld>
            <a:endParaRPr lang="en-US"/>
          </a:p>
        </p:txBody>
      </p:sp>
    </p:spTree>
    <p:extLst>
      <p:ext uri="{BB962C8B-B14F-4D97-AF65-F5344CB8AC3E}">
        <p14:creationId xmlns:p14="http://schemas.microsoft.com/office/powerpoint/2010/main" val="4062093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6B845C-8BF6-ED4C-8910-AAF6A4B8EA7E}" type="slidenum">
              <a:rPr lang="en-US" smtClean="0"/>
              <a:pPr/>
              <a:t>27</a:t>
            </a:fld>
            <a:endParaRPr lang="en-US"/>
          </a:p>
        </p:txBody>
      </p:sp>
    </p:spTree>
    <p:extLst>
      <p:ext uri="{BB962C8B-B14F-4D97-AF65-F5344CB8AC3E}">
        <p14:creationId xmlns:p14="http://schemas.microsoft.com/office/powerpoint/2010/main" val="1448892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t>
            </a:r>
            <a:r>
              <a:rPr lang="en-US" sz="1200" kern="1200" baseline="0" dirty="0" smtClean="0">
                <a:solidFill>
                  <a:schemeClr val="tx1"/>
                </a:solidFill>
                <a:effectLst/>
                <a:latin typeface="+mn-lt"/>
                <a:ea typeface="+mn-ea"/>
                <a:cs typeface="+mn-cs"/>
              </a:rPr>
              <a:t>the traditional 2-semester 099-101 route, we lose a lot of students along the way. “Leaky pipe model.” </a:t>
            </a:r>
            <a:r>
              <a:rPr lang="en-US" sz="1200" kern="1200" dirty="0" smtClean="0">
                <a:solidFill>
                  <a:schemeClr val="tx1"/>
                </a:solidFill>
                <a:effectLst/>
                <a:latin typeface="+mn-lt"/>
                <a:ea typeface="+mn-ea"/>
                <a:cs typeface="+mn-cs"/>
              </a:rPr>
              <a:t>In Fall 2011, 490 students were enrolled in regular 099 sections at the date of record.  238 passed 099.  Only 165 of these students enrolled in 101 for Winter 2012, and of these, only 92 passed 101.   92 is 18.7% of 490.  Only 18.7% of students who enrolled in regular 099 in Fall 2011 had passed 101 by the end of Winter 2012.</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236B845C-8BF6-ED4C-8910-AAF6A4B8EA7E}" type="slidenum">
              <a:rPr lang="en-US" smtClean="0"/>
              <a:pPr/>
              <a:t>7</a:t>
            </a:fld>
            <a:endParaRPr lang="en-US"/>
          </a:p>
        </p:txBody>
      </p:sp>
    </p:spTree>
    <p:extLst>
      <p:ext uri="{BB962C8B-B14F-4D97-AF65-F5344CB8AC3E}">
        <p14:creationId xmlns:p14="http://schemas.microsoft.com/office/powerpoint/2010/main" val="2806940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Seeking a new approach, we turned to the Accelerated Learning Program (ALP), pioneered at the Community College of Baltimore County. The basic premise of this program is to allow English 099 students to take English 101 while concurrently enrolled in a small, supportive developmental writing course with the same instructor. This approach shortens the pipeline for course completion, as students finish both courses in one semester. </a:t>
            </a:r>
            <a:endParaRPr lang="en-US" dirty="0"/>
          </a:p>
        </p:txBody>
      </p:sp>
      <p:sp>
        <p:nvSpPr>
          <p:cNvPr id="4" name="Slide Number Placeholder 3"/>
          <p:cNvSpPr>
            <a:spLocks noGrp="1"/>
          </p:cNvSpPr>
          <p:nvPr>
            <p:ph type="sldNum" sz="quarter" idx="10"/>
          </p:nvPr>
        </p:nvSpPr>
        <p:spPr/>
        <p:txBody>
          <a:bodyPr/>
          <a:lstStyle/>
          <a:p>
            <a:fld id="{236B845C-8BF6-ED4C-8910-AAF6A4B8EA7E}" type="slidenum">
              <a:rPr lang="en-US" smtClean="0"/>
              <a:pPr/>
              <a:t>8</a:t>
            </a:fld>
            <a:endParaRPr lang="en-US"/>
          </a:p>
        </p:txBody>
      </p:sp>
    </p:spTree>
    <p:extLst>
      <p:ext uri="{BB962C8B-B14F-4D97-AF65-F5344CB8AC3E}">
        <p14:creationId xmlns:p14="http://schemas.microsoft.com/office/powerpoint/2010/main" val="2123635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 fact, most of the “regular” 101 students are not even aware that there is anything special about the 101 section.</a:t>
            </a:r>
          </a:p>
          <a:p>
            <a:endParaRPr lang="en-US" dirty="0"/>
          </a:p>
        </p:txBody>
      </p:sp>
      <p:sp>
        <p:nvSpPr>
          <p:cNvPr id="4" name="Slide Number Placeholder 3"/>
          <p:cNvSpPr>
            <a:spLocks noGrp="1"/>
          </p:cNvSpPr>
          <p:nvPr>
            <p:ph type="sldNum" sz="quarter" idx="10"/>
          </p:nvPr>
        </p:nvSpPr>
        <p:spPr/>
        <p:txBody>
          <a:bodyPr/>
          <a:lstStyle/>
          <a:p>
            <a:fld id="{236B845C-8BF6-ED4C-8910-AAF6A4B8EA7E}" type="slidenum">
              <a:rPr lang="en-US" smtClean="0"/>
              <a:pPr/>
              <a:t>10</a:t>
            </a:fld>
            <a:endParaRPr lang="en-US"/>
          </a:p>
        </p:txBody>
      </p:sp>
    </p:spTree>
    <p:extLst>
      <p:ext uri="{BB962C8B-B14F-4D97-AF65-F5344CB8AC3E}">
        <p14:creationId xmlns:p14="http://schemas.microsoft.com/office/powerpoint/2010/main" val="3915845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236B845C-8BF6-ED4C-8910-AAF6A4B8EA7E}" type="slidenum">
              <a:rPr lang="en-US" smtClean="0"/>
              <a:pPr/>
              <a:t>12</a:t>
            </a:fld>
            <a:endParaRPr lang="en-US"/>
          </a:p>
        </p:txBody>
      </p:sp>
    </p:spTree>
    <p:extLst>
      <p:ext uri="{BB962C8B-B14F-4D97-AF65-F5344CB8AC3E}">
        <p14:creationId xmlns:p14="http://schemas.microsoft.com/office/powerpoint/2010/main" val="105611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ALP students are making it through 101 at a 68% rate.  We have had a number</a:t>
            </a:r>
            <a:r>
              <a:rPr lang="en-US" baseline="0" dirty="0" smtClean="0"/>
              <a:t> of issues with students registering for the course but never attending, or quitting quite early in the course.  These students are included the 30 failures– even if we never met the students.  At the end of our talk, our Dean, Pat Bergh, will be speaking about the administrative angle and how we hope to improve these issues in the future.</a:t>
            </a:r>
            <a:endParaRPr lang="en-US" dirty="0"/>
          </a:p>
        </p:txBody>
      </p:sp>
      <p:sp>
        <p:nvSpPr>
          <p:cNvPr id="4" name="Slide Number Placeholder 3"/>
          <p:cNvSpPr>
            <a:spLocks noGrp="1"/>
          </p:cNvSpPr>
          <p:nvPr>
            <p:ph type="sldNum" sz="quarter" idx="10"/>
          </p:nvPr>
        </p:nvSpPr>
        <p:spPr/>
        <p:txBody>
          <a:bodyPr/>
          <a:lstStyle/>
          <a:p>
            <a:fld id="{236B845C-8BF6-ED4C-8910-AAF6A4B8EA7E}" type="slidenum">
              <a:rPr lang="en-US" smtClean="0"/>
              <a:pPr/>
              <a:t>13</a:t>
            </a:fld>
            <a:endParaRPr lang="en-US"/>
          </a:p>
        </p:txBody>
      </p:sp>
    </p:spTree>
    <p:extLst>
      <p:ext uri="{BB962C8B-B14F-4D97-AF65-F5344CB8AC3E}">
        <p14:creationId xmlns:p14="http://schemas.microsoft.com/office/powerpoint/2010/main" val="2524949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a:t>
            </a:r>
            <a:r>
              <a:rPr lang="en-US" baseline="0" dirty="0" smtClean="0"/>
              <a:t> note: we have revised the regular 099 course since this study, as well, to try to close gaps between the 099 and 101 curricula.</a:t>
            </a:r>
            <a:endParaRPr lang="en-US" dirty="0"/>
          </a:p>
        </p:txBody>
      </p:sp>
      <p:sp>
        <p:nvSpPr>
          <p:cNvPr id="4" name="Slide Number Placeholder 3"/>
          <p:cNvSpPr>
            <a:spLocks noGrp="1"/>
          </p:cNvSpPr>
          <p:nvPr>
            <p:ph type="sldNum" sz="quarter" idx="10"/>
          </p:nvPr>
        </p:nvSpPr>
        <p:spPr/>
        <p:txBody>
          <a:bodyPr/>
          <a:lstStyle/>
          <a:p>
            <a:fld id="{236B845C-8BF6-ED4C-8910-AAF6A4B8EA7E}" type="slidenum">
              <a:rPr lang="en-US" smtClean="0"/>
              <a:pPr/>
              <a:t>14</a:t>
            </a:fld>
            <a:endParaRPr lang="en-US"/>
          </a:p>
        </p:txBody>
      </p:sp>
    </p:spTree>
    <p:extLst>
      <p:ext uri="{BB962C8B-B14F-4D97-AF65-F5344CB8AC3E}">
        <p14:creationId xmlns:p14="http://schemas.microsoft.com/office/powerpoint/2010/main" val="3607864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institutions,</a:t>
            </a:r>
            <a:r>
              <a:rPr lang="en-US" baseline="0" dirty="0" smtClean="0"/>
              <a:t> nationally, report numbers closer to 80% or above.  While our success rate of 68% is not as high as this, we are showing with ALP nearly a 50-percentage-point improvement over our traditional route, compared to CCBC’s 37 point improvement over their traditional route.</a:t>
            </a:r>
            <a:endParaRPr lang="en-US" dirty="0"/>
          </a:p>
        </p:txBody>
      </p:sp>
      <p:sp>
        <p:nvSpPr>
          <p:cNvPr id="4" name="Slide Number Placeholder 3"/>
          <p:cNvSpPr>
            <a:spLocks noGrp="1"/>
          </p:cNvSpPr>
          <p:nvPr>
            <p:ph type="sldNum" sz="quarter" idx="10"/>
          </p:nvPr>
        </p:nvSpPr>
        <p:spPr/>
        <p:txBody>
          <a:bodyPr/>
          <a:lstStyle/>
          <a:p>
            <a:fld id="{236B845C-8BF6-ED4C-8910-AAF6A4B8EA7E}" type="slidenum">
              <a:rPr lang="en-US" smtClean="0"/>
              <a:pPr/>
              <a:t>15</a:t>
            </a:fld>
            <a:endParaRPr lang="en-US"/>
          </a:p>
        </p:txBody>
      </p:sp>
    </p:spTree>
    <p:extLst>
      <p:ext uri="{BB962C8B-B14F-4D97-AF65-F5344CB8AC3E}">
        <p14:creationId xmlns:p14="http://schemas.microsoft.com/office/powerpoint/2010/main" val="1795557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63" name="Shape 2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13C03CE-2C2E-2B4C-8C70-6FAF2414EBD1}"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3C03CE-2C2E-2B4C-8C70-6FAF2414EBD1}"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E4B45-C112-264D-B599-0272AF7E1A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3C03CE-2C2E-2B4C-8C70-6FAF2414EBD1}" type="datetimeFigureOut">
              <a:rPr lang="en-US" smtClean="0"/>
              <a:pPr/>
              <a:t>4/24/2014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840E4B45-C112-264D-B599-0272AF7E1A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3C03CE-2C2E-2B4C-8C70-6FAF2414EBD1}"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E4B45-C112-264D-B599-0272AF7E1A5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3C03CE-2C2E-2B4C-8C70-6FAF2414EBD1}"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E4B45-C112-264D-B599-0272AF7E1A5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3C03CE-2C2E-2B4C-8C70-6FAF2414EBD1}" type="datetimeFigureOut">
              <a:rPr lang="en-US" smtClean="0"/>
              <a:pPr/>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E4B45-C112-264D-B599-0272AF7E1A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13C03CE-2C2E-2B4C-8C70-6FAF2414EBD1}" type="datetimeFigureOut">
              <a:rPr lang="en-US" smtClean="0"/>
              <a:pPr/>
              <a:t>4/24/2014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0E4B45-C112-264D-B599-0272AF7E1A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3C03CE-2C2E-2B4C-8C70-6FAF2414EBD1}" type="datetimeFigureOut">
              <a:rPr lang="en-US" smtClean="0"/>
              <a:pPr/>
              <a:t>4/24/2014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0E4B45-C112-264D-B599-0272AF7E1A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3C03CE-2C2E-2B4C-8C70-6FAF2414EBD1}" type="datetimeFigureOut">
              <a:rPr lang="en-US" smtClean="0"/>
              <a:pPr/>
              <a:t>4/24/2014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0E4B45-C112-264D-B599-0272AF7E1A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3C03CE-2C2E-2B4C-8C70-6FAF2414EBD1}" type="datetimeFigureOut">
              <a:rPr lang="en-US" smtClean="0"/>
              <a:pPr/>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E4B45-C112-264D-B599-0272AF7E1A5A}"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13C03CE-2C2E-2B4C-8C70-6FAF2414EBD1}" type="datetimeFigureOut">
              <a:rPr lang="en-US" smtClean="0"/>
              <a:pPr/>
              <a:t>4/24/2014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840E4B45-C112-264D-B599-0272AF7E1A5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13C03CE-2C2E-2B4C-8C70-6FAF2414EBD1}" type="datetimeFigureOut">
              <a:rPr lang="en-US" smtClean="0"/>
              <a:pPr/>
              <a:t>4/24/2014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40E4B45-C112-264D-B599-0272AF7E1A5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23615"/>
            <a:ext cx="8077200" cy="1673352"/>
          </a:xfrm>
        </p:spPr>
        <p:txBody>
          <a:bodyPr>
            <a:normAutofit fontScale="90000"/>
          </a:bodyPr>
          <a:lstStyle/>
          <a:p>
            <a:r>
              <a:rPr lang="en-US" dirty="0"/>
              <a:t>Acceleration:  Re-Thinking the Delivery of  Developmental Writing through ALP</a:t>
            </a:r>
            <a:br>
              <a:rPr lang="en-US" dirty="0"/>
            </a:br>
            <a:endParaRPr lang="en-US" dirty="0"/>
          </a:p>
        </p:txBody>
      </p:sp>
      <p:sp>
        <p:nvSpPr>
          <p:cNvPr id="3" name="Subtitle 2"/>
          <p:cNvSpPr>
            <a:spLocks noGrp="1"/>
          </p:cNvSpPr>
          <p:nvPr>
            <p:ph type="subTitle" idx="1"/>
          </p:nvPr>
        </p:nvSpPr>
        <p:spPr>
          <a:xfrm>
            <a:off x="685800" y="5469465"/>
            <a:ext cx="8077200" cy="703749"/>
          </a:xfrm>
        </p:spPr>
        <p:txBody>
          <a:bodyPr/>
          <a:lstStyle/>
          <a:p>
            <a:r>
              <a:rPr lang="en-US" dirty="0" smtClean="0"/>
              <a:t>Patricia Bergh, Dean of Humanities</a:t>
            </a:r>
          </a:p>
          <a:p>
            <a:r>
              <a:rPr lang="en-US" dirty="0" smtClean="0"/>
              <a:t>Professors Laura Tobias, Michele Dunnum, and Jackie Knoll</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5142" y="5185972"/>
            <a:ext cx="1806315" cy="1439056"/>
          </a:xfrm>
          <a:prstGeom prst="rect">
            <a:avLst/>
          </a:prstGeom>
        </p:spPr>
      </p:pic>
    </p:spTree>
    <p:extLst>
      <p:ext uri="{BB962C8B-B14F-4D97-AF65-F5344CB8AC3E}">
        <p14:creationId xmlns:p14="http://schemas.microsoft.com/office/powerpoint/2010/main" val="18305030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Intermingle in 101</a:t>
            </a:r>
            <a:endParaRPr lang="en-US" dirty="0"/>
          </a:p>
        </p:txBody>
      </p:sp>
      <p:sp>
        <p:nvSpPr>
          <p:cNvPr id="3" name="Content Placeholder 2"/>
          <p:cNvSpPr>
            <a:spLocks noGrp="1"/>
          </p:cNvSpPr>
          <p:nvPr>
            <p:ph sz="half" idx="1"/>
          </p:nvPr>
        </p:nvSpPr>
        <p:spPr>
          <a:xfrm>
            <a:off x="457200" y="1600200"/>
            <a:ext cx="2308833" cy="4525963"/>
          </a:xfrm>
        </p:spPr>
        <p:txBody>
          <a:bodyPr/>
          <a:lstStyle/>
          <a:p>
            <a:pPr marL="0" indent="0">
              <a:buNone/>
            </a:pPr>
            <a:r>
              <a:rPr lang="en-US" dirty="0" smtClean="0"/>
              <a:t>			</a:t>
            </a:r>
            <a:r>
              <a:rPr lang="en-US" dirty="0" smtClean="0">
                <a:effectLst/>
              </a:rPr>
              <a:t> </a:t>
            </a:r>
            <a:endParaRPr lang="en-US" dirty="0" smtClean="0"/>
          </a:p>
          <a:p>
            <a:pPr marL="0" indent="0">
              <a:buNone/>
            </a:pPr>
            <a:endParaRPr lang="en-US" dirty="0"/>
          </a:p>
        </p:txBody>
      </p:sp>
      <p:sp>
        <p:nvSpPr>
          <p:cNvPr id="4" name="Content Placeholder 3"/>
          <p:cNvSpPr>
            <a:spLocks noGrp="1"/>
          </p:cNvSpPr>
          <p:nvPr>
            <p:ph sz="half" idx="2"/>
          </p:nvPr>
        </p:nvSpPr>
        <p:spPr>
          <a:xfrm>
            <a:off x="2766033" y="1600200"/>
            <a:ext cx="5920767" cy="4525963"/>
          </a:xfrm>
        </p:spPr>
        <p:txBody>
          <a:bodyPr/>
          <a:lstStyle/>
          <a:p>
            <a:r>
              <a:rPr lang="en-US" dirty="0" smtClean="0"/>
              <a:t>No distinction is made between the two groups within 101.  </a:t>
            </a:r>
          </a:p>
          <a:p>
            <a:endParaRPr lang="en-US" dirty="0"/>
          </a:p>
          <a:p>
            <a:r>
              <a:rPr lang="en-US" dirty="0" smtClean="0"/>
              <a:t>The 101 class functions as any 101 would, with the same course outcomes and learning activities.</a:t>
            </a:r>
            <a:endParaRPr lang="en-US" dirty="0"/>
          </a:p>
        </p:txBody>
      </p:sp>
      <p:pic>
        <p:nvPicPr>
          <p:cNvPr id="6" name="Picture 5" descr="ttp://www.clker.com/cliparts/b/5/9/8/1206559775279278925nicubunu_Stick_figure_male_2.svg.med.png"/>
          <p:cNvPicPr/>
          <p:nvPr/>
        </p:nvPicPr>
        <p:blipFill>
          <a:blip r:embed="rId3">
            <a:extLst>
              <a:ext uri="{28A0092B-C50C-407E-A947-70E740481C1C}">
                <a14:useLocalDpi xmlns:a14="http://schemas.microsoft.com/office/drawing/2010/main" val="0"/>
              </a:ext>
            </a:extLst>
          </a:blip>
          <a:srcRect/>
          <a:stretch>
            <a:fillRect/>
          </a:stretch>
        </p:blipFill>
        <p:spPr bwMode="auto">
          <a:xfrm>
            <a:off x="826783" y="2000141"/>
            <a:ext cx="228600" cy="457200"/>
          </a:xfrm>
          <a:prstGeom prst="rect">
            <a:avLst/>
          </a:prstGeom>
          <a:noFill/>
          <a:ln>
            <a:noFill/>
          </a:ln>
        </p:spPr>
      </p:pic>
      <p:pic>
        <p:nvPicPr>
          <p:cNvPr id="7" name="Picture 6" descr="ttp://www.clker.com/cliparts/f/D/H/L/J/x/red-stick-figure-md.png"/>
          <p:cNvPicPr/>
          <p:nvPr/>
        </p:nvPicPr>
        <p:blipFill>
          <a:blip r:embed="rId4">
            <a:extLst>
              <a:ext uri="{28A0092B-C50C-407E-A947-70E740481C1C}">
                <a14:useLocalDpi xmlns:a14="http://schemas.microsoft.com/office/drawing/2010/main" val="0"/>
              </a:ext>
            </a:extLst>
          </a:blip>
          <a:srcRect/>
          <a:stretch>
            <a:fillRect/>
          </a:stretch>
        </p:blipFill>
        <p:spPr bwMode="auto">
          <a:xfrm>
            <a:off x="1079484" y="2000141"/>
            <a:ext cx="228600" cy="455930"/>
          </a:xfrm>
          <a:prstGeom prst="rect">
            <a:avLst/>
          </a:prstGeom>
          <a:noFill/>
          <a:ln>
            <a:noFill/>
          </a:ln>
        </p:spPr>
      </p:pic>
      <p:pic>
        <p:nvPicPr>
          <p:cNvPr id="8" name="Picture 7" descr="ttp://www.clker.com/cliparts/b/5/9/8/1206559775279278925nicubunu_Stick_figure_male_2.svg.med.png"/>
          <p:cNvPicPr/>
          <p:nvPr/>
        </p:nvPicPr>
        <p:blipFill>
          <a:blip r:embed="rId3">
            <a:extLst>
              <a:ext uri="{28A0092B-C50C-407E-A947-70E740481C1C}">
                <a14:useLocalDpi xmlns:a14="http://schemas.microsoft.com/office/drawing/2010/main" val="0"/>
              </a:ext>
            </a:extLst>
          </a:blip>
          <a:srcRect/>
          <a:stretch>
            <a:fillRect/>
          </a:stretch>
        </p:blipFill>
        <p:spPr bwMode="auto">
          <a:xfrm>
            <a:off x="1308084" y="2003509"/>
            <a:ext cx="228600" cy="457200"/>
          </a:xfrm>
          <a:prstGeom prst="rect">
            <a:avLst/>
          </a:prstGeom>
          <a:noFill/>
          <a:ln>
            <a:noFill/>
          </a:ln>
        </p:spPr>
      </p:pic>
      <p:pic>
        <p:nvPicPr>
          <p:cNvPr id="9" name="Picture 8" descr="ttp://www.clker.com/cliparts/f/D/H/L/J/x/red-stick-figure-md.png"/>
          <p:cNvPicPr/>
          <p:nvPr/>
        </p:nvPicPr>
        <p:blipFill>
          <a:blip r:embed="rId4">
            <a:extLst>
              <a:ext uri="{28A0092B-C50C-407E-A947-70E740481C1C}">
                <a14:useLocalDpi xmlns:a14="http://schemas.microsoft.com/office/drawing/2010/main" val="0"/>
              </a:ext>
            </a:extLst>
          </a:blip>
          <a:srcRect/>
          <a:stretch>
            <a:fillRect/>
          </a:stretch>
        </p:blipFill>
        <p:spPr bwMode="auto">
          <a:xfrm>
            <a:off x="1536684" y="2000141"/>
            <a:ext cx="228600" cy="455930"/>
          </a:xfrm>
          <a:prstGeom prst="rect">
            <a:avLst/>
          </a:prstGeom>
          <a:noFill/>
          <a:ln>
            <a:noFill/>
          </a:ln>
        </p:spPr>
      </p:pic>
      <p:pic>
        <p:nvPicPr>
          <p:cNvPr id="10" name="Picture 9" descr="ttp://www.clker.com/cliparts/b/5/9/8/1206559775279278925nicubunu_Stick_figure_male_2.svg.med.png"/>
          <p:cNvPicPr/>
          <p:nvPr/>
        </p:nvPicPr>
        <p:blipFill>
          <a:blip r:embed="rId3">
            <a:extLst>
              <a:ext uri="{28A0092B-C50C-407E-A947-70E740481C1C}">
                <a14:useLocalDpi xmlns:a14="http://schemas.microsoft.com/office/drawing/2010/main" val="0"/>
              </a:ext>
            </a:extLst>
          </a:blip>
          <a:srcRect/>
          <a:stretch>
            <a:fillRect/>
          </a:stretch>
        </p:blipFill>
        <p:spPr bwMode="auto">
          <a:xfrm>
            <a:off x="1765284" y="1998871"/>
            <a:ext cx="228600" cy="457200"/>
          </a:xfrm>
          <a:prstGeom prst="rect">
            <a:avLst/>
          </a:prstGeom>
          <a:noFill/>
          <a:ln>
            <a:noFill/>
          </a:ln>
        </p:spPr>
      </p:pic>
      <p:pic>
        <p:nvPicPr>
          <p:cNvPr id="11" name="Picture 10" descr="ttp://www.clker.com/cliparts/f/D/H/L/J/x/red-stick-figure-md.png"/>
          <p:cNvPicPr/>
          <p:nvPr/>
        </p:nvPicPr>
        <p:blipFill>
          <a:blip r:embed="rId4">
            <a:extLst>
              <a:ext uri="{28A0092B-C50C-407E-A947-70E740481C1C}">
                <a14:useLocalDpi xmlns:a14="http://schemas.microsoft.com/office/drawing/2010/main" val="0"/>
              </a:ext>
            </a:extLst>
          </a:blip>
          <a:srcRect/>
          <a:stretch>
            <a:fillRect/>
          </a:stretch>
        </p:blipFill>
        <p:spPr bwMode="auto">
          <a:xfrm>
            <a:off x="1993884" y="1998871"/>
            <a:ext cx="228600" cy="455930"/>
          </a:xfrm>
          <a:prstGeom prst="rect">
            <a:avLst/>
          </a:prstGeom>
          <a:noFill/>
          <a:ln>
            <a:noFill/>
          </a:ln>
        </p:spPr>
      </p:pic>
      <p:pic>
        <p:nvPicPr>
          <p:cNvPr id="12" name="Picture 11" descr="ttp://www.clker.com/cliparts/f/D/H/L/J/x/red-stick-figure-md.png"/>
          <p:cNvPicPr/>
          <p:nvPr/>
        </p:nvPicPr>
        <p:blipFill>
          <a:blip r:embed="rId4">
            <a:extLst>
              <a:ext uri="{28A0092B-C50C-407E-A947-70E740481C1C}">
                <a14:useLocalDpi xmlns:a14="http://schemas.microsoft.com/office/drawing/2010/main" val="0"/>
              </a:ext>
            </a:extLst>
          </a:blip>
          <a:srcRect/>
          <a:stretch>
            <a:fillRect/>
          </a:stretch>
        </p:blipFill>
        <p:spPr bwMode="auto">
          <a:xfrm>
            <a:off x="826783" y="2555539"/>
            <a:ext cx="228600" cy="455930"/>
          </a:xfrm>
          <a:prstGeom prst="rect">
            <a:avLst/>
          </a:prstGeom>
          <a:noFill/>
          <a:ln>
            <a:noFill/>
          </a:ln>
        </p:spPr>
      </p:pic>
      <p:pic>
        <p:nvPicPr>
          <p:cNvPr id="14" name="Picture 13" descr="ttp://www.clker.com/cliparts/f/D/H/L/J/x/red-stick-figure-md.png"/>
          <p:cNvPicPr/>
          <p:nvPr/>
        </p:nvPicPr>
        <p:blipFill>
          <a:blip r:embed="rId4">
            <a:extLst>
              <a:ext uri="{28A0092B-C50C-407E-A947-70E740481C1C}">
                <a14:useLocalDpi xmlns:a14="http://schemas.microsoft.com/office/drawing/2010/main" val="0"/>
              </a:ext>
            </a:extLst>
          </a:blip>
          <a:srcRect/>
          <a:stretch>
            <a:fillRect/>
          </a:stretch>
        </p:blipFill>
        <p:spPr bwMode="auto">
          <a:xfrm>
            <a:off x="1283983" y="2554269"/>
            <a:ext cx="227695" cy="455930"/>
          </a:xfrm>
          <a:prstGeom prst="rect">
            <a:avLst/>
          </a:prstGeom>
          <a:noFill/>
          <a:ln>
            <a:noFill/>
          </a:ln>
        </p:spPr>
      </p:pic>
      <p:pic>
        <p:nvPicPr>
          <p:cNvPr id="16" name="Picture 15" descr="ttp://www.clker.com/cliparts/f/D/H/L/J/x/red-stick-figure-md.png"/>
          <p:cNvPicPr/>
          <p:nvPr/>
        </p:nvPicPr>
        <p:blipFill>
          <a:blip r:embed="rId4">
            <a:extLst>
              <a:ext uri="{28A0092B-C50C-407E-A947-70E740481C1C}">
                <a14:useLocalDpi xmlns:a14="http://schemas.microsoft.com/office/drawing/2010/main" val="0"/>
              </a:ext>
            </a:extLst>
          </a:blip>
          <a:srcRect/>
          <a:stretch>
            <a:fillRect/>
          </a:stretch>
        </p:blipFill>
        <p:spPr bwMode="auto">
          <a:xfrm>
            <a:off x="1766189" y="2555539"/>
            <a:ext cx="228600" cy="455930"/>
          </a:xfrm>
          <a:prstGeom prst="rect">
            <a:avLst/>
          </a:prstGeom>
          <a:noFill/>
          <a:ln>
            <a:noFill/>
          </a:ln>
        </p:spPr>
      </p:pic>
      <p:pic>
        <p:nvPicPr>
          <p:cNvPr id="18" name="Picture 17" descr="ttp://www.clker.com/cliparts/b/5/9/8/1206559775279278925nicubunu_Stick_figure_male_2.svg.med.png"/>
          <p:cNvPicPr/>
          <p:nvPr/>
        </p:nvPicPr>
        <p:blipFill>
          <a:blip r:embed="rId3">
            <a:extLst>
              <a:ext uri="{28A0092B-C50C-407E-A947-70E740481C1C}">
                <a14:useLocalDpi xmlns:a14="http://schemas.microsoft.com/office/drawing/2010/main" val="0"/>
              </a:ext>
            </a:extLst>
          </a:blip>
          <a:srcRect/>
          <a:stretch>
            <a:fillRect/>
          </a:stretch>
        </p:blipFill>
        <p:spPr bwMode="auto">
          <a:xfrm>
            <a:off x="1055383" y="2554269"/>
            <a:ext cx="228600" cy="457200"/>
          </a:xfrm>
          <a:prstGeom prst="rect">
            <a:avLst/>
          </a:prstGeom>
          <a:noFill/>
          <a:ln>
            <a:noFill/>
          </a:ln>
        </p:spPr>
      </p:pic>
      <p:pic>
        <p:nvPicPr>
          <p:cNvPr id="19" name="Picture 18" descr="ttp://www.clker.com/cliparts/b/5/9/8/1206559775279278925nicubunu_Stick_figure_male_2.svg.med.png"/>
          <p:cNvPicPr/>
          <p:nvPr/>
        </p:nvPicPr>
        <p:blipFill>
          <a:blip r:embed="rId3">
            <a:extLst>
              <a:ext uri="{28A0092B-C50C-407E-A947-70E740481C1C}">
                <a14:useLocalDpi xmlns:a14="http://schemas.microsoft.com/office/drawing/2010/main" val="0"/>
              </a:ext>
            </a:extLst>
          </a:blip>
          <a:srcRect/>
          <a:stretch>
            <a:fillRect/>
          </a:stretch>
        </p:blipFill>
        <p:spPr bwMode="auto">
          <a:xfrm>
            <a:off x="1536684" y="2552999"/>
            <a:ext cx="228600" cy="457200"/>
          </a:xfrm>
          <a:prstGeom prst="rect">
            <a:avLst/>
          </a:prstGeom>
          <a:noFill/>
          <a:ln>
            <a:noFill/>
          </a:ln>
        </p:spPr>
      </p:pic>
      <p:pic>
        <p:nvPicPr>
          <p:cNvPr id="20" name="Picture 19" descr="ttp://www.clker.com/cliparts/b/5/9/8/1206559775279278925nicubunu_Stick_figure_male_2.svg.med.png"/>
          <p:cNvPicPr/>
          <p:nvPr/>
        </p:nvPicPr>
        <p:blipFill>
          <a:blip r:embed="rId3">
            <a:extLst>
              <a:ext uri="{28A0092B-C50C-407E-A947-70E740481C1C}">
                <a14:useLocalDpi xmlns:a14="http://schemas.microsoft.com/office/drawing/2010/main" val="0"/>
              </a:ext>
            </a:extLst>
          </a:blip>
          <a:srcRect/>
          <a:stretch>
            <a:fillRect/>
          </a:stretch>
        </p:blipFill>
        <p:spPr bwMode="auto">
          <a:xfrm>
            <a:off x="1994789" y="2552999"/>
            <a:ext cx="228600" cy="457200"/>
          </a:xfrm>
          <a:prstGeom prst="rect">
            <a:avLst/>
          </a:prstGeom>
          <a:noFill/>
          <a:ln>
            <a:noFill/>
          </a:ln>
        </p:spPr>
      </p:pic>
      <p:pic>
        <p:nvPicPr>
          <p:cNvPr id="21" name="Picture 20" descr="ttp://www.clker.com/cliparts/b/5/9/8/1206559775279278925nicubunu_Stick_figure_male_2.svg.med.png"/>
          <p:cNvPicPr/>
          <p:nvPr/>
        </p:nvPicPr>
        <p:blipFill>
          <a:blip r:embed="rId3">
            <a:extLst>
              <a:ext uri="{28A0092B-C50C-407E-A947-70E740481C1C}">
                <a14:useLocalDpi xmlns:a14="http://schemas.microsoft.com/office/drawing/2010/main" val="0"/>
              </a:ext>
            </a:extLst>
          </a:blip>
          <a:srcRect/>
          <a:stretch>
            <a:fillRect/>
          </a:stretch>
        </p:blipFill>
        <p:spPr bwMode="auto">
          <a:xfrm>
            <a:off x="851789" y="3064483"/>
            <a:ext cx="228600" cy="457200"/>
          </a:xfrm>
          <a:prstGeom prst="rect">
            <a:avLst/>
          </a:prstGeom>
          <a:noFill/>
          <a:ln>
            <a:noFill/>
          </a:ln>
        </p:spPr>
      </p:pic>
      <p:pic>
        <p:nvPicPr>
          <p:cNvPr id="22" name="Picture 21" descr="ttp://www.clker.com/cliparts/f/D/H/L/J/x/red-stick-figure-md.png"/>
          <p:cNvPicPr/>
          <p:nvPr/>
        </p:nvPicPr>
        <p:blipFill>
          <a:blip r:embed="rId4">
            <a:extLst>
              <a:ext uri="{28A0092B-C50C-407E-A947-70E740481C1C}">
                <a14:useLocalDpi xmlns:a14="http://schemas.microsoft.com/office/drawing/2010/main" val="0"/>
              </a:ext>
            </a:extLst>
          </a:blip>
          <a:srcRect/>
          <a:stretch>
            <a:fillRect/>
          </a:stretch>
        </p:blipFill>
        <p:spPr bwMode="auto">
          <a:xfrm>
            <a:off x="1081294" y="3065753"/>
            <a:ext cx="228600" cy="455930"/>
          </a:xfrm>
          <a:prstGeom prst="rect">
            <a:avLst/>
          </a:prstGeom>
          <a:noFill/>
          <a:ln>
            <a:noFill/>
          </a:ln>
        </p:spPr>
      </p:pic>
      <p:pic>
        <p:nvPicPr>
          <p:cNvPr id="23" name="Picture 22" descr="ttp://www.clker.com/cliparts/b/5/9/8/1206559775279278925nicubunu_Stick_figure_male_2.svg.med.png"/>
          <p:cNvPicPr/>
          <p:nvPr/>
        </p:nvPicPr>
        <p:blipFill>
          <a:blip r:embed="rId3">
            <a:extLst>
              <a:ext uri="{28A0092B-C50C-407E-A947-70E740481C1C}">
                <a14:useLocalDpi xmlns:a14="http://schemas.microsoft.com/office/drawing/2010/main" val="0"/>
              </a:ext>
            </a:extLst>
          </a:blip>
          <a:srcRect/>
          <a:stretch>
            <a:fillRect/>
          </a:stretch>
        </p:blipFill>
        <p:spPr bwMode="auto">
          <a:xfrm>
            <a:off x="1308084" y="3064483"/>
            <a:ext cx="228600" cy="457200"/>
          </a:xfrm>
          <a:prstGeom prst="rect">
            <a:avLst/>
          </a:prstGeom>
          <a:noFill/>
          <a:ln>
            <a:noFill/>
          </a:ln>
        </p:spPr>
      </p:pic>
      <p:pic>
        <p:nvPicPr>
          <p:cNvPr id="25" name="Picture 24" descr="ttp://www.clker.com/cliparts/f/D/H/L/J/x/red-stick-figure-md.png"/>
          <p:cNvPicPr/>
          <p:nvPr/>
        </p:nvPicPr>
        <p:blipFill>
          <a:blip r:embed="rId4">
            <a:extLst>
              <a:ext uri="{28A0092B-C50C-407E-A947-70E740481C1C}">
                <a14:useLocalDpi xmlns:a14="http://schemas.microsoft.com/office/drawing/2010/main" val="0"/>
              </a:ext>
            </a:extLst>
          </a:blip>
          <a:srcRect/>
          <a:stretch>
            <a:fillRect/>
          </a:stretch>
        </p:blipFill>
        <p:spPr bwMode="auto">
          <a:xfrm>
            <a:off x="1536684" y="3065753"/>
            <a:ext cx="228600" cy="455930"/>
          </a:xfrm>
          <a:prstGeom prst="rect">
            <a:avLst/>
          </a:prstGeom>
          <a:noFill/>
          <a:ln>
            <a:noFill/>
          </a:ln>
        </p:spPr>
      </p:pic>
      <p:pic>
        <p:nvPicPr>
          <p:cNvPr id="26" name="Picture 25" descr="ttp://www.clker.com/cliparts/b/5/9/8/1206559775279278925nicubunu_Stick_figure_male_2.svg.med.png"/>
          <p:cNvPicPr/>
          <p:nvPr/>
        </p:nvPicPr>
        <p:blipFill>
          <a:blip r:embed="rId3">
            <a:extLst>
              <a:ext uri="{28A0092B-C50C-407E-A947-70E740481C1C}">
                <a14:useLocalDpi xmlns:a14="http://schemas.microsoft.com/office/drawing/2010/main" val="0"/>
              </a:ext>
            </a:extLst>
          </a:blip>
          <a:srcRect/>
          <a:stretch>
            <a:fillRect/>
          </a:stretch>
        </p:blipFill>
        <p:spPr bwMode="auto">
          <a:xfrm>
            <a:off x="1765284" y="3064483"/>
            <a:ext cx="228600" cy="457200"/>
          </a:xfrm>
          <a:prstGeom prst="rect">
            <a:avLst/>
          </a:prstGeom>
          <a:noFill/>
          <a:ln>
            <a:noFill/>
          </a:ln>
        </p:spPr>
      </p:pic>
      <p:pic>
        <p:nvPicPr>
          <p:cNvPr id="27" name="Picture 26" descr="ttp://www.clker.com/cliparts/f/D/H/L/J/x/red-stick-figure-md.png"/>
          <p:cNvPicPr/>
          <p:nvPr/>
        </p:nvPicPr>
        <p:blipFill>
          <a:blip r:embed="rId4">
            <a:extLst>
              <a:ext uri="{28A0092B-C50C-407E-A947-70E740481C1C}">
                <a14:useLocalDpi xmlns:a14="http://schemas.microsoft.com/office/drawing/2010/main" val="0"/>
              </a:ext>
            </a:extLst>
          </a:blip>
          <a:srcRect/>
          <a:stretch>
            <a:fillRect/>
          </a:stretch>
        </p:blipFill>
        <p:spPr bwMode="auto">
          <a:xfrm>
            <a:off x="1993884" y="3065753"/>
            <a:ext cx="228600" cy="455930"/>
          </a:xfrm>
          <a:prstGeom prst="rect">
            <a:avLst/>
          </a:prstGeom>
          <a:noFill/>
          <a:ln>
            <a:noFill/>
          </a:ln>
        </p:spPr>
      </p:pic>
      <p:pic>
        <p:nvPicPr>
          <p:cNvPr id="28" name="Picture 27" descr="ttp://www.clker.com/cliparts/b/5/9/8/1206559775279278925nicubunu_Stick_figure_male_2.svg.med.png"/>
          <p:cNvPicPr/>
          <p:nvPr/>
        </p:nvPicPr>
        <p:blipFill>
          <a:blip r:embed="rId3">
            <a:extLst>
              <a:ext uri="{28A0092B-C50C-407E-A947-70E740481C1C}">
                <a14:useLocalDpi xmlns:a14="http://schemas.microsoft.com/office/drawing/2010/main" val="0"/>
              </a:ext>
            </a:extLst>
          </a:blip>
          <a:srcRect/>
          <a:stretch>
            <a:fillRect/>
          </a:stretch>
        </p:blipFill>
        <p:spPr bwMode="auto">
          <a:xfrm>
            <a:off x="852694" y="3642103"/>
            <a:ext cx="228600" cy="457200"/>
          </a:xfrm>
          <a:prstGeom prst="rect">
            <a:avLst/>
          </a:prstGeom>
          <a:noFill/>
          <a:ln>
            <a:noFill/>
          </a:ln>
        </p:spPr>
      </p:pic>
      <p:pic>
        <p:nvPicPr>
          <p:cNvPr id="29" name="Picture 28" descr="ttp://www.clker.com/cliparts/b/5/9/8/1206559775279278925nicubunu_Stick_figure_male_2.svg.med.png"/>
          <p:cNvPicPr/>
          <p:nvPr/>
        </p:nvPicPr>
        <p:blipFill>
          <a:blip r:embed="rId3">
            <a:extLst>
              <a:ext uri="{28A0092B-C50C-407E-A947-70E740481C1C}">
                <a14:useLocalDpi xmlns:a14="http://schemas.microsoft.com/office/drawing/2010/main" val="0"/>
              </a:ext>
            </a:extLst>
          </a:blip>
          <a:srcRect/>
          <a:stretch>
            <a:fillRect/>
          </a:stretch>
        </p:blipFill>
        <p:spPr bwMode="auto">
          <a:xfrm>
            <a:off x="1055383" y="4176268"/>
            <a:ext cx="202689" cy="457200"/>
          </a:xfrm>
          <a:prstGeom prst="rect">
            <a:avLst/>
          </a:prstGeom>
          <a:noFill/>
          <a:ln>
            <a:noFill/>
          </a:ln>
        </p:spPr>
      </p:pic>
      <p:pic>
        <p:nvPicPr>
          <p:cNvPr id="31" name="Picture 30" descr="ttp://www.clker.com/cliparts/b/5/9/8/1206559775279278925nicubunu_Stick_figure_male_2.svg.med.png"/>
          <p:cNvPicPr/>
          <p:nvPr/>
        </p:nvPicPr>
        <p:blipFill>
          <a:blip r:embed="rId3">
            <a:extLst>
              <a:ext uri="{28A0092B-C50C-407E-A947-70E740481C1C}">
                <a14:useLocalDpi xmlns:a14="http://schemas.microsoft.com/office/drawing/2010/main" val="0"/>
              </a:ext>
            </a:extLst>
          </a:blip>
          <a:srcRect/>
          <a:stretch>
            <a:fillRect/>
          </a:stretch>
        </p:blipFill>
        <p:spPr bwMode="auto">
          <a:xfrm>
            <a:off x="1309894" y="3653383"/>
            <a:ext cx="228600" cy="457200"/>
          </a:xfrm>
          <a:prstGeom prst="rect">
            <a:avLst/>
          </a:prstGeom>
          <a:noFill/>
          <a:ln>
            <a:noFill/>
          </a:ln>
        </p:spPr>
      </p:pic>
      <p:pic>
        <p:nvPicPr>
          <p:cNvPr id="32" name="Picture 31" descr="ttp://www.clker.com/cliparts/b/5/9/8/1206559775279278925nicubunu_Stick_figure_male_2.svg.med.png"/>
          <p:cNvPicPr/>
          <p:nvPr/>
        </p:nvPicPr>
        <p:blipFill>
          <a:blip r:embed="rId3">
            <a:extLst>
              <a:ext uri="{28A0092B-C50C-407E-A947-70E740481C1C}">
                <a14:useLocalDpi xmlns:a14="http://schemas.microsoft.com/office/drawing/2010/main" val="0"/>
              </a:ext>
            </a:extLst>
          </a:blip>
          <a:srcRect/>
          <a:stretch>
            <a:fillRect/>
          </a:stretch>
        </p:blipFill>
        <p:spPr bwMode="auto">
          <a:xfrm>
            <a:off x="1486672" y="4176268"/>
            <a:ext cx="228600" cy="457200"/>
          </a:xfrm>
          <a:prstGeom prst="rect">
            <a:avLst/>
          </a:prstGeom>
          <a:noFill/>
          <a:ln>
            <a:noFill/>
          </a:ln>
        </p:spPr>
      </p:pic>
      <p:pic>
        <p:nvPicPr>
          <p:cNvPr id="33" name="Picture 32" descr="ttp://www.clker.com/cliparts/b/5/9/8/1206559775279278925nicubunu_Stick_figure_male_2.svg.med.png"/>
          <p:cNvPicPr/>
          <p:nvPr/>
        </p:nvPicPr>
        <p:blipFill>
          <a:blip r:embed="rId3">
            <a:extLst>
              <a:ext uri="{28A0092B-C50C-407E-A947-70E740481C1C}">
                <a14:useLocalDpi xmlns:a14="http://schemas.microsoft.com/office/drawing/2010/main" val="0"/>
              </a:ext>
            </a:extLst>
          </a:blip>
          <a:srcRect/>
          <a:stretch>
            <a:fillRect/>
          </a:stretch>
        </p:blipFill>
        <p:spPr bwMode="auto">
          <a:xfrm>
            <a:off x="1766189" y="3653383"/>
            <a:ext cx="228600" cy="457200"/>
          </a:xfrm>
          <a:prstGeom prst="rect">
            <a:avLst/>
          </a:prstGeom>
          <a:noFill/>
          <a:ln>
            <a:noFill/>
          </a:ln>
        </p:spPr>
      </p:pic>
      <p:pic>
        <p:nvPicPr>
          <p:cNvPr id="34" name="Picture 33" descr="ttp://www.clker.com/cliparts/f/D/H/L/J/x/red-stick-figure-md.png"/>
          <p:cNvPicPr/>
          <p:nvPr/>
        </p:nvPicPr>
        <p:blipFill>
          <a:blip r:embed="rId4">
            <a:extLst>
              <a:ext uri="{28A0092B-C50C-407E-A947-70E740481C1C}">
                <a14:useLocalDpi xmlns:a14="http://schemas.microsoft.com/office/drawing/2010/main" val="0"/>
              </a:ext>
            </a:extLst>
          </a:blip>
          <a:srcRect/>
          <a:stretch>
            <a:fillRect/>
          </a:stretch>
        </p:blipFill>
        <p:spPr bwMode="auto">
          <a:xfrm>
            <a:off x="1081294" y="3642103"/>
            <a:ext cx="228600" cy="455930"/>
          </a:xfrm>
          <a:prstGeom prst="rect">
            <a:avLst/>
          </a:prstGeom>
          <a:noFill/>
          <a:ln>
            <a:noFill/>
          </a:ln>
        </p:spPr>
      </p:pic>
      <p:pic>
        <p:nvPicPr>
          <p:cNvPr id="35" name="Picture 34" descr="ttp://www.clker.com/cliparts/f/D/H/L/J/x/red-stick-figure-md.png"/>
          <p:cNvPicPr/>
          <p:nvPr/>
        </p:nvPicPr>
        <p:blipFill>
          <a:blip r:embed="rId4">
            <a:extLst>
              <a:ext uri="{28A0092B-C50C-407E-A947-70E740481C1C}">
                <a14:useLocalDpi xmlns:a14="http://schemas.microsoft.com/office/drawing/2010/main" val="0"/>
              </a:ext>
            </a:extLst>
          </a:blip>
          <a:srcRect/>
          <a:stretch>
            <a:fillRect/>
          </a:stretch>
        </p:blipFill>
        <p:spPr bwMode="auto">
          <a:xfrm>
            <a:off x="1538494" y="3653383"/>
            <a:ext cx="228600" cy="455930"/>
          </a:xfrm>
          <a:prstGeom prst="rect">
            <a:avLst/>
          </a:prstGeom>
          <a:noFill/>
          <a:ln>
            <a:noFill/>
          </a:ln>
        </p:spPr>
      </p:pic>
      <p:pic>
        <p:nvPicPr>
          <p:cNvPr id="36" name="Picture 35" descr="ttp://www.clker.com/cliparts/f/D/H/L/J/x/red-stick-figure-md.png"/>
          <p:cNvPicPr/>
          <p:nvPr/>
        </p:nvPicPr>
        <p:blipFill>
          <a:blip r:embed="rId4">
            <a:extLst>
              <a:ext uri="{28A0092B-C50C-407E-A947-70E740481C1C}">
                <a14:useLocalDpi xmlns:a14="http://schemas.microsoft.com/office/drawing/2010/main" val="0"/>
              </a:ext>
            </a:extLst>
          </a:blip>
          <a:srcRect/>
          <a:stretch>
            <a:fillRect/>
          </a:stretch>
        </p:blipFill>
        <p:spPr bwMode="auto">
          <a:xfrm>
            <a:off x="1994789" y="3653383"/>
            <a:ext cx="228600" cy="455930"/>
          </a:xfrm>
          <a:prstGeom prst="rect">
            <a:avLst/>
          </a:prstGeom>
          <a:noFill/>
          <a:ln>
            <a:noFill/>
          </a:ln>
        </p:spPr>
      </p:pic>
      <p:pic>
        <p:nvPicPr>
          <p:cNvPr id="37" name="Picture 36" descr="ttp://www.clker.com/cliparts/b/5/9/8/1206559775279278925nicubunu_Stick_figure_male_2.svg.med.png"/>
          <p:cNvPicPr/>
          <p:nvPr/>
        </p:nvPicPr>
        <p:blipFill>
          <a:blip r:embed="rId3">
            <a:extLst>
              <a:ext uri="{28A0092B-C50C-407E-A947-70E740481C1C}">
                <a14:useLocalDpi xmlns:a14="http://schemas.microsoft.com/office/drawing/2010/main" val="0"/>
              </a:ext>
            </a:extLst>
          </a:blip>
          <a:srcRect/>
          <a:stretch>
            <a:fillRect/>
          </a:stretch>
        </p:blipFill>
        <p:spPr bwMode="auto">
          <a:xfrm>
            <a:off x="852694" y="4176268"/>
            <a:ext cx="228600" cy="457200"/>
          </a:xfrm>
          <a:prstGeom prst="rect">
            <a:avLst/>
          </a:prstGeom>
          <a:noFill/>
          <a:ln>
            <a:noFill/>
          </a:ln>
        </p:spPr>
      </p:pic>
      <p:pic>
        <p:nvPicPr>
          <p:cNvPr id="39" name="Picture 38" descr="ttp://www.clker.com/cliparts/b/5/9/8/1206559775279278925nicubunu_Stick_figure_male_2.svg.med.png"/>
          <p:cNvPicPr/>
          <p:nvPr/>
        </p:nvPicPr>
        <p:blipFill>
          <a:blip r:embed="rId3">
            <a:extLst>
              <a:ext uri="{28A0092B-C50C-407E-A947-70E740481C1C}">
                <a14:useLocalDpi xmlns:a14="http://schemas.microsoft.com/office/drawing/2010/main" val="0"/>
              </a:ext>
            </a:extLst>
          </a:blip>
          <a:srcRect/>
          <a:stretch>
            <a:fillRect/>
          </a:stretch>
        </p:blipFill>
        <p:spPr bwMode="auto">
          <a:xfrm>
            <a:off x="1258072" y="4176268"/>
            <a:ext cx="228600" cy="457200"/>
          </a:xfrm>
          <a:prstGeom prst="rect">
            <a:avLst/>
          </a:prstGeom>
          <a:noFill/>
          <a:ln>
            <a:noFill/>
          </a:ln>
        </p:spPr>
      </p:pic>
      <p:pic>
        <p:nvPicPr>
          <p:cNvPr id="41" name="Picture 40" descr="ttp://www.clker.com/cliparts/b/5/9/8/1206559775279278925nicubunu_Stick_figure_male_2.svg.med.png"/>
          <p:cNvPicPr/>
          <p:nvPr/>
        </p:nvPicPr>
        <p:blipFill>
          <a:blip r:embed="rId3">
            <a:extLst>
              <a:ext uri="{28A0092B-C50C-407E-A947-70E740481C1C}">
                <a14:useLocalDpi xmlns:a14="http://schemas.microsoft.com/office/drawing/2010/main" val="0"/>
              </a:ext>
            </a:extLst>
          </a:blip>
          <a:srcRect/>
          <a:stretch>
            <a:fillRect/>
          </a:stretch>
        </p:blipFill>
        <p:spPr bwMode="auto">
          <a:xfrm>
            <a:off x="1672770" y="4176268"/>
            <a:ext cx="228600" cy="457200"/>
          </a:xfrm>
          <a:prstGeom prst="rect">
            <a:avLst/>
          </a:prstGeom>
          <a:noFill/>
          <a:ln>
            <a:noFill/>
          </a:ln>
        </p:spPr>
      </p:pic>
      <p:pic>
        <p:nvPicPr>
          <p:cNvPr id="38" name="Picture 3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85142" y="5185972"/>
            <a:ext cx="1806315" cy="1439056"/>
          </a:xfrm>
          <a:prstGeom prst="rect">
            <a:avLst/>
          </a:prstGeom>
        </p:spPr>
      </p:pic>
    </p:spTree>
    <p:extLst>
      <p:ext uri="{BB962C8B-B14F-4D97-AF65-F5344CB8AC3E}">
        <p14:creationId xmlns:p14="http://schemas.microsoft.com/office/powerpoint/2010/main" val="3388257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tp://www.clker.com/cliparts/f/D/H/L/J/x/red-stick-figure-md.png"/>
          <p:cNvPicPr/>
          <p:nvPr/>
        </p:nvPicPr>
        <p:blipFill>
          <a:blip r:embed="rId2">
            <a:extLst>
              <a:ext uri="{28A0092B-C50C-407E-A947-70E740481C1C}">
                <a14:useLocalDpi xmlns:a14="http://schemas.microsoft.com/office/drawing/2010/main" val="0"/>
              </a:ext>
            </a:extLst>
          </a:blip>
          <a:srcRect/>
          <a:stretch>
            <a:fillRect/>
          </a:stretch>
        </p:blipFill>
        <p:spPr bwMode="auto">
          <a:xfrm>
            <a:off x="788365" y="1931196"/>
            <a:ext cx="228600" cy="455930"/>
          </a:xfrm>
          <a:prstGeom prst="rect">
            <a:avLst/>
          </a:prstGeom>
          <a:noFill/>
          <a:ln>
            <a:noFill/>
          </a:ln>
        </p:spPr>
      </p:pic>
      <p:pic>
        <p:nvPicPr>
          <p:cNvPr id="7" name="Picture 6" descr="ttp://www.clker.com/cliparts/f/D/H/L/J/x/red-stick-figure-md.png"/>
          <p:cNvPicPr/>
          <p:nvPr/>
        </p:nvPicPr>
        <p:blipFill>
          <a:blip r:embed="rId2">
            <a:extLst>
              <a:ext uri="{28A0092B-C50C-407E-A947-70E740481C1C}">
                <a14:useLocalDpi xmlns:a14="http://schemas.microsoft.com/office/drawing/2010/main" val="0"/>
              </a:ext>
            </a:extLst>
          </a:blip>
          <a:srcRect/>
          <a:stretch>
            <a:fillRect/>
          </a:stretch>
        </p:blipFill>
        <p:spPr bwMode="auto">
          <a:xfrm>
            <a:off x="1016965" y="1931196"/>
            <a:ext cx="228600" cy="455930"/>
          </a:xfrm>
          <a:prstGeom prst="rect">
            <a:avLst/>
          </a:prstGeom>
          <a:noFill/>
          <a:ln>
            <a:noFill/>
          </a:ln>
        </p:spPr>
      </p:pic>
      <p:pic>
        <p:nvPicPr>
          <p:cNvPr id="8" name="Picture 7" descr="ttp://www.clker.com/cliparts/f/D/H/L/J/x/red-stick-figure-md.png"/>
          <p:cNvPicPr/>
          <p:nvPr/>
        </p:nvPicPr>
        <p:blipFill>
          <a:blip r:embed="rId2">
            <a:extLst>
              <a:ext uri="{28A0092B-C50C-407E-A947-70E740481C1C}">
                <a14:useLocalDpi xmlns:a14="http://schemas.microsoft.com/office/drawing/2010/main" val="0"/>
              </a:ext>
            </a:extLst>
          </a:blip>
          <a:srcRect/>
          <a:stretch>
            <a:fillRect/>
          </a:stretch>
        </p:blipFill>
        <p:spPr bwMode="auto">
          <a:xfrm>
            <a:off x="1245565" y="1931196"/>
            <a:ext cx="228600" cy="455930"/>
          </a:xfrm>
          <a:prstGeom prst="rect">
            <a:avLst/>
          </a:prstGeom>
          <a:noFill/>
          <a:ln>
            <a:noFill/>
          </a:ln>
        </p:spPr>
      </p:pic>
      <p:pic>
        <p:nvPicPr>
          <p:cNvPr id="9" name="Picture 8" descr="ttp://www.clker.com/cliparts/f/D/H/L/J/x/red-stick-figure-md.png"/>
          <p:cNvPicPr/>
          <p:nvPr/>
        </p:nvPicPr>
        <p:blipFill>
          <a:blip r:embed="rId2">
            <a:extLst>
              <a:ext uri="{28A0092B-C50C-407E-A947-70E740481C1C}">
                <a14:useLocalDpi xmlns:a14="http://schemas.microsoft.com/office/drawing/2010/main" val="0"/>
              </a:ext>
            </a:extLst>
          </a:blip>
          <a:srcRect/>
          <a:stretch>
            <a:fillRect/>
          </a:stretch>
        </p:blipFill>
        <p:spPr bwMode="auto">
          <a:xfrm>
            <a:off x="1474165" y="1931196"/>
            <a:ext cx="228600" cy="455930"/>
          </a:xfrm>
          <a:prstGeom prst="rect">
            <a:avLst/>
          </a:prstGeom>
          <a:noFill/>
          <a:ln>
            <a:noFill/>
          </a:ln>
        </p:spPr>
      </p:pic>
      <p:pic>
        <p:nvPicPr>
          <p:cNvPr id="10" name="Picture 9" descr="ttp://www.clker.com/cliparts/f/D/H/L/J/x/red-stick-figure-md.png"/>
          <p:cNvPicPr/>
          <p:nvPr/>
        </p:nvPicPr>
        <p:blipFill>
          <a:blip r:embed="rId2">
            <a:extLst>
              <a:ext uri="{28A0092B-C50C-407E-A947-70E740481C1C}">
                <a14:useLocalDpi xmlns:a14="http://schemas.microsoft.com/office/drawing/2010/main" val="0"/>
              </a:ext>
            </a:extLst>
          </a:blip>
          <a:srcRect/>
          <a:stretch>
            <a:fillRect/>
          </a:stretch>
        </p:blipFill>
        <p:spPr bwMode="auto">
          <a:xfrm>
            <a:off x="1702765" y="1931196"/>
            <a:ext cx="228600" cy="455930"/>
          </a:xfrm>
          <a:prstGeom prst="rect">
            <a:avLst/>
          </a:prstGeom>
          <a:noFill/>
          <a:ln>
            <a:noFill/>
          </a:ln>
        </p:spPr>
      </p:pic>
      <p:pic>
        <p:nvPicPr>
          <p:cNvPr id="11" name="Picture 10" descr="ttp://www.clker.com/cliparts/f/D/H/L/J/x/red-stick-figure-md.png"/>
          <p:cNvPicPr/>
          <p:nvPr/>
        </p:nvPicPr>
        <p:blipFill>
          <a:blip r:embed="rId2">
            <a:extLst>
              <a:ext uri="{28A0092B-C50C-407E-A947-70E740481C1C}">
                <a14:useLocalDpi xmlns:a14="http://schemas.microsoft.com/office/drawing/2010/main" val="0"/>
              </a:ext>
            </a:extLst>
          </a:blip>
          <a:srcRect/>
          <a:stretch>
            <a:fillRect/>
          </a:stretch>
        </p:blipFill>
        <p:spPr bwMode="auto">
          <a:xfrm>
            <a:off x="1931365" y="1931196"/>
            <a:ext cx="228600" cy="455930"/>
          </a:xfrm>
          <a:prstGeom prst="rect">
            <a:avLst/>
          </a:prstGeom>
          <a:noFill/>
          <a:ln>
            <a:noFill/>
          </a:ln>
        </p:spPr>
      </p:pic>
      <p:pic>
        <p:nvPicPr>
          <p:cNvPr id="12" name="Picture 11" descr="ttp://www.clker.com/cliparts/f/D/H/L/J/x/red-stick-figure-md.png"/>
          <p:cNvPicPr/>
          <p:nvPr/>
        </p:nvPicPr>
        <p:blipFill>
          <a:blip r:embed="rId2">
            <a:extLst>
              <a:ext uri="{28A0092B-C50C-407E-A947-70E740481C1C}">
                <a14:useLocalDpi xmlns:a14="http://schemas.microsoft.com/office/drawing/2010/main" val="0"/>
              </a:ext>
            </a:extLst>
          </a:blip>
          <a:srcRect/>
          <a:stretch>
            <a:fillRect/>
          </a:stretch>
        </p:blipFill>
        <p:spPr bwMode="auto">
          <a:xfrm>
            <a:off x="788365" y="2495500"/>
            <a:ext cx="228600" cy="455930"/>
          </a:xfrm>
          <a:prstGeom prst="rect">
            <a:avLst/>
          </a:prstGeom>
          <a:noFill/>
          <a:ln>
            <a:noFill/>
          </a:ln>
        </p:spPr>
      </p:pic>
      <p:pic>
        <p:nvPicPr>
          <p:cNvPr id="13" name="Picture 12" descr="ttp://www.clker.com/cliparts/f/D/H/L/J/x/red-stick-figure-md.png"/>
          <p:cNvPicPr/>
          <p:nvPr/>
        </p:nvPicPr>
        <p:blipFill>
          <a:blip r:embed="rId2">
            <a:extLst>
              <a:ext uri="{28A0092B-C50C-407E-A947-70E740481C1C}">
                <a14:useLocalDpi xmlns:a14="http://schemas.microsoft.com/office/drawing/2010/main" val="0"/>
              </a:ext>
            </a:extLst>
          </a:blip>
          <a:srcRect/>
          <a:stretch>
            <a:fillRect/>
          </a:stretch>
        </p:blipFill>
        <p:spPr bwMode="auto">
          <a:xfrm>
            <a:off x="1016965" y="2495500"/>
            <a:ext cx="228600" cy="455930"/>
          </a:xfrm>
          <a:prstGeom prst="rect">
            <a:avLst/>
          </a:prstGeom>
          <a:noFill/>
          <a:ln>
            <a:noFill/>
          </a:ln>
        </p:spPr>
      </p:pic>
      <p:pic>
        <p:nvPicPr>
          <p:cNvPr id="14" name="Picture 13" descr="ttp://www.clker.com/cliparts/f/D/H/L/J/x/red-stick-figure-md.png"/>
          <p:cNvPicPr/>
          <p:nvPr/>
        </p:nvPicPr>
        <p:blipFill>
          <a:blip r:embed="rId2">
            <a:extLst>
              <a:ext uri="{28A0092B-C50C-407E-A947-70E740481C1C}">
                <a14:useLocalDpi xmlns:a14="http://schemas.microsoft.com/office/drawing/2010/main" val="0"/>
              </a:ext>
            </a:extLst>
          </a:blip>
          <a:srcRect/>
          <a:stretch>
            <a:fillRect/>
          </a:stretch>
        </p:blipFill>
        <p:spPr bwMode="auto">
          <a:xfrm>
            <a:off x="1245565" y="2495500"/>
            <a:ext cx="228600" cy="455930"/>
          </a:xfrm>
          <a:prstGeom prst="rect">
            <a:avLst/>
          </a:prstGeom>
          <a:noFill/>
          <a:ln>
            <a:noFill/>
          </a:ln>
        </p:spPr>
      </p:pic>
      <p:pic>
        <p:nvPicPr>
          <p:cNvPr id="15" name="Picture 14" descr="ttp://www.clker.com/cliparts/f/D/H/L/J/x/red-stick-figure-md.png"/>
          <p:cNvPicPr/>
          <p:nvPr/>
        </p:nvPicPr>
        <p:blipFill>
          <a:blip r:embed="rId2">
            <a:extLst>
              <a:ext uri="{28A0092B-C50C-407E-A947-70E740481C1C}">
                <a14:useLocalDpi xmlns:a14="http://schemas.microsoft.com/office/drawing/2010/main" val="0"/>
              </a:ext>
            </a:extLst>
          </a:blip>
          <a:srcRect/>
          <a:stretch>
            <a:fillRect/>
          </a:stretch>
        </p:blipFill>
        <p:spPr bwMode="auto">
          <a:xfrm>
            <a:off x="1474165" y="2495500"/>
            <a:ext cx="228600" cy="455930"/>
          </a:xfrm>
          <a:prstGeom prst="rect">
            <a:avLst/>
          </a:prstGeom>
          <a:noFill/>
          <a:ln>
            <a:noFill/>
          </a:ln>
        </p:spPr>
      </p:pic>
      <p:pic>
        <p:nvPicPr>
          <p:cNvPr id="16" name="Picture 15" descr="ttp://www.clker.com/cliparts/f/D/H/L/J/x/red-stick-figure-md.png"/>
          <p:cNvPicPr/>
          <p:nvPr/>
        </p:nvPicPr>
        <p:blipFill>
          <a:blip r:embed="rId2">
            <a:extLst>
              <a:ext uri="{28A0092B-C50C-407E-A947-70E740481C1C}">
                <a14:useLocalDpi xmlns:a14="http://schemas.microsoft.com/office/drawing/2010/main" val="0"/>
              </a:ext>
            </a:extLst>
          </a:blip>
          <a:srcRect/>
          <a:stretch>
            <a:fillRect/>
          </a:stretch>
        </p:blipFill>
        <p:spPr bwMode="auto">
          <a:xfrm>
            <a:off x="1702765" y="2495500"/>
            <a:ext cx="228600" cy="455930"/>
          </a:xfrm>
          <a:prstGeom prst="rect">
            <a:avLst/>
          </a:prstGeom>
          <a:noFill/>
          <a:ln>
            <a:noFill/>
          </a:ln>
        </p:spPr>
      </p:pic>
      <p:pic>
        <p:nvPicPr>
          <p:cNvPr id="17" name="Picture 16" descr="ttp://www.clker.com/cliparts/f/D/H/L/J/x/red-stick-figure-md.png"/>
          <p:cNvPicPr/>
          <p:nvPr/>
        </p:nvPicPr>
        <p:blipFill>
          <a:blip r:embed="rId2">
            <a:extLst>
              <a:ext uri="{28A0092B-C50C-407E-A947-70E740481C1C}">
                <a14:useLocalDpi xmlns:a14="http://schemas.microsoft.com/office/drawing/2010/main" val="0"/>
              </a:ext>
            </a:extLst>
          </a:blip>
          <a:srcRect/>
          <a:stretch>
            <a:fillRect/>
          </a:stretch>
        </p:blipFill>
        <p:spPr bwMode="auto">
          <a:xfrm>
            <a:off x="1931365" y="2495500"/>
            <a:ext cx="228600" cy="455930"/>
          </a:xfrm>
          <a:prstGeom prst="rect">
            <a:avLst/>
          </a:prstGeom>
          <a:noFill/>
          <a:ln>
            <a:noFill/>
          </a:ln>
        </p:spPr>
      </p:pic>
      <p:sp>
        <p:nvSpPr>
          <p:cNvPr id="18" name="Title 17"/>
          <p:cNvSpPr>
            <a:spLocks noGrp="1"/>
          </p:cNvSpPr>
          <p:nvPr>
            <p:ph type="title"/>
          </p:nvPr>
        </p:nvSpPr>
        <p:spPr/>
        <p:txBody>
          <a:bodyPr>
            <a:normAutofit fontScale="90000"/>
          </a:bodyPr>
          <a:lstStyle/>
          <a:p>
            <a:r>
              <a:rPr lang="en-US" dirty="0" smtClean="0"/>
              <a:t>30 minutes after 101 ends, 099 begins</a:t>
            </a:r>
            <a:endParaRPr lang="en-US" dirty="0"/>
          </a:p>
        </p:txBody>
      </p:sp>
      <p:sp>
        <p:nvSpPr>
          <p:cNvPr id="19" name="Content Placeholder 18"/>
          <p:cNvSpPr>
            <a:spLocks noGrp="1"/>
          </p:cNvSpPr>
          <p:nvPr>
            <p:ph sz="half" idx="1"/>
          </p:nvPr>
        </p:nvSpPr>
        <p:spPr>
          <a:xfrm>
            <a:off x="457199" y="1600200"/>
            <a:ext cx="3561377" cy="4525963"/>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endParaRPr lang="en-US" dirty="0" smtClean="0"/>
          </a:p>
          <a:p>
            <a:r>
              <a:rPr lang="en-US" dirty="0" smtClean="0"/>
              <a:t>The 099 section is tailored around the particular needs of the 12 enrolled students.</a:t>
            </a:r>
          </a:p>
          <a:p>
            <a:pPr marL="0" indent="0">
              <a:buNone/>
            </a:pPr>
            <a:endParaRPr lang="en-US" dirty="0"/>
          </a:p>
        </p:txBody>
      </p:sp>
      <p:sp>
        <p:nvSpPr>
          <p:cNvPr id="20" name="Content Placeholder 19"/>
          <p:cNvSpPr>
            <a:spLocks noGrp="1"/>
          </p:cNvSpPr>
          <p:nvPr>
            <p:ph sz="half" idx="2"/>
          </p:nvPr>
        </p:nvSpPr>
        <p:spPr>
          <a:xfrm>
            <a:off x="3896800" y="1600200"/>
            <a:ext cx="4789999" cy="4525963"/>
          </a:xfrm>
        </p:spPr>
        <p:txBody>
          <a:bodyPr>
            <a:normAutofit/>
          </a:bodyPr>
          <a:lstStyle/>
          <a:p>
            <a:endParaRPr lang="en-US" dirty="0" smtClean="0"/>
          </a:p>
          <a:p>
            <a:r>
              <a:rPr lang="en-US" dirty="0" smtClean="0"/>
              <a:t>The 12 099 students move as a cohort to their 099 class, with the same instructor.</a:t>
            </a:r>
          </a:p>
          <a:p>
            <a:pPr marL="118872" indent="0">
              <a:buNone/>
            </a:pP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400" y="5123180"/>
            <a:ext cx="1803400" cy="1442720"/>
          </a:xfrm>
          <a:prstGeom prst="rect">
            <a:avLst/>
          </a:prstGeom>
        </p:spPr>
      </p:pic>
    </p:spTree>
    <p:extLst>
      <p:ext uri="{BB962C8B-B14F-4D97-AF65-F5344CB8AC3E}">
        <p14:creationId xmlns:p14="http://schemas.microsoft.com/office/powerpoint/2010/main" val="18094584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Success Data</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The first 4 terms of ALP at MCC</a:t>
            </a:r>
          </a:p>
          <a:p>
            <a:pPr>
              <a:spcAft>
                <a:spcPts val="1200"/>
              </a:spcAft>
            </a:pPr>
            <a:r>
              <a:rPr lang="en-US" dirty="0" smtClean="0"/>
              <a:t>3 sections in Winter 2013</a:t>
            </a:r>
          </a:p>
          <a:p>
            <a:pPr>
              <a:spcAft>
                <a:spcPts val="1200"/>
              </a:spcAft>
            </a:pPr>
            <a:r>
              <a:rPr lang="en-US" dirty="0" smtClean="0"/>
              <a:t>1 section in Spring 2013</a:t>
            </a:r>
          </a:p>
          <a:p>
            <a:pPr>
              <a:spcAft>
                <a:spcPts val="1200"/>
              </a:spcAft>
            </a:pPr>
            <a:r>
              <a:rPr lang="en-US" dirty="0" smtClean="0"/>
              <a:t>1 section in Summer 2013</a:t>
            </a:r>
          </a:p>
          <a:p>
            <a:pPr>
              <a:spcAft>
                <a:spcPts val="1200"/>
              </a:spcAft>
            </a:pPr>
            <a:r>
              <a:rPr lang="en-US" dirty="0" smtClean="0"/>
              <a:t>4 sections in Fall 2013</a:t>
            </a:r>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142" y="5185972"/>
            <a:ext cx="1806315" cy="1439056"/>
          </a:xfrm>
          <a:prstGeom prst="rect">
            <a:avLst/>
          </a:prstGeom>
        </p:spPr>
      </p:pic>
    </p:spTree>
    <p:extLst>
      <p:ext uri="{BB962C8B-B14F-4D97-AF65-F5344CB8AC3E}">
        <p14:creationId xmlns:p14="http://schemas.microsoft.com/office/powerpoint/2010/main" val="4941797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ALP Student Success in 101</a:t>
            </a:r>
            <a:endParaRPr lang="en-US" dirty="0"/>
          </a:p>
        </p:txBody>
      </p:sp>
      <p:sp>
        <p:nvSpPr>
          <p:cNvPr id="3" name="Content Placeholder 2"/>
          <p:cNvSpPr>
            <a:spLocks noGrp="1"/>
          </p:cNvSpPr>
          <p:nvPr>
            <p:ph sz="half" idx="1"/>
          </p:nvPr>
        </p:nvSpPr>
        <p:spPr/>
        <p:txBody>
          <a:bodyPr/>
          <a:lstStyle/>
          <a:p>
            <a:r>
              <a:rPr lang="en-US" dirty="0"/>
              <a:t>Of the </a:t>
            </a:r>
            <a:r>
              <a:rPr lang="en-US" dirty="0" smtClean="0"/>
              <a:t>94 </a:t>
            </a:r>
            <a:r>
              <a:rPr lang="en-US" dirty="0"/>
              <a:t>ALP students who were enrolled in ALP courses at the </a:t>
            </a:r>
            <a:r>
              <a:rPr lang="en-US" dirty="0" smtClean="0"/>
              <a:t>dates of </a:t>
            </a:r>
            <a:r>
              <a:rPr lang="en-US" dirty="0"/>
              <a:t>record, </a:t>
            </a:r>
            <a:r>
              <a:rPr lang="en-US" dirty="0" smtClean="0"/>
              <a:t>64 </a:t>
            </a:r>
            <a:r>
              <a:rPr lang="en-US" dirty="0"/>
              <a:t>earned grades of 2.0 or higher in English 101.  </a:t>
            </a:r>
            <a:r>
              <a:rPr lang="en-US" dirty="0" smtClean="0"/>
              <a:t>That is </a:t>
            </a:r>
            <a:r>
              <a:rPr lang="en-US" dirty="0"/>
              <a:t>a success rate of </a:t>
            </a:r>
            <a:r>
              <a:rPr lang="en-US" dirty="0" smtClean="0"/>
              <a:t>68%</a:t>
            </a:r>
            <a:r>
              <a:rPr lang="en-US" dirty="0"/>
              <a:t>.</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2325588856"/>
              </p:ext>
            </p:extLst>
          </p:nvPr>
        </p:nvGraphicFramePr>
        <p:xfrm>
          <a:off x="4648200" y="1773238"/>
          <a:ext cx="4038600" cy="46243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400918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Comparing ALP to Traditional Route</a:t>
            </a:r>
            <a:endParaRPr lang="en-US" dirty="0"/>
          </a:p>
        </p:txBody>
      </p:sp>
      <p:sp>
        <p:nvSpPr>
          <p:cNvPr id="5" name="Text Placeholder 4"/>
          <p:cNvSpPr>
            <a:spLocks noGrp="1"/>
          </p:cNvSpPr>
          <p:nvPr>
            <p:ph type="body" idx="1"/>
          </p:nvPr>
        </p:nvSpPr>
        <p:spPr>
          <a:xfrm>
            <a:off x="457200" y="1702293"/>
            <a:ext cx="4040188" cy="639762"/>
          </a:xfrm>
        </p:spPr>
        <p:txBody>
          <a:bodyPr/>
          <a:lstStyle/>
          <a:p>
            <a:r>
              <a:rPr lang="en-US" dirty="0" smtClean="0"/>
              <a:t>ALP: 68% Success</a:t>
            </a:r>
            <a:endParaRPr lang="en-US" dirty="0"/>
          </a:p>
        </p:txBody>
      </p:sp>
      <p:graphicFrame>
        <p:nvGraphicFramePr>
          <p:cNvPr id="11" name="Content Placeholder 4"/>
          <p:cNvGraphicFramePr>
            <a:graphicFrameLocks noGrp="1"/>
          </p:cNvGraphicFramePr>
          <p:nvPr>
            <p:ph sz="half" idx="2"/>
            <p:extLst>
              <p:ext uri="{D42A27DB-BD31-4B8C-83A1-F6EECF244321}">
                <p14:modId xmlns:p14="http://schemas.microsoft.com/office/powerpoint/2010/main" val="2513707147"/>
              </p:ext>
            </p:extLst>
          </p:nvPr>
        </p:nvGraphicFramePr>
        <p:xfrm>
          <a:off x="457200" y="2540171"/>
          <a:ext cx="4040188" cy="395128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p:cNvSpPr>
            <a:spLocks noGrp="1"/>
          </p:cNvSpPr>
          <p:nvPr>
            <p:ph type="body" sz="quarter" idx="3"/>
          </p:nvPr>
        </p:nvSpPr>
        <p:spPr>
          <a:xfrm>
            <a:off x="4645025" y="2022174"/>
            <a:ext cx="4041775" cy="639762"/>
          </a:xfrm>
        </p:spPr>
        <p:txBody>
          <a:bodyPr>
            <a:noAutofit/>
          </a:bodyPr>
          <a:lstStyle/>
          <a:p>
            <a:r>
              <a:rPr lang="en-US" dirty="0" smtClean="0"/>
              <a:t>Traditional 099-101</a:t>
            </a:r>
          </a:p>
          <a:p>
            <a:r>
              <a:rPr lang="en-US" dirty="0"/>
              <a:t>(</a:t>
            </a:r>
            <a:r>
              <a:rPr lang="en-US" dirty="0" smtClean="0"/>
              <a:t>Fall 2011-Winter 2012): 18.7% Success</a:t>
            </a:r>
          </a:p>
        </p:txBody>
      </p:sp>
      <p:graphicFrame>
        <p:nvGraphicFramePr>
          <p:cNvPr id="12" name="Content Placeholder 11"/>
          <p:cNvGraphicFramePr>
            <a:graphicFrameLocks noGrp="1"/>
          </p:cNvGraphicFramePr>
          <p:nvPr>
            <p:ph sz="quarter" idx="4"/>
            <p:extLst>
              <p:ext uri="{D42A27DB-BD31-4B8C-83A1-F6EECF244321}">
                <p14:modId xmlns:p14="http://schemas.microsoft.com/office/powerpoint/2010/main" val="2641223525"/>
              </p:ext>
            </p:extLst>
          </p:nvPr>
        </p:nvGraphicFramePr>
        <p:xfrm>
          <a:off x="4645025" y="2540171"/>
          <a:ext cx="4041775" cy="39512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878569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CCBC’s Numbers</a:t>
            </a:r>
            <a:endParaRPr lang="en-US" dirty="0"/>
          </a:p>
        </p:txBody>
      </p:sp>
      <p:sp>
        <p:nvSpPr>
          <p:cNvPr id="3" name="Content Placeholder 2"/>
          <p:cNvSpPr>
            <a:spLocks noGrp="1"/>
          </p:cNvSpPr>
          <p:nvPr>
            <p:ph idx="1"/>
          </p:nvPr>
        </p:nvSpPr>
        <p:spPr/>
        <p:txBody>
          <a:bodyPr>
            <a:normAutofit/>
          </a:bodyPr>
          <a:lstStyle/>
          <a:p>
            <a:r>
              <a:rPr lang="en-US" dirty="0" smtClean="0"/>
              <a:t>A paper published by the Community College Research Center in 2012 shows that at CCBC, between the years 2007-2010, their successful rate of completion of English 101 for ALP students was about 75%, compared to 38% of students who took the developmental course the traditional way.</a:t>
            </a:r>
            <a:r>
              <a:rPr lang="en-US" baseline="30000" dirty="0" smtClean="0"/>
              <a:t>1</a:t>
            </a:r>
            <a:endParaRPr lang="en-US" dirty="0" smtClean="0"/>
          </a:p>
          <a:p>
            <a:pPr marL="0" indent="0">
              <a:buNone/>
            </a:pPr>
            <a:endParaRPr lang="en-US" sz="1100" dirty="0"/>
          </a:p>
          <a:p>
            <a:pPr marL="0" indent="0">
              <a:buNone/>
            </a:pPr>
            <a:r>
              <a:rPr lang="en-US" sz="1100" dirty="0" smtClean="0"/>
              <a:t>1 Woo Cho, Sung, et al.  “</a:t>
            </a:r>
            <a:r>
              <a:rPr lang="en-US" sz="1100" dirty="0"/>
              <a:t>New Evidence of Success </a:t>
            </a:r>
            <a:r>
              <a:rPr lang="en-US" sz="1100" dirty="0" smtClean="0"/>
              <a:t>for Community </a:t>
            </a:r>
            <a:r>
              <a:rPr lang="en-US" sz="1100" dirty="0"/>
              <a:t>College Remedial English Students: </a:t>
            </a:r>
            <a:r>
              <a:rPr lang="en-US" sz="1100" dirty="0" smtClean="0"/>
              <a:t>Tracking </a:t>
            </a:r>
            <a:r>
              <a:rPr lang="en-US" sz="1100" dirty="0"/>
              <a:t>the Outcomes of Students in the </a:t>
            </a:r>
            <a:r>
              <a:rPr lang="en-US" sz="1100" dirty="0" smtClean="0"/>
              <a:t>Accelerated </a:t>
            </a:r>
            <a:r>
              <a:rPr lang="en-US" sz="1100" dirty="0"/>
              <a:t>Learning Program (ALP</a:t>
            </a:r>
            <a:r>
              <a:rPr lang="en-US" sz="1100" dirty="0" smtClean="0"/>
              <a:t>).”  Community College Research Center. Teachers College, Columbia University.  December 2012. Web.</a:t>
            </a:r>
            <a:endParaRPr lang="en-US" sz="1100" dirty="0"/>
          </a:p>
        </p:txBody>
      </p:sp>
    </p:spTree>
    <p:extLst>
      <p:ext uri="{BB962C8B-B14F-4D97-AF65-F5344CB8AC3E}">
        <p14:creationId xmlns:p14="http://schemas.microsoft.com/office/powerpoint/2010/main" val="1527640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lvl="0">
              <a:spcBef>
                <a:spcPts val="0"/>
              </a:spcBef>
              <a:buClr>
                <a:schemeClr val="dk1"/>
              </a:buClr>
              <a:buSzPct val="25000"/>
            </a:pPr>
            <a:r>
              <a:rPr lang="en-US" sz="4000" i="0" u="none" strike="noStrike" cap="none" baseline="0" dirty="0" smtClean="0">
                <a:solidFill>
                  <a:schemeClr val="accent1"/>
                </a:solidFill>
                <a:latin typeface="Corbel"/>
                <a:ea typeface="Calibri"/>
                <a:cs typeface="Corbel"/>
                <a:sym typeface="Calibri"/>
              </a:rPr>
              <a:t>Classroom practices that contribute to this success</a:t>
            </a:r>
            <a:endParaRPr lang="en-US" sz="4000" i="0" u="none" strike="noStrike" cap="none" baseline="0" dirty="0">
              <a:solidFill>
                <a:schemeClr val="dk1"/>
              </a:solidFill>
              <a:latin typeface="Corbel"/>
              <a:ea typeface="Calibri"/>
              <a:cs typeface="Corbel"/>
              <a:sym typeface="Calibri"/>
            </a:endParaRPr>
          </a:p>
        </p:txBody>
      </p:sp>
      <p:sp>
        <p:nvSpPr>
          <p:cNvPr id="260" name="Shape 260"/>
          <p:cNvSpPr txBox="1">
            <a:spLocks noGrp="1"/>
          </p:cNvSpPr>
          <p:nvPr>
            <p:ph type="body" idx="1"/>
          </p:nvPr>
        </p:nvSpPr>
        <p:spPr>
          <a:xfrm>
            <a:off x="317600" y="1652550"/>
            <a:ext cx="8229600" cy="45261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2800" dirty="0">
                <a:solidFill>
                  <a:schemeClr val="dk1"/>
                </a:solidFill>
                <a:latin typeface="Calibri"/>
                <a:ea typeface="Calibri"/>
                <a:cs typeface="Calibri"/>
                <a:sym typeface="Calibri"/>
              </a:rPr>
              <a:t>Retention:</a:t>
            </a:r>
          </a:p>
          <a:p>
            <a:endParaRPr lang="en-US" sz="2800" dirty="0">
              <a:solidFill>
                <a:schemeClr val="dk1"/>
              </a:solidFill>
              <a:latin typeface="Calibri"/>
              <a:ea typeface="Calibri"/>
              <a:cs typeface="Calibri"/>
              <a:sym typeface="Calibri"/>
            </a:endParaRPr>
          </a:p>
          <a:p>
            <a:pPr marL="457200" marR="0" lvl="0" indent="-406400" algn="l" rtl="0">
              <a:spcBef>
                <a:spcPts val="0"/>
              </a:spcBef>
              <a:spcAft>
                <a:spcPts val="1200"/>
              </a:spcAft>
              <a:buClr>
                <a:schemeClr val="dk1"/>
              </a:buClr>
              <a:buSzPct val="100000"/>
              <a:buFont typeface="Calibri"/>
              <a:buChar char="❏"/>
            </a:pPr>
            <a:r>
              <a:rPr lang="en-US" sz="2800" dirty="0">
                <a:solidFill>
                  <a:schemeClr val="dk1"/>
                </a:solidFill>
                <a:latin typeface="Calibri"/>
                <a:ea typeface="Calibri"/>
                <a:cs typeface="Calibri"/>
                <a:sym typeface="Calibri"/>
              </a:rPr>
              <a:t>Remind 101 Program to text updates, support, reminders, links to assignments and resources</a:t>
            </a:r>
          </a:p>
          <a:p>
            <a:pPr marL="457200" marR="0" lvl="0" indent="-406400" algn="l" rtl="0">
              <a:spcBef>
                <a:spcPts val="0"/>
              </a:spcBef>
              <a:spcAft>
                <a:spcPts val="1200"/>
              </a:spcAft>
              <a:buClr>
                <a:schemeClr val="dk1"/>
              </a:buClr>
              <a:buSzPct val="100000"/>
              <a:buFont typeface="Calibri"/>
              <a:buChar char="❏"/>
            </a:pPr>
            <a:r>
              <a:rPr lang="en-US" sz="2800" dirty="0">
                <a:solidFill>
                  <a:schemeClr val="dk1"/>
                </a:solidFill>
                <a:latin typeface="Calibri"/>
                <a:ea typeface="Calibri"/>
                <a:cs typeface="Calibri"/>
                <a:sym typeface="Calibri"/>
              </a:rPr>
              <a:t>Virtual office hours at times students are typically working at home</a:t>
            </a:r>
          </a:p>
          <a:p>
            <a:pPr marL="457200" marR="0" lvl="0" indent="-406400" algn="l" rtl="0">
              <a:spcBef>
                <a:spcPts val="0"/>
              </a:spcBef>
              <a:spcAft>
                <a:spcPts val="1200"/>
              </a:spcAft>
              <a:buClr>
                <a:schemeClr val="dk1"/>
              </a:buClr>
              <a:buSzPct val="100000"/>
              <a:buFont typeface="Calibri"/>
              <a:buChar char="❏"/>
            </a:pPr>
            <a:r>
              <a:rPr lang="en-US" sz="2800" dirty="0">
                <a:solidFill>
                  <a:schemeClr val="dk1"/>
                </a:solidFill>
                <a:latin typeface="Calibri"/>
                <a:ea typeface="Calibri"/>
                <a:cs typeface="Calibri"/>
                <a:sym typeface="Calibri"/>
              </a:rPr>
              <a:t>Community-building activities in class</a:t>
            </a:r>
          </a:p>
          <a:p>
            <a:endParaRPr lang="en-US" sz="2800" dirty="0">
              <a:solidFill>
                <a:schemeClr val="dk1"/>
              </a:solidFill>
              <a:latin typeface="Calibri"/>
              <a:ea typeface="Calibri"/>
              <a:cs typeface="Calibri"/>
              <a:sym typeface="Calibri"/>
            </a:endParaRPr>
          </a:p>
          <a:p>
            <a:endParaRPr lang="en-US" sz="2800" dirty="0">
              <a:solidFill>
                <a:schemeClr val="dk1"/>
              </a:solidFill>
              <a:latin typeface="Calibri"/>
              <a:ea typeface="Calibri"/>
              <a:cs typeface="Calibri"/>
              <a:sym typeface="Calibri"/>
            </a:endParaRPr>
          </a:p>
          <a:p>
            <a:endParaRPr lang="en-US" sz="2800" dirty="0">
              <a:solidFill>
                <a:schemeClr val="dk1"/>
              </a:solidFill>
              <a:latin typeface="Calibri"/>
              <a:ea typeface="Calibri"/>
              <a:cs typeface="Calibri"/>
              <a:sym typeface="Calibri"/>
            </a:endParaRPr>
          </a:p>
          <a:p>
            <a:pPr marL="0" marR="0" lvl="0" indent="0" algn="l" rtl="0">
              <a:spcBef>
                <a:spcPts val="560"/>
              </a:spcBef>
              <a:buClr>
                <a:schemeClr val="dk1"/>
              </a:buClr>
              <a:buSzPct val="25000"/>
              <a:buFont typeface="Calibri"/>
              <a:buNone/>
            </a:pPr>
            <a:r>
              <a:rPr lang="en-US" sz="2800" b="0" i="0" u="none" strike="noStrike" cap="none" baseline="0" dirty="0">
                <a:solidFill>
                  <a:schemeClr val="dk1"/>
                </a:solidFill>
                <a:latin typeface="Calibri"/>
                <a:ea typeface="Calibri"/>
                <a:cs typeface="Calibri"/>
                <a:sym typeface="Calibri"/>
              </a:rPr>
              <a:t> </a:t>
            </a:r>
          </a:p>
        </p:txBody>
      </p:sp>
    </p:spTree>
    <p:extLst>
      <p:ext uri="{BB962C8B-B14F-4D97-AF65-F5344CB8AC3E}">
        <p14:creationId xmlns:p14="http://schemas.microsoft.com/office/powerpoint/2010/main" val="2788092619"/>
      </p:ext>
    </p:extLst>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rtl="0">
              <a:spcBef>
                <a:spcPts val="0"/>
              </a:spcBef>
              <a:buClr>
                <a:schemeClr val="dk1"/>
              </a:buClr>
              <a:buSzPct val="25000"/>
              <a:buFont typeface="Calibri"/>
              <a:buNone/>
            </a:pPr>
            <a:r>
              <a:rPr lang="en-US" sz="4000" i="0" u="none" strike="noStrike" cap="none" baseline="0">
                <a:solidFill>
                  <a:srgbClr val="F0AD00"/>
                </a:solidFill>
                <a:latin typeface="Corbel"/>
                <a:ea typeface="Calibri"/>
                <a:cs typeface="Corbel"/>
                <a:sym typeface="Calibri"/>
              </a:rPr>
              <a:t>Classroom practices that contribute to this success</a:t>
            </a:r>
          </a:p>
        </p:txBody>
      </p:sp>
      <p:sp>
        <p:nvSpPr>
          <p:cNvPr id="266" name="Shape 266"/>
          <p:cNvSpPr txBox="1">
            <a:spLocks noGrp="1"/>
          </p:cNvSpPr>
          <p:nvPr>
            <p:ph type="body" idx="1"/>
          </p:nvPr>
        </p:nvSpPr>
        <p:spPr>
          <a:xfrm>
            <a:off x="317600" y="1652550"/>
            <a:ext cx="8229600" cy="45261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2800" dirty="0">
                <a:solidFill>
                  <a:schemeClr val="dk1"/>
                </a:solidFill>
                <a:latin typeface="Calibri"/>
                <a:ea typeface="Calibri"/>
                <a:cs typeface="Calibri"/>
                <a:sym typeface="Calibri"/>
              </a:rPr>
              <a:t>Support:</a:t>
            </a:r>
          </a:p>
          <a:p>
            <a:endParaRPr lang="en-US" sz="2800" dirty="0">
              <a:solidFill>
                <a:schemeClr val="dk1"/>
              </a:solidFill>
              <a:latin typeface="Calibri"/>
              <a:ea typeface="Calibri"/>
              <a:cs typeface="Calibri"/>
              <a:sym typeface="Calibri"/>
            </a:endParaRPr>
          </a:p>
          <a:p>
            <a:pPr marL="457200" marR="0" lvl="0" indent="-406400" algn="l" rtl="0">
              <a:spcBef>
                <a:spcPts val="0"/>
              </a:spcBef>
              <a:spcAft>
                <a:spcPts val="1200"/>
              </a:spcAft>
              <a:buClr>
                <a:schemeClr val="dk1"/>
              </a:buClr>
              <a:buSzPct val="100000"/>
              <a:buFont typeface="Calibri"/>
              <a:buChar char="❏"/>
            </a:pPr>
            <a:r>
              <a:rPr lang="en-US" sz="2800" dirty="0">
                <a:solidFill>
                  <a:schemeClr val="dk1"/>
                </a:solidFill>
                <a:latin typeface="Calibri"/>
                <a:ea typeface="Calibri"/>
                <a:cs typeface="Calibri"/>
                <a:sym typeface="Calibri"/>
              </a:rPr>
              <a:t>Point out growth and triumphs often</a:t>
            </a:r>
          </a:p>
          <a:p>
            <a:pPr marL="457200" marR="0" lvl="0" indent="-406400" algn="l" rtl="0">
              <a:spcBef>
                <a:spcPts val="0"/>
              </a:spcBef>
              <a:spcAft>
                <a:spcPts val="1200"/>
              </a:spcAft>
              <a:buClr>
                <a:schemeClr val="dk1"/>
              </a:buClr>
              <a:buSzPct val="100000"/>
              <a:buFont typeface="Calibri"/>
              <a:buChar char="❏"/>
            </a:pPr>
            <a:r>
              <a:rPr lang="en-US" sz="2800" dirty="0">
                <a:solidFill>
                  <a:schemeClr val="dk1"/>
                </a:solidFill>
                <a:latin typeface="Calibri"/>
                <a:ea typeface="Calibri"/>
                <a:cs typeface="Calibri"/>
                <a:sym typeface="Calibri"/>
              </a:rPr>
              <a:t>Involve students with each others’ writing</a:t>
            </a:r>
          </a:p>
          <a:p>
            <a:pPr marL="457200" marR="0" lvl="0" indent="-406400" algn="l" rtl="0">
              <a:spcBef>
                <a:spcPts val="0"/>
              </a:spcBef>
              <a:spcAft>
                <a:spcPts val="1200"/>
              </a:spcAft>
              <a:buClr>
                <a:schemeClr val="dk1"/>
              </a:buClr>
              <a:buSzPct val="100000"/>
              <a:buFont typeface="Calibri"/>
              <a:buChar char="❏"/>
            </a:pPr>
            <a:r>
              <a:rPr lang="en-US" sz="2800" dirty="0">
                <a:solidFill>
                  <a:schemeClr val="dk1"/>
                </a:solidFill>
                <a:latin typeface="Calibri"/>
                <a:ea typeface="Calibri"/>
                <a:cs typeface="Calibri"/>
                <a:sym typeface="Calibri"/>
              </a:rPr>
              <a:t>Encourage students to support one another</a:t>
            </a:r>
          </a:p>
          <a:p>
            <a:pPr marL="457200" marR="0" lvl="0" indent="-406400" algn="l" rtl="0">
              <a:spcBef>
                <a:spcPts val="0"/>
              </a:spcBef>
              <a:spcAft>
                <a:spcPts val="1200"/>
              </a:spcAft>
              <a:buClr>
                <a:schemeClr val="dk1"/>
              </a:buClr>
              <a:buSzPct val="100000"/>
              <a:buFont typeface="Calibri"/>
              <a:buChar char="❏"/>
            </a:pPr>
            <a:r>
              <a:rPr lang="en-US" sz="2800" dirty="0">
                <a:solidFill>
                  <a:schemeClr val="dk1"/>
                </a:solidFill>
                <a:latin typeface="Calibri"/>
                <a:ea typeface="Calibri"/>
                <a:cs typeface="Calibri"/>
                <a:sym typeface="Calibri"/>
              </a:rPr>
              <a:t>Model making schedule for completing work outside of class</a:t>
            </a:r>
          </a:p>
          <a:p>
            <a:endParaRPr lang="en-US" sz="2800" dirty="0">
              <a:solidFill>
                <a:schemeClr val="dk1"/>
              </a:solidFill>
              <a:latin typeface="Calibri"/>
              <a:ea typeface="Calibri"/>
              <a:cs typeface="Calibri"/>
              <a:sym typeface="Calibri"/>
            </a:endParaRPr>
          </a:p>
          <a:p>
            <a:endParaRPr lang="en-US" sz="2800" dirty="0">
              <a:solidFill>
                <a:schemeClr val="dk1"/>
              </a:solidFill>
              <a:latin typeface="Calibri"/>
              <a:ea typeface="Calibri"/>
              <a:cs typeface="Calibri"/>
              <a:sym typeface="Calibri"/>
            </a:endParaRPr>
          </a:p>
          <a:p>
            <a:endParaRPr lang="en-US" sz="2800" dirty="0">
              <a:solidFill>
                <a:schemeClr val="dk1"/>
              </a:solidFill>
              <a:latin typeface="Calibri"/>
              <a:ea typeface="Calibri"/>
              <a:cs typeface="Calibri"/>
              <a:sym typeface="Calibri"/>
            </a:endParaRPr>
          </a:p>
          <a:p>
            <a:pPr marL="0" marR="0" lvl="0" indent="0" algn="l" rtl="0">
              <a:spcBef>
                <a:spcPts val="560"/>
              </a:spcBef>
              <a:buClr>
                <a:schemeClr val="dk1"/>
              </a:buClr>
              <a:buSzPct val="25000"/>
              <a:buFont typeface="Calibri"/>
              <a:buNone/>
            </a:pPr>
            <a:r>
              <a:rPr lang="en-US" sz="2800" b="0" i="0" u="none" strike="noStrike" cap="none" baseline="0" dirty="0">
                <a:solidFill>
                  <a:schemeClr val="dk1"/>
                </a:solidFill>
                <a:latin typeface="Calibri"/>
                <a:ea typeface="Calibri"/>
                <a:cs typeface="Calibri"/>
                <a:sym typeface="Calibri"/>
              </a:rPr>
              <a:t> </a:t>
            </a:r>
          </a:p>
        </p:txBody>
      </p:sp>
    </p:spTree>
    <p:extLst>
      <p:ext uri="{BB962C8B-B14F-4D97-AF65-F5344CB8AC3E}">
        <p14:creationId xmlns:p14="http://schemas.microsoft.com/office/powerpoint/2010/main" val="3268584599"/>
      </p:ext>
    </p:extLst>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rtl="0">
              <a:spcBef>
                <a:spcPts val="0"/>
              </a:spcBef>
              <a:buClr>
                <a:schemeClr val="dk1"/>
              </a:buClr>
              <a:buSzPct val="25000"/>
              <a:buFont typeface="Calibri"/>
              <a:buNone/>
            </a:pPr>
            <a:r>
              <a:rPr lang="en-US" sz="3950" i="0" u="none" strike="noStrike" cap="none" baseline="0" dirty="0">
                <a:solidFill>
                  <a:srgbClr val="F0AD00"/>
                </a:solidFill>
                <a:latin typeface="Calibri"/>
                <a:ea typeface="Calibri"/>
                <a:cs typeface="Calibri"/>
                <a:sym typeface="Calibri"/>
              </a:rPr>
              <a:t>Classroom practices that contribute to this success</a:t>
            </a:r>
          </a:p>
        </p:txBody>
      </p:sp>
      <p:sp>
        <p:nvSpPr>
          <p:cNvPr id="284" name="Shape 284"/>
          <p:cNvSpPr txBox="1">
            <a:spLocks noGrp="1"/>
          </p:cNvSpPr>
          <p:nvPr>
            <p:ph type="body" idx="1"/>
          </p:nvPr>
        </p:nvSpPr>
        <p:spPr>
          <a:xfrm>
            <a:off x="317600" y="1652550"/>
            <a:ext cx="8229600" cy="45261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2800" dirty="0">
                <a:solidFill>
                  <a:schemeClr val="dk1"/>
                </a:solidFill>
                <a:latin typeface="Calibri"/>
                <a:ea typeface="Calibri"/>
                <a:cs typeface="Calibri"/>
                <a:sym typeface="Calibri"/>
              </a:rPr>
              <a:t>Reading and Writing Together:</a:t>
            </a:r>
          </a:p>
          <a:p>
            <a:endParaRPr lang="en-US" sz="2800" dirty="0">
              <a:solidFill>
                <a:schemeClr val="dk1"/>
              </a:solidFill>
              <a:latin typeface="Calibri"/>
              <a:ea typeface="Calibri"/>
              <a:cs typeface="Calibri"/>
              <a:sym typeface="Calibri"/>
            </a:endParaRPr>
          </a:p>
          <a:p>
            <a:pPr marL="457200" marR="0" lvl="0" indent="-406400" algn="l" rtl="0">
              <a:spcBef>
                <a:spcPts val="0"/>
              </a:spcBef>
              <a:spcAft>
                <a:spcPts val="1200"/>
              </a:spcAft>
              <a:buClr>
                <a:schemeClr val="dk1"/>
              </a:buClr>
              <a:buSzPct val="100000"/>
              <a:buFont typeface="Calibri"/>
              <a:buChar char="❏"/>
            </a:pPr>
            <a:r>
              <a:rPr lang="en-US" sz="2800" dirty="0">
                <a:solidFill>
                  <a:schemeClr val="dk1"/>
                </a:solidFill>
                <a:latin typeface="Calibri"/>
                <a:ea typeface="Calibri"/>
                <a:cs typeface="Calibri"/>
                <a:sym typeface="Calibri"/>
              </a:rPr>
              <a:t>Reading Apprenticeship activities, such as</a:t>
            </a:r>
          </a:p>
          <a:p>
            <a:pPr marL="914400" marR="0" lvl="1" indent="-406400" algn="l" rtl="0">
              <a:spcBef>
                <a:spcPts val="0"/>
              </a:spcBef>
              <a:spcAft>
                <a:spcPts val="1200"/>
              </a:spcAft>
              <a:buClr>
                <a:schemeClr val="dk1"/>
              </a:buClr>
              <a:buSzPct val="100000"/>
              <a:buFont typeface="Calibri"/>
              <a:buChar char="❏"/>
            </a:pPr>
            <a:r>
              <a:rPr lang="en-US" sz="2800" dirty="0">
                <a:solidFill>
                  <a:schemeClr val="dk1"/>
                </a:solidFill>
                <a:latin typeface="Calibri"/>
                <a:ea typeface="Calibri"/>
                <a:cs typeface="Calibri"/>
                <a:sym typeface="Calibri"/>
              </a:rPr>
              <a:t>Think/pair/share</a:t>
            </a:r>
          </a:p>
          <a:p>
            <a:pPr marL="914400" marR="0" lvl="1" indent="-406400" algn="l" rtl="0">
              <a:spcBef>
                <a:spcPts val="0"/>
              </a:spcBef>
              <a:spcAft>
                <a:spcPts val="1200"/>
              </a:spcAft>
              <a:buClr>
                <a:schemeClr val="dk1"/>
              </a:buClr>
              <a:buSzPct val="100000"/>
              <a:buFont typeface="Calibri"/>
              <a:buChar char="❏"/>
            </a:pPr>
            <a:r>
              <a:rPr lang="en-US" sz="2800" dirty="0">
                <a:solidFill>
                  <a:schemeClr val="dk1"/>
                </a:solidFill>
                <a:latin typeface="Calibri"/>
                <a:ea typeface="Calibri"/>
                <a:cs typeface="Calibri"/>
                <a:sym typeface="Calibri"/>
              </a:rPr>
              <a:t>Think-</a:t>
            </a:r>
            <a:r>
              <a:rPr lang="en-US" sz="2800" dirty="0" err="1">
                <a:solidFill>
                  <a:schemeClr val="dk1"/>
                </a:solidFill>
                <a:latin typeface="Calibri"/>
                <a:ea typeface="Calibri"/>
                <a:cs typeface="Calibri"/>
                <a:sym typeface="Calibri"/>
              </a:rPr>
              <a:t>Alouds</a:t>
            </a:r>
            <a:endParaRPr lang="en-US" sz="2800" dirty="0">
              <a:solidFill>
                <a:schemeClr val="dk1"/>
              </a:solidFill>
              <a:latin typeface="Calibri"/>
              <a:ea typeface="Calibri"/>
              <a:cs typeface="Calibri"/>
              <a:sym typeface="Calibri"/>
            </a:endParaRPr>
          </a:p>
          <a:p>
            <a:pPr marL="914400" marR="0" lvl="1" indent="-406400" algn="l" rtl="0">
              <a:spcBef>
                <a:spcPts val="0"/>
              </a:spcBef>
              <a:spcAft>
                <a:spcPts val="1200"/>
              </a:spcAft>
              <a:buClr>
                <a:schemeClr val="dk1"/>
              </a:buClr>
              <a:buSzPct val="100000"/>
              <a:buFont typeface="Calibri"/>
              <a:buChar char="❏"/>
            </a:pPr>
            <a:r>
              <a:rPr lang="en-US" sz="2800" dirty="0">
                <a:solidFill>
                  <a:schemeClr val="dk1"/>
                </a:solidFill>
                <a:latin typeface="Calibri"/>
                <a:ea typeface="Calibri"/>
                <a:cs typeface="Calibri"/>
                <a:sym typeface="Calibri"/>
              </a:rPr>
              <a:t>Talking to the Text</a:t>
            </a:r>
          </a:p>
          <a:p>
            <a:pPr marL="914400" marR="0" lvl="1" indent="-406400" algn="l" rtl="0">
              <a:spcBef>
                <a:spcPts val="0"/>
              </a:spcBef>
              <a:spcAft>
                <a:spcPts val="1200"/>
              </a:spcAft>
              <a:buClr>
                <a:schemeClr val="dk1"/>
              </a:buClr>
              <a:buSzPct val="100000"/>
              <a:buFont typeface="Calibri"/>
              <a:buChar char="❏"/>
            </a:pPr>
            <a:r>
              <a:rPr lang="en-US" sz="2800" dirty="0">
                <a:solidFill>
                  <a:schemeClr val="dk1"/>
                </a:solidFill>
                <a:latin typeface="Calibri"/>
                <a:ea typeface="Calibri"/>
                <a:cs typeface="Calibri"/>
                <a:sym typeface="Calibri"/>
              </a:rPr>
              <a:t>Double-column log reading responses</a:t>
            </a:r>
          </a:p>
          <a:p>
            <a:endParaRPr lang="en-US" sz="2800" dirty="0">
              <a:solidFill>
                <a:schemeClr val="dk1"/>
              </a:solidFill>
              <a:latin typeface="Calibri"/>
              <a:ea typeface="Calibri"/>
              <a:cs typeface="Calibri"/>
              <a:sym typeface="Calibri"/>
            </a:endParaRPr>
          </a:p>
          <a:p>
            <a:endParaRPr lang="en-US" sz="2800" dirty="0">
              <a:solidFill>
                <a:schemeClr val="dk1"/>
              </a:solidFill>
              <a:latin typeface="Calibri"/>
              <a:ea typeface="Calibri"/>
              <a:cs typeface="Calibri"/>
              <a:sym typeface="Calibri"/>
            </a:endParaRPr>
          </a:p>
          <a:p>
            <a:endParaRPr lang="en-US" sz="2800" dirty="0">
              <a:solidFill>
                <a:schemeClr val="dk1"/>
              </a:solidFill>
              <a:latin typeface="Calibri"/>
              <a:ea typeface="Calibri"/>
              <a:cs typeface="Calibri"/>
              <a:sym typeface="Calibri"/>
            </a:endParaRPr>
          </a:p>
          <a:p>
            <a:endParaRPr lang="en-US" sz="2800" dirty="0">
              <a:solidFill>
                <a:schemeClr val="dk1"/>
              </a:solidFill>
              <a:latin typeface="Calibri"/>
              <a:ea typeface="Calibri"/>
              <a:cs typeface="Calibri"/>
              <a:sym typeface="Calibri"/>
            </a:endParaRPr>
          </a:p>
          <a:p>
            <a:pPr marL="0" marR="0" lvl="0" indent="0" algn="l" rtl="0">
              <a:spcBef>
                <a:spcPts val="560"/>
              </a:spcBef>
              <a:buClr>
                <a:schemeClr val="dk1"/>
              </a:buClr>
              <a:buSzPct val="25000"/>
              <a:buFont typeface="Calibri"/>
              <a:buNone/>
            </a:pPr>
            <a:r>
              <a:rPr lang="en-US" sz="2800" b="0" i="0" u="none" strike="noStrike" cap="none" baseline="0" dirty="0">
                <a:solidFill>
                  <a:schemeClr val="dk1"/>
                </a:solidFill>
                <a:latin typeface="Calibri"/>
                <a:ea typeface="Calibri"/>
                <a:cs typeface="Calibri"/>
                <a:sym typeface="Calibri"/>
              </a:rPr>
              <a:t> </a:t>
            </a:r>
          </a:p>
        </p:txBody>
      </p:sp>
    </p:spTree>
    <p:extLst>
      <p:ext uri="{BB962C8B-B14F-4D97-AF65-F5344CB8AC3E}">
        <p14:creationId xmlns:p14="http://schemas.microsoft.com/office/powerpoint/2010/main" val="2990720463"/>
      </p:ext>
    </p:extLst>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rtl="0">
              <a:spcBef>
                <a:spcPts val="0"/>
              </a:spcBef>
              <a:buClr>
                <a:schemeClr val="dk1"/>
              </a:buClr>
              <a:buSzPct val="25000"/>
              <a:buFont typeface="Calibri"/>
              <a:buNone/>
            </a:pPr>
            <a:r>
              <a:rPr lang="en-US" sz="4000" i="0" u="none" strike="noStrike" cap="none" baseline="0" dirty="0">
                <a:solidFill>
                  <a:srgbClr val="F0AD00"/>
                </a:solidFill>
                <a:latin typeface="Calibri"/>
                <a:ea typeface="Calibri"/>
                <a:cs typeface="Calibri"/>
                <a:sym typeface="Calibri"/>
              </a:rPr>
              <a:t>Classroom practices that contribute to this success</a:t>
            </a:r>
          </a:p>
        </p:txBody>
      </p:sp>
      <p:sp>
        <p:nvSpPr>
          <p:cNvPr id="272" name="Shape 272"/>
          <p:cNvSpPr txBox="1">
            <a:spLocks noGrp="1"/>
          </p:cNvSpPr>
          <p:nvPr>
            <p:ph type="body" idx="1"/>
          </p:nvPr>
        </p:nvSpPr>
        <p:spPr>
          <a:xfrm>
            <a:off x="317600" y="1652550"/>
            <a:ext cx="8229600" cy="4526100"/>
          </a:xfrm>
          <a:prstGeom prst="rect">
            <a:avLst/>
          </a:prstGeom>
          <a:noFill/>
          <a:ln>
            <a:noFill/>
          </a:ln>
        </p:spPr>
        <p:txBody>
          <a:bodyPr lIns="91425" tIns="45700" rIns="91425" bIns="45700" anchor="t" anchorCtr="0">
            <a:noAutofit/>
          </a:bodyPr>
          <a:lstStyle/>
          <a:p>
            <a:pPr marL="0" marR="0" lvl="0" indent="0" algn="l" rtl="0">
              <a:spcBef>
                <a:spcPts val="0"/>
              </a:spcBef>
              <a:spcAft>
                <a:spcPts val="1200"/>
              </a:spcAft>
              <a:buClr>
                <a:schemeClr val="dk1"/>
              </a:buClr>
              <a:buSzPct val="25000"/>
              <a:buFont typeface="Calibri"/>
              <a:buNone/>
            </a:pPr>
            <a:r>
              <a:rPr lang="en-US" sz="2800" dirty="0">
                <a:solidFill>
                  <a:schemeClr val="dk1"/>
                </a:solidFill>
                <a:latin typeface="Calibri"/>
                <a:ea typeface="Calibri"/>
                <a:cs typeface="Calibri"/>
                <a:sym typeface="Calibri"/>
              </a:rPr>
              <a:t>Scaffolding:</a:t>
            </a:r>
          </a:p>
          <a:p>
            <a:pPr>
              <a:spcAft>
                <a:spcPts val="1200"/>
              </a:spcAft>
            </a:pPr>
            <a:endParaRPr lang="en-US" sz="2800" dirty="0">
              <a:solidFill>
                <a:schemeClr val="dk1"/>
              </a:solidFill>
              <a:latin typeface="Calibri"/>
              <a:ea typeface="Calibri"/>
              <a:cs typeface="Calibri"/>
              <a:sym typeface="Calibri"/>
            </a:endParaRPr>
          </a:p>
          <a:p>
            <a:pPr marL="457200" marR="0" lvl="0" indent="-406400" algn="l" rtl="0">
              <a:spcBef>
                <a:spcPts val="0"/>
              </a:spcBef>
              <a:spcAft>
                <a:spcPts val="1200"/>
              </a:spcAft>
              <a:buClr>
                <a:schemeClr val="dk1"/>
              </a:buClr>
              <a:buSzPct val="100000"/>
              <a:buFont typeface="Calibri"/>
              <a:buChar char="❏"/>
            </a:pPr>
            <a:r>
              <a:rPr lang="en-US" sz="2800" dirty="0">
                <a:solidFill>
                  <a:schemeClr val="dk1"/>
                </a:solidFill>
                <a:latin typeface="Calibri"/>
                <a:ea typeface="Calibri"/>
                <a:cs typeface="Calibri"/>
                <a:sym typeface="Calibri"/>
              </a:rPr>
              <a:t>Short writing tasks breaking a paper assignment into parts</a:t>
            </a:r>
          </a:p>
          <a:p>
            <a:pPr marL="457200" marR="0" lvl="0" indent="-406400" algn="l" rtl="0">
              <a:spcBef>
                <a:spcPts val="0"/>
              </a:spcBef>
              <a:spcAft>
                <a:spcPts val="1200"/>
              </a:spcAft>
              <a:buClr>
                <a:schemeClr val="dk1"/>
              </a:buClr>
              <a:buSzPct val="100000"/>
              <a:buFont typeface="Calibri"/>
              <a:buChar char="❏"/>
            </a:pPr>
            <a:r>
              <a:rPr lang="en-US" sz="2800" dirty="0">
                <a:solidFill>
                  <a:schemeClr val="dk1"/>
                </a:solidFill>
                <a:latin typeface="Calibri"/>
                <a:ea typeface="Calibri"/>
                <a:cs typeface="Calibri"/>
                <a:sym typeface="Calibri"/>
              </a:rPr>
              <a:t>Immediate feedback</a:t>
            </a:r>
          </a:p>
          <a:p>
            <a:pPr marL="457200" marR="0" lvl="0" indent="-406400" algn="l" rtl="0">
              <a:spcBef>
                <a:spcPts val="0"/>
              </a:spcBef>
              <a:spcAft>
                <a:spcPts val="1200"/>
              </a:spcAft>
              <a:buClr>
                <a:schemeClr val="dk1"/>
              </a:buClr>
              <a:buSzPct val="100000"/>
              <a:buFont typeface="Calibri"/>
              <a:buChar char="❏"/>
            </a:pPr>
            <a:r>
              <a:rPr lang="en-US" sz="2800" dirty="0">
                <a:solidFill>
                  <a:schemeClr val="dk1"/>
                </a:solidFill>
                <a:latin typeface="Calibri"/>
                <a:ea typeface="Calibri"/>
                <a:cs typeface="Calibri"/>
                <a:sym typeface="Calibri"/>
              </a:rPr>
              <a:t>Help with higher order concerns, not just editing</a:t>
            </a:r>
          </a:p>
          <a:p>
            <a:pPr marL="457200" marR="0" lvl="0" indent="-406400" algn="l" rtl="0">
              <a:spcBef>
                <a:spcPts val="0"/>
              </a:spcBef>
              <a:spcAft>
                <a:spcPts val="1200"/>
              </a:spcAft>
              <a:buClr>
                <a:schemeClr val="dk1"/>
              </a:buClr>
              <a:buSzPct val="100000"/>
              <a:buFont typeface="Calibri"/>
              <a:buChar char="❏"/>
            </a:pPr>
            <a:r>
              <a:rPr lang="en-US" sz="2800" dirty="0">
                <a:solidFill>
                  <a:schemeClr val="dk1"/>
                </a:solidFill>
                <a:latin typeface="Calibri"/>
                <a:ea typeface="Calibri"/>
                <a:cs typeface="Calibri"/>
                <a:sym typeface="Calibri"/>
              </a:rPr>
              <a:t>Mini workshops on aspects of composing, for ex., thesis development</a:t>
            </a:r>
          </a:p>
          <a:p>
            <a:endParaRPr lang="en-US" sz="2800" dirty="0">
              <a:solidFill>
                <a:schemeClr val="dk1"/>
              </a:solidFill>
              <a:latin typeface="Calibri"/>
              <a:ea typeface="Calibri"/>
              <a:cs typeface="Calibri"/>
              <a:sym typeface="Calibri"/>
            </a:endParaRPr>
          </a:p>
          <a:p>
            <a:endParaRPr lang="en-US" sz="2800" dirty="0">
              <a:solidFill>
                <a:schemeClr val="dk1"/>
              </a:solidFill>
              <a:latin typeface="Calibri"/>
              <a:ea typeface="Calibri"/>
              <a:cs typeface="Calibri"/>
              <a:sym typeface="Calibri"/>
            </a:endParaRPr>
          </a:p>
          <a:p>
            <a:endParaRPr lang="en-US" sz="2800" dirty="0">
              <a:solidFill>
                <a:schemeClr val="dk1"/>
              </a:solidFill>
              <a:latin typeface="Calibri"/>
              <a:ea typeface="Calibri"/>
              <a:cs typeface="Calibri"/>
              <a:sym typeface="Calibri"/>
            </a:endParaRPr>
          </a:p>
          <a:p>
            <a:pPr marL="0" marR="0" lvl="0" indent="0" algn="l" rtl="0">
              <a:spcBef>
                <a:spcPts val="560"/>
              </a:spcBef>
              <a:buClr>
                <a:schemeClr val="dk1"/>
              </a:buClr>
              <a:buSzPct val="25000"/>
              <a:buFont typeface="Calibri"/>
              <a:buNone/>
            </a:pPr>
            <a:r>
              <a:rPr lang="en-US" sz="2800" b="0" i="0" u="none" strike="noStrike" cap="none" baseline="0" dirty="0">
                <a:solidFill>
                  <a:schemeClr val="dk1"/>
                </a:solidFill>
                <a:latin typeface="Calibri"/>
                <a:ea typeface="Calibri"/>
                <a:cs typeface="Calibri"/>
                <a:sym typeface="Calibri"/>
              </a:rPr>
              <a:t> </a:t>
            </a:r>
          </a:p>
        </p:txBody>
      </p:sp>
    </p:spTree>
    <p:extLst>
      <p:ext uri="{BB962C8B-B14F-4D97-AF65-F5344CB8AC3E}">
        <p14:creationId xmlns:p14="http://schemas.microsoft.com/office/powerpoint/2010/main" val="2417978147"/>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Mott Community College (MCC)</a:t>
            </a:r>
            <a:endParaRPr lang="en-US" dirty="0"/>
          </a:p>
        </p:txBody>
      </p:sp>
      <p:sp>
        <p:nvSpPr>
          <p:cNvPr id="3" name="Content Placeholder 2"/>
          <p:cNvSpPr>
            <a:spLocks noGrp="1"/>
          </p:cNvSpPr>
          <p:nvPr>
            <p:ph idx="1"/>
          </p:nvPr>
        </p:nvSpPr>
        <p:spPr/>
        <p:txBody>
          <a:bodyPr/>
          <a:lstStyle/>
          <a:p>
            <a:pPr>
              <a:spcAft>
                <a:spcPts val="1200"/>
              </a:spcAft>
            </a:pPr>
            <a:r>
              <a:rPr lang="en-US" dirty="0" smtClean="0"/>
              <a:t>Located in Flint, MI</a:t>
            </a:r>
          </a:p>
          <a:p>
            <a:pPr>
              <a:spcAft>
                <a:spcPts val="1200"/>
              </a:spcAft>
            </a:pPr>
            <a:r>
              <a:rPr lang="en-US" dirty="0" smtClean="0"/>
              <a:t>Open admissions policy</a:t>
            </a:r>
          </a:p>
          <a:p>
            <a:pPr>
              <a:spcAft>
                <a:spcPts val="1200"/>
              </a:spcAft>
            </a:pPr>
            <a:r>
              <a:rPr lang="en-US" dirty="0" smtClean="0"/>
              <a:t>Enrollment: 10,269 (Fall 2013)</a:t>
            </a:r>
          </a:p>
          <a:p>
            <a:pPr>
              <a:spcAft>
                <a:spcPts val="1200"/>
              </a:spcAft>
            </a:pPr>
            <a:r>
              <a:rPr lang="en-US" dirty="0" smtClean="0"/>
              <a:t>72% of students require developmental coursework (Fall 2012)</a:t>
            </a:r>
          </a:p>
          <a:p>
            <a:pPr>
              <a:spcAft>
                <a:spcPts val="1200"/>
              </a:spcAft>
            </a:pPr>
            <a:r>
              <a:rPr lang="en-US" dirty="0" smtClean="0"/>
              <a:t>44% require one or more developmental writing classes (Fall 2012)</a:t>
            </a:r>
            <a:endParaRPr lang="en-US" dirty="0"/>
          </a:p>
        </p:txBody>
      </p:sp>
    </p:spTree>
    <p:extLst>
      <p:ext uri="{BB962C8B-B14F-4D97-AF65-F5344CB8AC3E}">
        <p14:creationId xmlns:p14="http://schemas.microsoft.com/office/powerpoint/2010/main" val="33859315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rtl="0">
              <a:spcBef>
                <a:spcPts val="0"/>
              </a:spcBef>
              <a:buClr>
                <a:schemeClr val="dk1"/>
              </a:buClr>
              <a:buSzPct val="25000"/>
              <a:buFont typeface="Calibri"/>
              <a:buNone/>
            </a:pPr>
            <a:r>
              <a:rPr lang="en-US" sz="4000" i="0" u="none" strike="noStrike" cap="none" baseline="0" dirty="0">
                <a:solidFill>
                  <a:srgbClr val="F0AD00"/>
                </a:solidFill>
                <a:latin typeface="Corbel"/>
                <a:ea typeface="Calibri"/>
                <a:cs typeface="Corbel"/>
                <a:sym typeface="Calibri"/>
              </a:rPr>
              <a:t>Classroom practices that contribute to this success</a:t>
            </a:r>
          </a:p>
        </p:txBody>
      </p:sp>
      <p:sp>
        <p:nvSpPr>
          <p:cNvPr id="278" name="Shape 278"/>
          <p:cNvSpPr txBox="1">
            <a:spLocks noGrp="1"/>
          </p:cNvSpPr>
          <p:nvPr>
            <p:ph type="body" idx="1"/>
          </p:nvPr>
        </p:nvSpPr>
        <p:spPr>
          <a:xfrm>
            <a:off x="317600" y="1652550"/>
            <a:ext cx="8229600" cy="4526100"/>
          </a:xfrm>
          <a:prstGeom prst="rect">
            <a:avLst/>
          </a:prstGeom>
          <a:noFill/>
          <a:ln>
            <a:noFill/>
          </a:ln>
        </p:spPr>
        <p:txBody>
          <a:bodyPr lIns="91425" tIns="45700" rIns="91425" bIns="45700" anchor="t" anchorCtr="0">
            <a:noAutofit/>
          </a:bodyPr>
          <a:lstStyle/>
          <a:p>
            <a:pPr marL="0" marR="0" lvl="0" indent="0" algn="l" rtl="0">
              <a:spcBef>
                <a:spcPts val="0"/>
              </a:spcBef>
              <a:spcAft>
                <a:spcPts val="1200"/>
              </a:spcAft>
              <a:buClr>
                <a:schemeClr val="dk1"/>
              </a:buClr>
              <a:buSzPct val="25000"/>
              <a:buFont typeface="Calibri"/>
              <a:buNone/>
            </a:pPr>
            <a:r>
              <a:rPr lang="en-US" sz="2800" dirty="0">
                <a:solidFill>
                  <a:schemeClr val="dk1"/>
                </a:solidFill>
                <a:latin typeface="Calibri"/>
                <a:ea typeface="Calibri"/>
                <a:cs typeface="Calibri"/>
                <a:sym typeface="Calibri"/>
              </a:rPr>
              <a:t>Scaffolding</a:t>
            </a:r>
            <a:r>
              <a:rPr lang="en-US" sz="2800" dirty="0" smtClean="0">
                <a:solidFill>
                  <a:schemeClr val="dk1"/>
                </a:solidFill>
                <a:latin typeface="Calibri"/>
                <a:ea typeface="Calibri"/>
                <a:cs typeface="Calibri"/>
                <a:sym typeface="Calibri"/>
              </a:rPr>
              <a:t>:</a:t>
            </a:r>
            <a:endParaRPr lang="en-US" sz="2800" dirty="0">
              <a:solidFill>
                <a:schemeClr val="dk1"/>
              </a:solidFill>
              <a:latin typeface="Calibri"/>
              <a:ea typeface="Calibri"/>
              <a:cs typeface="Calibri"/>
              <a:sym typeface="Calibri"/>
            </a:endParaRPr>
          </a:p>
          <a:p>
            <a:pPr marL="457200" indent="-406400">
              <a:spcAft>
                <a:spcPts val="1200"/>
              </a:spcAft>
              <a:buClr>
                <a:schemeClr val="dk1"/>
              </a:buClr>
              <a:buSzPct val="100000"/>
              <a:buFont typeface="Calibri"/>
              <a:buChar char="❏"/>
            </a:pPr>
            <a:r>
              <a:rPr lang="en-US" sz="2800" dirty="0">
                <a:solidFill>
                  <a:schemeClr val="dk1"/>
                </a:solidFill>
                <a:latin typeface="Calibri"/>
                <a:ea typeface="Calibri"/>
                <a:cs typeface="Calibri"/>
                <a:sym typeface="Calibri"/>
              </a:rPr>
              <a:t>Once a semester, spend 20-30 minutes on one student’s paper</a:t>
            </a:r>
          </a:p>
          <a:p>
            <a:pPr marL="457200" marR="0" lvl="0" indent="-406400" algn="l" rtl="0">
              <a:spcBef>
                <a:spcPts val="0"/>
              </a:spcBef>
              <a:spcAft>
                <a:spcPts val="1200"/>
              </a:spcAft>
              <a:buClr>
                <a:schemeClr val="dk1"/>
              </a:buClr>
              <a:buSzPct val="100000"/>
              <a:buFont typeface="Calibri"/>
              <a:buChar char="❏"/>
            </a:pPr>
            <a:r>
              <a:rPr lang="en-US" sz="2800" dirty="0" smtClean="0">
                <a:solidFill>
                  <a:schemeClr val="dk1"/>
                </a:solidFill>
                <a:latin typeface="Calibri"/>
                <a:ea typeface="Calibri"/>
                <a:cs typeface="Calibri"/>
                <a:sym typeface="Calibri"/>
              </a:rPr>
              <a:t>Initiate </a:t>
            </a:r>
            <a:r>
              <a:rPr lang="en-US" sz="2800" dirty="0">
                <a:solidFill>
                  <a:schemeClr val="dk1"/>
                </a:solidFill>
                <a:latin typeface="Calibri"/>
                <a:ea typeface="Calibri"/>
                <a:cs typeface="Calibri"/>
                <a:sym typeface="Calibri"/>
              </a:rPr>
              <a:t>discussions of language and dialect differences, prestige forms</a:t>
            </a:r>
          </a:p>
          <a:p>
            <a:pPr marL="457200" marR="0" lvl="0" indent="-406400" algn="l" rtl="0">
              <a:spcBef>
                <a:spcPts val="0"/>
              </a:spcBef>
              <a:spcAft>
                <a:spcPts val="1200"/>
              </a:spcAft>
              <a:buClr>
                <a:schemeClr val="dk1"/>
              </a:buClr>
              <a:buSzPct val="100000"/>
              <a:buFont typeface="Calibri"/>
              <a:buChar char="❏"/>
            </a:pPr>
            <a:r>
              <a:rPr lang="en-US" sz="2800" dirty="0">
                <a:solidFill>
                  <a:schemeClr val="dk1"/>
                </a:solidFill>
                <a:latin typeface="Calibri"/>
                <a:ea typeface="Calibri"/>
                <a:cs typeface="Calibri"/>
                <a:sym typeface="Calibri"/>
              </a:rPr>
              <a:t>Full-class workshops where students receive each others’ papers 5 days ahead of time</a:t>
            </a:r>
          </a:p>
          <a:p>
            <a:pPr marL="457200" marR="0" lvl="0" indent="-406400" algn="l" rtl="0">
              <a:spcBef>
                <a:spcPts val="0"/>
              </a:spcBef>
              <a:spcAft>
                <a:spcPts val="1200"/>
              </a:spcAft>
              <a:buClr>
                <a:schemeClr val="dk1"/>
              </a:buClr>
              <a:buSzPct val="100000"/>
              <a:buFont typeface="Calibri"/>
              <a:buChar char="❏"/>
            </a:pPr>
            <a:r>
              <a:rPr lang="en-US" sz="2800" dirty="0">
                <a:solidFill>
                  <a:schemeClr val="dk1"/>
                </a:solidFill>
                <a:latin typeface="Calibri"/>
                <a:ea typeface="Calibri"/>
                <a:cs typeface="Calibri"/>
                <a:sym typeface="Calibri"/>
              </a:rPr>
              <a:t>Anticipate and prepare students for work coming up in 101</a:t>
            </a:r>
          </a:p>
          <a:p>
            <a:endParaRPr lang="en-US" sz="2800" dirty="0">
              <a:solidFill>
                <a:schemeClr val="dk1"/>
              </a:solidFill>
              <a:latin typeface="Calibri"/>
              <a:ea typeface="Calibri"/>
              <a:cs typeface="Calibri"/>
              <a:sym typeface="Calibri"/>
            </a:endParaRPr>
          </a:p>
          <a:p>
            <a:endParaRPr lang="en-US" sz="2800" dirty="0">
              <a:solidFill>
                <a:schemeClr val="dk1"/>
              </a:solidFill>
              <a:latin typeface="Calibri"/>
              <a:ea typeface="Calibri"/>
              <a:cs typeface="Calibri"/>
              <a:sym typeface="Calibri"/>
            </a:endParaRPr>
          </a:p>
          <a:p>
            <a:endParaRPr lang="en-US" sz="2800" dirty="0">
              <a:solidFill>
                <a:schemeClr val="dk1"/>
              </a:solidFill>
              <a:latin typeface="Calibri"/>
              <a:ea typeface="Calibri"/>
              <a:cs typeface="Calibri"/>
              <a:sym typeface="Calibri"/>
            </a:endParaRPr>
          </a:p>
          <a:p>
            <a:endParaRPr lang="en-US" sz="2800" dirty="0">
              <a:solidFill>
                <a:schemeClr val="dk1"/>
              </a:solidFill>
              <a:latin typeface="Calibri"/>
              <a:ea typeface="Calibri"/>
              <a:cs typeface="Calibri"/>
              <a:sym typeface="Calibri"/>
            </a:endParaRPr>
          </a:p>
          <a:p>
            <a:pPr marL="0" marR="0" lvl="0" indent="0" algn="l" rtl="0">
              <a:spcBef>
                <a:spcPts val="560"/>
              </a:spcBef>
              <a:buClr>
                <a:schemeClr val="dk1"/>
              </a:buClr>
              <a:buSzPct val="25000"/>
              <a:buFont typeface="Calibri"/>
              <a:buNone/>
            </a:pPr>
            <a:r>
              <a:rPr lang="en-US" sz="2800" b="0" i="0" u="none" strike="noStrike" cap="none" baseline="0" dirty="0">
                <a:solidFill>
                  <a:schemeClr val="dk1"/>
                </a:solidFill>
                <a:latin typeface="Calibri"/>
                <a:ea typeface="Calibri"/>
                <a:cs typeface="Calibri"/>
                <a:sym typeface="Calibri"/>
              </a:rPr>
              <a:t> </a:t>
            </a:r>
          </a:p>
        </p:txBody>
      </p:sp>
    </p:spTree>
    <p:extLst>
      <p:ext uri="{BB962C8B-B14F-4D97-AF65-F5344CB8AC3E}">
        <p14:creationId xmlns:p14="http://schemas.microsoft.com/office/powerpoint/2010/main" val="2745200463"/>
      </p:ext>
    </p:extLst>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Support for ALP</a:t>
            </a:r>
            <a:endParaRPr lang="en-US" dirty="0"/>
          </a:p>
        </p:txBody>
      </p:sp>
      <p:sp>
        <p:nvSpPr>
          <p:cNvPr id="3" name="Content Placeholder 2"/>
          <p:cNvSpPr>
            <a:spLocks noGrp="1"/>
          </p:cNvSpPr>
          <p:nvPr>
            <p:ph idx="1"/>
          </p:nvPr>
        </p:nvSpPr>
        <p:spPr/>
        <p:txBody>
          <a:bodyPr>
            <a:normAutofit/>
          </a:bodyPr>
          <a:lstStyle/>
          <a:p>
            <a:r>
              <a:rPr lang="en-US" dirty="0" smtClean="0"/>
              <a:t>One of the most important keys is for all stakeholders– administrators, instructors, advisors, and students– to have a thorough knowledge and understanding of goals and structure of the linked courses.</a:t>
            </a:r>
          </a:p>
          <a:p>
            <a:endParaRPr lang="en-US" dirty="0"/>
          </a:p>
          <a:p>
            <a:pPr marL="118872" indent="0">
              <a:buNone/>
            </a:pPr>
            <a:endParaRPr lang="en-US" dirty="0"/>
          </a:p>
        </p:txBody>
      </p:sp>
    </p:spTree>
    <p:extLst>
      <p:ext uri="{BB962C8B-B14F-4D97-AF65-F5344CB8AC3E}">
        <p14:creationId xmlns:p14="http://schemas.microsoft.com/office/powerpoint/2010/main" val="11898174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a:t>
            </a:r>
            <a:r>
              <a:rPr lang="en-US" dirty="0"/>
              <a:t>Support for ALP</a:t>
            </a:r>
          </a:p>
        </p:txBody>
      </p:sp>
      <p:sp>
        <p:nvSpPr>
          <p:cNvPr id="3" name="Content Placeholder 2"/>
          <p:cNvSpPr>
            <a:spLocks noGrp="1"/>
          </p:cNvSpPr>
          <p:nvPr>
            <p:ph idx="1"/>
          </p:nvPr>
        </p:nvSpPr>
        <p:spPr/>
        <p:txBody>
          <a:bodyPr/>
          <a:lstStyle/>
          <a:p>
            <a:r>
              <a:rPr lang="en-US" dirty="0" smtClean="0"/>
              <a:t>Prepare </a:t>
            </a:r>
            <a:r>
              <a:rPr lang="en-US" dirty="0"/>
              <a:t>for future pushback about smaller class size</a:t>
            </a:r>
          </a:p>
          <a:p>
            <a:endParaRPr lang="en-US" dirty="0"/>
          </a:p>
        </p:txBody>
      </p:sp>
    </p:spTree>
    <p:extLst>
      <p:ext uri="{BB962C8B-B14F-4D97-AF65-F5344CB8AC3E}">
        <p14:creationId xmlns:p14="http://schemas.microsoft.com/office/powerpoint/2010/main" val="35536511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Advising Support for ALP</a:t>
            </a:r>
            <a:endParaRPr lang="en-US" dirty="0"/>
          </a:p>
        </p:txBody>
      </p:sp>
      <p:sp>
        <p:nvSpPr>
          <p:cNvPr id="3" name="Content Placeholder 2"/>
          <p:cNvSpPr>
            <a:spLocks noGrp="1"/>
          </p:cNvSpPr>
          <p:nvPr>
            <p:ph idx="1"/>
          </p:nvPr>
        </p:nvSpPr>
        <p:spPr/>
        <p:txBody>
          <a:bodyPr/>
          <a:lstStyle/>
          <a:p>
            <a:r>
              <a:rPr lang="en-US" dirty="0"/>
              <a:t>Effective advising– while the ALP works, it isn’t magic.  Students must commit to be </a:t>
            </a:r>
            <a:r>
              <a:rPr lang="en-US" dirty="0" smtClean="0"/>
              <a:t>successful.</a:t>
            </a:r>
          </a:p>
          <a:p>
            <a:r>
              <a:rPr lang="en-US" dirty="0" smtClean="0"/>
              <a:t>Readiness for ALP isn’t always indicated by test scores; there is a work ethic required for success.</a:t>
            </a:r>
          </a:p>
          <a:p>
            <a:r>
              <a:rPr lang="en-US" dirty="0" smtClean="0"/>
              <a:t>Advisors aren’t always aware of these non-quantifiable qualities in students.</a:t>
            </a:r>
            <a:endParaRPr lang="en-US" dirty="0"/>
          </a:p>
          <a:p>
            <a:endParaRPr lang="en-US" dirty="0"/>
          </a:p>
        </p:txBody>
      </p:sp>
    </p:spTree>
    <p:extLst>
      <p:ext uri="{BB962C8B-B14F-4D97-AF65-F5344CB8AC3E}">
        <p14:creationId xmlns:p14="http://schemas.microsoft.com/office/powerpoint/2010/main" val="15174626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Our </a:t>
            </a:r>
            <a:r>
              <a:rPr lang="en-US" dirty="0"/>
              <a:t>i</a:t>
            </a:r>
            <a:r>
              <a:rPr lang="en-US" dirty="0" smtClean="0"/>
              <a:t>mmediate plan to inform students and advisors about ALP</a:t>
            </a:r>
            <a:endParaRPr lang="en-US" dirty="0"/>
          </a:p>
        </p:txBody>
      </p:sp>
      <p:sp>
        <p:nvSpPr>
          <p:cNvPr id="3" name="Content Placeholder 2"/>
          <p:cNvSpPr>
            <a:spLocks noGrp="1"/>
          </p:cNvSpPr>
          <p:nvPr>
            <p:ph idx="1"/>
          </p:nvPr>
        </p:nvSpPr>
        <p:spPr/>
        <p:txBody>
          <a:bodyPr/>
          <a:lstStyle/>
          <a:p>
            <a:r>
              <a:rPr lang="en-US" dirty="0" smtClean="0"/>
              <a:t>Create a questionnaire for advisors and students to use for guided self-placement-- to determine whether a regular 099 or ALP 099 is best for that particular student.</a:t>
            </a:r>
          </a:p>
        </p:txBody>
      </p:sp>
    </p:spTree>
    <p:extLst>
      <p:ext uri="{BB962C8B-B14F-4D97-AF65-F5344CB8AC3E}">
        <p14:creationId xmlns:p14="http://schemas.microsoft.com/office/powerpoint/2010/main" val="3988470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70977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Grade Data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01721697"/>
              </p:ext>
            </p:extLst>
          </p:nvPr>
        </p:nvGraphicFramePr>
        <p:xfrm>
          <a:off x="457200" y="1774825"/>
          <a:ext cx="8229855" cy="2103120"/>
        </p:xfrm>
        <a:graphic>
          <a:graphicData uri="http://schemas.openxmlformats.org/drawingml/2006/table">
            <a:tbl>
              <a:tblPr firstRow="1" bandRow="1">
                <a:tableStyleId>{5C22544A-7EE6-4342-B048-85BDC9FD1C3A}</a:tableStyleId>
              </a:tblPr>
              <a:tblGrid>
                <a:gridCol w="720885"/>
                <a:gridCol w="750897"/>
                <a:gridCol w="750897"/>
                <a:gridCol w="750897"/>
                <a:gridCol w="750897"/>
                <a:gridCol w="750897"/>
                <a:gridCol w="750897"/>
                <a:gridCol w="750897"/>
                <a:gridCol w="750897"/>
                <a:gridCol w="750897"/>
                <a:gridCol w="750897"/>
              </a:tblGrid>
              <a:tr h="370840">
                <a:tc>
                  <a:txBody>
                    <a:bodyPr/>
                    <a:lstStyle/>
                    <a:p>
                      <a:endParaRPr lang="en-US" dirty="0"/>
                    </a:p>
                  </a:txBody>
                  <a:tcPr marL="91775" marR="91775">
                    <a:solidFill>
                      <a:schemeClr val="bg2"/>
                    </a:solidFill>
                  </a:tcPr>
                </a:tc>
                <a:tc>
                  <a:txBody>
                    <a:bodyPr/>
                    <a:lstStyle/>
                    <a:p>
                      <a:r>
                        <a:rPr lang="en-US" dirty="0" smtClean="0"/>
                        <a:t>W1 ALP</a:t>
                      </a:r>
                      <a:endParaRPr lang="en-US" dirty="0"/>
                    </a:p>
                  </a:txBody>
                  <a:tcPr marL="91775" marR="91775">
                    <a:solidFill>
                      <a:schemeClr val="accent1"/>
                    </a:solidFill>
                  </a:tcPr>
                </a:tc>
                <a:tc>
                  <a:txBody>
                    <a:bodyPr/>
                    <a:lstStyle/>
                    <a:p>
                      <a:r>
                        <a:rPr lang="en-US" dirty="0" smtClean="0">
                          <a:solidFill>
                            <a:schemeClr val="tx1"/>
                          </a:solidFill>
                        </a:rPr>
                        <a:t>W1 REG</a:t>
                      </a:r>
                      <a:endParaRPr lang="en-US" dirty="0">
                        <a:solidFill>
                          <a:schemeClr val="tx1"/>
                        </a:solidFill>
                      </a:endParaRPr>
                    </a:p>
                  </a:txBody>
                  <a:tcPr marL="91775" marR="91775">
                    <a:solidFill>
                      <a:schemeClr val="bg2"/>
                    </a:solidFill>
                  </a:tcPr>
                </a:tc>
                <a:tc>
                  <a:txBody>
                    <a:bodyPr/>
                    <a:lstStyle/>
                    <a:p>
                      <a:r>
                        <a:rPr lang="en-US" dirty="0" smtClean="0"/>
                        <a:t>W2 ALP</a:t>
                      </a:r>
                      <a:endParaRPr lang="en-US" dirty="0"/>
                    </a:p>
                  </a:txBody>
                  <a:tcPr marL="91775" marR="91775">
                    <a:solidFill>
                      <a:schemeClr val="accent1"/>
                    </a:solidFill>
                  </a:tcPr>
                </a:tc>
                <a:tc>
                  <a:txBody>
                    <a:bodyPr/>
                    <a:lstStyle/>
                    <a:p>
                      <a:r>
                        <a:rPr lang="en-US" dirty="0" smtClean="0">
                          <a:solidFill>
                            <a:srgbClr val="000000"/>
                          </a:solidFill>
                        </a:rPr>
                        <a:t>W2</a:t>
                      </a:r>
                      <a:r>
                        <a:rPr lang="en-US" baseline="0" dirty="0" smtClean="0">
                          <a:solidFill>
                            <a:srgbClr val="000000"/>
                          </a:solidFill>
                        </a:rPr>
                        <a:t> REG</a:t>
                      </a:r>
                      <a:endParaRPr lang="en-US" dirty="0">
                        <a:solidFill>
                          <a:srgbClr val="000000"/>
                        </a:solidFill>
                      </a:endParaRPr>
                    </a:p>
                  </a:txBody>
                  <a:tcPr marL="91775" marR="91775">
                    <a:solidFill>
                      <a:schemeClr val="bg2"/>
                    </a:solidFill>
                  </a:tcPr>
                </a:tc>
                <a:tc>
                  <a:txBody>
                    <a:bodyPr/>
                    <a:lstStyle/>
                    <a:p>
                      <a:r>
                        <a:rPr lang="en-US" dirty="0" smtClean="0"/>
                        <a:t>W3 ALP</a:t>
                      </a:r>
                      <a:endParaRPr lang="en-US" dirty="0"/>
                    </a:p>
                  </a:txBody>
                  <a:tcPr marL="91775" marR="91775">
                    <a:solidFill>
                      <a:schemeClr val="accent1"/>
                    </a:solidFill>
                  </a:tcPr>
                </a:tc>
                <a:tc>
                  <a:txBody>
                    <a:bodyPr/>
                    <a:lstStyle/>
                    <a:p>
                      <a:r>
                        <a:rPr lang="en-US" dirty="0" smtClean="0">
                          <a:solidFill>
                            <a:srgbClr val="000000"/>
                          </a:solidFill>
                        </a:rPr>
                        <a:t>W3 REG</a:t>
                      </a:r>
                      <a:endParaRPr lang="en-US" dirty="0">
                        <a:solidFill>
                          <a:srgbClr val="000000"/>
                        </a:solidFill>
                      </a:endParaRPr>
                    </a:p>
                  </a:txBody>
                  <a:tcPr marL="91775" marR="91775">
                    <a:solidFill>
                      <a:schemeClr val="bg2"/>
                    </a:solidFill>
                  </a:tcPr>
                </a:tc>
                <a:tc>
                  <a:txBody>
                    <a:bodyPr/>
                    <a:lstStyle/>
                    <a:p>
                      <a:r>
                        <a:rPr lang="en-US" dirty="0" err="1" smtClean="0"/>
                        <a:t>Sp</a:t>
                      </a:r>
                      <a:r>
                        <a:rPr lang="en-US" baseline="0" dirty="0" smtClean="0"/>
                        <a:t> ALP</a:t>
                      </a:r>
                      <a:endParaRPr lang="en-US" dirty="0"/>
                    </a:p>
                  </a:txBody>
                  <a:tcPr marL="91775" marR="91775">
                    <a:solidFill>
                      <a:schemeClr val="accent1"/>
                    </a:solidFill>
                  </a:tcPr>
                </a:tc>
                <a:tc>
                  <a:txBody>
                    <a:bodyPr/>
                    <a:lstStyle/>
                    <a:p>
                      <a:r>
                        <a:rPr lang="en-US" dirty="0" err="1" smtClean="0">
                          <a:solidFill>
                            <a:srgbClr val="000000"/>
                          </a:solidFill>
                        </a:rPr>
                        <a:t>Sp</a:t>
                      </a:r>
                      <a:r>
                        <a:rPr lang="en-US" dirty="0" smtClean="0">
                          <a:solidFill>
                            <a:srgbClr val="000000"/>
                          </a:solidFill>
                        </a:rPr>
                        <a:t> REG</a:t>
                      </a:r>
                      <a:endParaRPr lang="en-US" dirty="0">
                        <a:solidFill>
                          <a:srgbClr val="000000"/>
                        </a:solidFill>
                      </a:endParaRPr>
                    </a:p>
                  </a:txBody>
                  <a:tcPr marL="91775" marR="91775">
                    <a:solidFill>
                      <a:schemeClr val="bg2"/>
                    </a:solidFill>
                  </a:tcPr>
                </a:tc>
                <a:tc>
                  <a:txBody>
                    <a:bodyPr/>
                    <a:lstStyle/>
                    <a:p>
                      <a:r>
                        <a:rPr lang="en-US" dirty="0" smtClean="0"/>
                        <a:t>Su</a:t>
                      </a:r>
                      <a:r>
                        <a:rPr lang="en-US" baseline="0" dirty="0" smtClean="0"/>
                        <a:t> ALP</a:t>
                      </a:r>
                      <a:endParaRPr lang="en-US" dirty="0"/>
                    </a:p>
                  </a:txBody>
                  <a:tcPr marL="91775" marR="91775">
                    <a:solidFill>
                      <a:schemeClr val="accent1"/>
                    </a:solidFill>
                  </a:tcPr>
                </a:tc>
                <a:tc>
                  <a:txBody>
                    <a:bodyPr/>
                    <a:lstStyle/>
                    <a:p>
                      <a:r>
                        <a:rPr lang="en-US" dirty="0" smtClean="0">
                          <a:solidFill>
                            <a:srgbClr val="000000"/>
                          </a:solidFill>
                        </a:rPr>
                        <a:t>Su REG</a:t>
                      </a:r>
                      <a:endParaRPr lang="en-US" dirty="0">
                        <a:solidFill>
                          <a:srgbClr val="000000"/>
                        </a:solidFill>
                      </a:endParaRPr>
                    </a:p>
                  </a:txBody>
                  <a:tcPr marL="91775" marR="91775">
                    <a:solidFill>
                      <a:schemeClr val="bg2"/>
                    </a:solidFill>
                  </a:tcPr>
                </a:tc>
              </a:tr>
              <a:tr h="370840">
                <a:tc>
                  <a:txBody>
                    <a:bodyPr/>
                    <a:lstStyle/>
                    <a:p>
                      <a:r>
                        <a:rPr lang="en-US" sz="1200" dirty="0" smtClean="0"/>
                        <a:t>Number</a:t>
                      </a:r>
                      <a:r>
                        <a:rPr lang="en-US" sz="1200" baseline="0" dirty="0" smtClean="0"/>
                        <a:t> of grades given</a:t>
                      </a:r>
                      <a:endParaRPr lang="en-US" sz="1200" dirty="0"/>
                    </a:p>
                  </a:txBody>
                  <a:tcPr marL="91775" marR="91775">
                    <a:solidFill>
                      <a:schemeClr val="bg2"/>
                    </a:solidFill>
                  </a:tcPr>
                </a:tc>
                <a:tc>
                  <a:txBody>
                    <a:bodyPr/>
                    <a:lstStyle/>
                    <a:p>
                      <a:r>
                        <a:rPr lang="en-US" dirty="0" smtClean="0"/>
                        <a:t>11</a:t>
                      </a:r>
                      <a:endParaRPr lang="en-US" dirty="0"/>
                    </a:p>
                  </a:txBody>
                  <a:tcPr marL="91775" marR="91775">
                    <a:solidFill>
                      <a:schemeClr val="accent1"/>
                    </a:solidFill>
                  </a:tcPr>
                </a:tc>
                <a:tc>
                  <a:txBody>
                    <a:bodyPr/>
                    <a:lstStyle/>
                    <a:p>
                      <a:r>
                        <a:rPr lang="en-US" dirty="0" smtClean="0">
                          <a:solidFill>
                            <a:schemeClr val="tx1"/>
                          </a:solidFill>
                        </a:rPr>
                        <a:t>11</a:t>
                      </a:r>
                      <a:endParaRPr lang="en-US" dirty="0">
                        <a:solidFill>
                          <a:schemeClr val="tx1"/>
                        </a:solidFill>
                      </a:endParaRPr>
                    </a:p>
                  </a:txBody>
                  <a:tcPr marL="91775" marR="91775">
                    <a:solidFill>
                      <a:schemeClr val="bg2"/>
                    </a:solidFill>
                  </a:tcPr>
                </a:tc>
                <a:tc>
                  <a:txBody>
                    <a:bodyPr/>
                    <a:lstStyle/>
                    <a:p>
                      <a:r>
                        <a:rPr lang="en-US" dirty="0" smtClean="0"/>
                        <a:t>7</a:t>
                      </a:r>
                      <a:endParaRPr lang="en-US" dirty="0"/>
                    </a:p>
                  </a:txBody>
                  <a:tcPr marL="91775" marR="91775">
                    <a:solidFill>
                      <a:schemeClr val="accent1"/>
                    </a:solidFill>
                  </a:tcPr>
                </a:tc>
                <a:tc>
                  <a:txBody>
                    <a:bodyPr/>
                    <a:lstStyle/>
                    <a:p>
                      <a:r>
                        <a:rPr lang="en-US" dirty="0" smtClean="0">
                          <a:solidFill>
                            <a:srgbClr val="000000"/>
                          </a:solidFill>
                        </a:rPr>
                        <a:t>11</a:t>
                      </a:r>
                      <a:endParaRPr lang="en-US" dirty="0">
                        <a:solidFill>
                          <a:srgbClr val="000000"/>
                        </a:solidFill>
                      </a:endParaRPr>
                    </a:p>
                  </a:txBody>
                  <a:tcPr marL="91775" marR="91775">
                    <a:solidFill>
                      <a:schemeClr val="bg2"/>
                    </a:solidFill>
                  </a:tcPr>
                </a:tc>
                <a:tc>
                  <a:txBody>
                    <a:bodyPr/>
                    <a:lstStyle/>
                    <a:p>
                      <a:r>
                        <a:rPr lang="en-US" dirty="0" smtClean="0"/>
                        <a:t>10</a:t>
                      </a:r>
                      <a:endParaRPr lang="en-US" dirty="0"/>
                    </a:p>
                  </a:txBody>
                  <a:tcPr marL="91775" marR="91775">
                    <a:solidFill>
                      <a:schemeClr val="accent1"/>
                    </a:solidFill>
                  </a:tcPr>
                </a:tc>
                <a:tc>
                  <a:txBody>
                    <a:bodyPr/>
                    <a:lstStyle/>
                    <a:p>
                      <a:r>
                        <a:rPr lang="en-US" dirty="0" smtClean="0">
                          <a:solidFill>
                            <a:srgbClr val="000000"/>
                          </a:solidFill>
                        </a:rPr>
                        <a:t>11</a:t>
                      </a:r>
                      <a:endParaRPr lang="en-US" dirty="0">
                        <a:solidFill>
                          <a:srgbClr val="000000"/>
                        </a:solidFill>
                      </a:endParaRPr>
                    </a:p>
                  </a:txBody>
                  <a:tcPr marL="91775" marR="91775">
                    <a:solidFill>
                      <a:schemeClr val="bg2"/>
                    </a:solidFill>
                  </a:tcPr>
                </a:tc>
                <a:tc>
                  <a:txBody>
                    <a:bodyPr/>
                    <a:lstStyle/>
                    <a:p>
                      <a:r>
                        <a:rPr lang="en-US" dirty="0" smtClean="0"/>
                        <a:t>7</a:t>
                      </a:r>
                      <a:endParaRPr lang="en-US" dirty="0"/>
                    </a:p>
                  </a:txBody>
                  <a:tcPr marL="91775" marR="91775">
                    <a:solidFill>
                      <a:schemeClr val="accent1"/>
                    </a:solidFill>
                  </a:tcPr>
                </a:tc>
                <a:tc>
                  <a:txBody>
                    <a:bodyPr/>
                    <a:lstStyle/>
                    <a:p>
                      <a:r>
                        <a:rPr lang="en-US" dirty="0" smtClean="0">
                          <a:solidFill>
                            <a:srgbClr val="000000"/>
                          </a:solidFill>
                        </a:rPr>
                        <a:t>12</a:t>
                      </a:r>
                      <a:endParaRPr lang="en-US" dirty="0">
                        <a:solidFill>
                          <a:srgbClr val="000000"/>
                        </a:solidFill>
                      </a:endParaRPr>
                    </a:p>
                  </a:txBody>
                  <a:tcPr marL="91775" marR="91775">
                    <a:solidFill>
                      <a:schemeClr val="bg2"/>
                    </a:solidFill>
                  </a:tcPr>
                </a:tc>
                <a:tc>
                  <a:txBody>
                    <a:bodyPr/>
                    <a:lstStyle/>
                    <a:p>
                      <a:r>
                        <a:rPr lang="en-US" dirty="0" smtClean="0"/>
                        <a:t>7</a:t>
                      </a:r>
                      <a:endParaRPr lang="en-US" dirty="0"/>
                    </a:p>
                  </a:txBody>
                  <a:tcPr marL="91775" marR="91775">
                    <a:solidFill>
                      <a:schemeClr val="accent1"/>
                    </a:solidFill>
                  </a:tcPr>
                </a:tc>
                <a:tc>
                  <a:txBody>
                    <a:bodyPr/>
                    <a:lstStyle/>
                    <a:p>
                      <a:r>
                        <a:rPr lang="en-US" dirty="0" smtClean="0">
                          <a:solidFill>
                            <a:srgbClr val="000000"/>
                          </a:solidFill>
                        </a:rPr>
                        <a:t>15</a:t>
                      </a:r>
                      <a:endParaRPr lang="en-US" dirty="0">
                        <a:solidFill>
                          <a:srgbClr val="000000"/>
                        </a:solidFill>
                      </a:endParaRPr>
                    </a:p>
                  </a:txBody>
                  <a:tcPr marL="91775" marR="91775">
                    <a:solidFill>
                      <a:schemeClr val="bg2"/>
                    </a:solidFill>
                  </a:tcPr>
                </a:tc>
              </a:tr>
              <a:tr h="370840">
                <a:tc>
                  <a:txBody>
                    <a:bodyPr/>
                    <a:lstStyle/>
                    <a:p>
                      <a:r>
                        <a:rPr lang="en-US" sz="1200" dirty="0" smtClean="0"/>
                        <a:t>Average grade</a:t>
                      </a:r>
                    </a:p>
                    <a:p>
                      <a:endParaRPr lang="en-US" sz="1200" dirty="0"/>
                    </a:p>
                  </a:txBody>
                  <a:tcPr marL="91775" marR="91775">
                    <a:solidFill>
                      <a:schemeClr val="bg2"/>
                    </a:solidFill>
                  </a:tcPr>
                </a:tc>
                <a:tc>
                  <a:txBody>
                    <a:bodyPr/>
                    <a:lstStyle/>
                    <a:p>
                      <a:r>
                        <a:rPr lang="en-US" u="sng" dirty="0" smtClean="0"/>
                        <a:t>3.27</a:t>
                      </a:r>
                      <a:endParaRPr lang="en-US" u="sng" dirty="0"/>
                    </a:p>
                  </a:txBody>
                  <a:tcPr marL="91775" marR="91775">
                    <a:solidFill>
                      <a:schemeClr val="accent1"/>
                    </a:solidFill>
                  </a:tcPr>
                </a:tc>
                <a:tc>
                  <a:txBody>
                    <a:bodyPr/>
                    <a:lstStyle/>
                    <a:p>
                      <a:r>
                        <a:rPr lang="en-US" dirty="0" smtClean="0">
                          <a:solidFill>
                            <a:schemeClr val="tx1"/>
                          </a:solidFill>
                        </a:rPr>
                        <a:t>3.04</a:t>
                      </a:r>
                      <a:endParaRPr lang="en-US" dirty="0">
                        <a:solidFill>
                          <a:schemeClr val="tx1"/>
                        </a:solidFill>
                      </a:endParaRPr>
                    </a:p>
                  </a:txBody>
                  <a:tcPr marL="91775" marR="91775">
                    <a:solidFill>
                      <a:schemeClr val="bg2"/>
                    </a:solidFill>
                  </a:tcPr>
                </a:tc>
                <a:tc>
                  <a:txBody>
                    <a:bodyPr/>
                    <a:lstStyle/>
                    <a:p>
                      <a:r>
                        <a:rPr lang="en-US" u="sng" dirty="0" smtClean="0"/>
                        <a:t>2.21</a:t>
                      </a:r>
                      <a:endParaRPr lang="en-US" u="sng" dirty="0"/>
                    </a:p>
                  </a:txBody>
                  <a:tcPr marL="91775" marR="91775">
                    <a:solidFill>
                      <a:schemeClr val="accent1"/>
                    </a:solidFill>
                  </a:tcPr>
                </a:tc>
                <a:tc>
                  <a:txBody>
                    <a:bodyPr/>
                    <a:lstStyle/>
                    <a:p>
                      <a:r>
                        <a:rPr lang="en-US" dirty="0" smtClean="0">
                          <a:solidFill>
                            <a:srgbClr val="000000"/>
                          </a:solidFill>
                        </a:rPr>
                        <a:t>2.18</a:t>
                      </a:r>
                      <a:endParaRPr lang="en-US" dirty="0">
                        <a:solidFill>
                          <a:srgbClr val="000000"/>
                        </a:solidFill>
                      </a:endParaRPr>
                    </a:p>
                  </a:txBody>
                  <a:tcPr marL="91775" marR="91775">
                    <a:solidFill>
                      <a:schemeClr val="bg2"/>
                    </a:solidFill>
                  </a:tcPr>
                </a:tc>
                <a:tc>
                  <a:txBody>
                    <a:bodyPr/>
                    <a:lstStyle/>
                    <a:p>
                      <a:r>
                        <a:rPr lang="en-US" dirty="0" smtClean="0"/>
                        <a:t>2.45</a:t>
                      </a:r>
                      <a:endParaRPr lang="en-US" dirty="0"/>
                    </a:p>
                  </a:txBody>
                  <a:tcPr marL="91775" marR="91775">
                    <a:solidFill>
                      <a:schemeClr val="accent1"/>
                    </a:solidFill>
                  </a:tcPr>
                </a:tc>
                <a:tc>
                  <a:txBody>
                    <a:bodyPr/>
                    <a:lstStyle/>
                    <a:p>
                      <a:r>
                        <a:rPr lang="en-US" dirty="0" smtClean="0">
                          <a:solidFill>
                            <a:srgbClr val="000000"/>
                          </a:solidFill>
                        </a:rPr>
                        <a:t>3.22</a:t>
                      </a:r>
                      <a:endParaRPr lang="en-US" dirty="0">
                        <a:solidFill>
                          <a:srgbClr val="000000"/>
                        </a:solidFill>
                      </a:endParaRPr>
                    </a:p>
                  </a:txBody>
                  <a:tcPr marL="91775" marR="91775">
                    <a:solidFill>
                      <a:schemeClr val="bg2"/>
                    </a:solidFill>
                  </a:tcPr>
                </a:tc>
                <a:tc>
                  <a:txBody>
                    <a:bodyPr/>
                    <a:lstStyle/>
                    <a:p>
                      <a:r>
                        <a:rPr lang="en-US" u="sng" dirty="0" smtClean="0"/>
                        <a:t>3.78</a:t>
                      </a:r>
                      <a:endParaRPr lang="en-US" u="sng" dirty="0"/>
                    </a:p>
                  </a:txBody>
                  <a:tcPr marL="91775" marR="91775">
                    <a:solidFill>
                      <a:schemeClr val="accent1"/>
                    </a:solidFill>
                  </a:tcPr>
                </a:tc>
                <a:tc>
                  <a:txBody>
                    <a:bodyPr/>
                    <a:lstStyle/>
                    <a:p>
                      <a:r>
                        <a:rPr lang="en-US" dirty="0" smtClean="0">
                          <a:solidFill>
                            <a:srgbClr val="000000"/>
                          </a:solidFill>
                        </a:rPr>
                        <a:t>2.58</a:t>
                      </a:r>
                      <a:endParaRPr lang="en-US" dirty="0">
                        <a:solidFill>
                          <a:srgbClr val="000000"/>
                        </a:solidFill>
                      </a:endParaRPr>
                    </a:p>
                  </a:txBody>
                  <a:tcPr marL="91775" marR="91775">
                    <a:solidFill>
                      <a:schemeClr val="bg2"/>
                    </a:solidFill>
                  </a:tcPr>
                </a:tc>
                <a:tc>
                  <a:txBody>
                    <a:bodyPr/>
                    <a:lstStyle/>
                    <a:p>
                      <a:r>
                        <a:rPr lang="en-US" dirty="0" smtClean="0"/>
                        <a:t>2.5</a:t>
                      </a:r>
                      <a:endParaRPr lang="en-US" dirty="0"/>
                    </a:p>
                  </a:txBody>
                  <a:tcPr marL="91775" marR="91775">
                    <a:solidFill>
                      <a:schemeClr val="accent1"/>
                    </a:solidFill>
                  </a:tcPr>
                </a:tc>
                <a:tc>
                  <a:txBody>
                    <a:bodyPr/>
                    <a:lstStyle/>
                    <a:p>
                      <a:r>
                        <a:rPr lang="en-US" dirty="0" smtClean="0">
                          <a:solidFill>
                            <a:srgbClr val="000000"/>
                          </a:solidFill>
                        </a:rPr>
                        <a:t>3.16</a:t>
                      </a:r>
                      <a:endParaRPr lang="en-US" dirty="0">
                        <a:solidFill>
                          <a:srgbClr val="000000"/>
                        </a:solidFill>
                      </a:endParaRPr>
                    </a:p>
                  </a:txBody>
                  <a:tcPr marL="91775" marR="91775">
                    <a:solidFill>
                      <a:schemeClr val="bg2"/>
                    </a:solidFill>
                  </a:tcPr>
                </a:tc>
              </a:tr>
            </a:tbl>
          </a:graphicData>
        </a:graphic>
      </p:graphicFrame>
      <p:sp>
        <p:nvSpPr>
          <p:cNvPr id="11" name="Rectangle 10"/>
          <p:cNvSpPr/>
          <p:nvPr/>
        </p:nvSpPr>
        <p:spPr>
          <a:xfrm>
            <a:off x="457200" y="4001298"/>
            <a:ext cx="8229600" cy="738664"/>
          </a:xfrm>
          <a:prstGeom prst="rect">
            <a:avLst/>
          </a:prstGeom>
        </p:spPr>
        <p:txBody>
          <a:bodyPr wrap="square">
            <a:spAutoFit/>
          </a:bodyPr>
          <a:lstStyle/>
          <a:p>
            <a:endParaRPr lang="en-US" sz="2400" dirty="0"/>
          </a:p>
          <a:p>
            <a:endParaRPr lang="en-US" dirty="0"/>
          </a:p>
        </p:txBody>
      </p:sp>
      <p:graphicFrame>
        <p:nvGraphicFramePr>
          <p:cNvPr id="7" name="Content Placeholder 5"/>
          <p:cNvGraphicFramePr>
            <a:graphicFrameLocks/>
          </p:cNvGraphicFramePr>
          <p:nvPr>
            <p:extLst>
              <p:ext uri="{D42A27DB-BD31-4B8C-83A1-F6EECF244321}">
                <p14:modId xmlns:p14="http://schemas.microsoft.com/office/powerpoint/2010/main" val="597595024"/>
              </p:ext>
            </p:extLst>
          </p:nvPr>
        </p:nvGraphicFramePr>
        <p:xfrm>
          <a:off x="456943" y="4001298"/>
          <a:ext cx="6728063" cy="2103120"/>
        </p:xfrm>
        <a:graphic>
          <a:graphicData uri="http://schemas.openxmlformats.org/drawingml/2006/table">
            <a:tbl>
              <a:tblPr firstRow="1" bandRow="1">
                <a:tableStyleId>{5C22544A-7EE6-4342-B048-85BDC9FD1C3A}</a:tableStyleId>
              </a:tblPr>
              <a:tblGrid>
                <a:gridCol w="720887"/>
                <a:gridCol w="750897"/>
                <a:gridCol w="750897"/>
                <a:gridCol w="750897"/>
                <a:gridCol w="750897"/>
                <a:gridCol w="750897"/>
                <a:gridCol w="750897"/>
                <a:gridCol w="750897"/>
                <a:gridCol w="750897"/>
              </a:tblGrid>
              <a:tr h="370840">
                <a:tc>
                  <a:txBody>
                    <a:bodyPr/>
                    <a:lstStyle/>
                    <a:p>
                      <a:endParaRPr lang="en-US" dirty="0"/>
                    </a:p>
                  </a:txBody>
                  <a:tcPr marL="91776" marR="91776">
                    <a:solidFill>
                      <a:schemeClr val="bg2"/>
                    </a:solidFill>
                  </a:tcPr>
                </a:tc>
                <a:tc>
                  <a:txBody>
                    <a:bodyPr/>
                    <a:lstStyle/>
                    <a:p>
                      <a:r>
                        <a:rPr lang="en-US" dirty="0" smtClean="0"/>
                        <a:t>F1</a:t>
                      </a:r>
                    </a:p>
                    <a:p>
                      <a:r>
                        <a:rPr lang="en-US" dirty="0" smtClean="0"/>
                        <a:t>ALP</a:t>
                      </a:r>
                      <a:endParaRPr lang="en-US" dirty="0"/>
                    </a:p>
                  </a:txBody>
                  <a:tcPr marL="91776" marR="91776">
                    <a:solidFill>
                      <a:schemeClr val="accent1"/>
                    </a:solidFill>
                  </a:tcPr>
                </a:tc>
                <a:tc>
                  <a:txBody>
                    <a:bodyPr/>
                    <a:lstStyle/>
                    <a:p>
                      <a:r>
                        <a:rPr lang="en-US" dirty="0" smtClean="0">
                          <a:solidFill>
                            <a:schemeClr val="tx1"/>
                          </a:solidFill>
                        </a:rPr>
                        <a:t>F1 REG</a:t>
                      </a:r>
                      <a:endParaRPr lang="en-US" dirty="0">
                        <a:solidFill>
                          <a:schemeClr val="tx1"/>
                        </a:solidFill>
                      </a:endParaRPr>
                    </a:p>
                  </a:txBody>
                  <a:tcPr marL="91776" marR="91776">
                    <a:solidFill>
                      <a:schemeClr val="bg2"/>
                    </a:solidFill>
                  </a:tcPr>
                </a:tc>
                <a:tc>
                  <a:txBody>
                    <a:bodyPr/>
                    <a:lstStyle/>
                    <a:p>
                      <a:r>
                        <a:rPr lang="en-US" dirty="0" smtClean="0"/>
                        <a:t>F2 ALP</a:t>
                      </a:r>
                      <a:endParaRPr lang="en-US" dirty="0"/>
                    </a:p>
                  </a:txBody>
                  <a:tcPr marL="91776" marR="91776">
                    <a:solidFill>
                      <a:schemeClr val="accent1"/>
                    </a:solidFill>
                  </a:tcPr>
                </a:tc>
                <a:tc>
                  <a:txBody>
                    <a:bodyPr/>
                    <a:lstStyle/>
                    <a:p>
                      <a:r>
                        <a:rPr lang="en-US" dirty="0" smtClean="0">
                          <a:solidFill>
                            <a:srgbClr val="000000"/>
                          </a:solidFill>
                        </a:rPr>
                        <a:t>F2</a:t>
                      </a:r>
                      <a:r>
                        <a:rPr lang="en-US" baseline="0" dirty="0" smtClean="0">
                          <a:solidFill>
                            <a:srgbClr val="000000"/>
                          </a:solidFill>
                        </a:rPr>
                        <a:t> REG</a:t>
                      </a:r>
                      <a:endParaRPr lang="en-US" dirty="0">
                        <a:solidFill>
                          <a:srgbClr val="000000"/>
                        </a:solidFill>
                      </a:endParaRPr>
                    </a:p>
                  </a:txBody>
                  <a:tcPr marL="91776" marR="91776">
                    <a:solidFill>
                      <a:schemeClr val="bg2"/>
                    </a:solidFill>
                  </a:tcPr>
                </a:tc>
                <a:tc>
                  <a:txBody>
                    <a:bodyPr/>
                    <a:lstStyle/>
                    <a:p>
                      <a:r>
                        <a:rPr lang="en-US" dirty="0" smtClean="0"/>
                        <a:t>F3 ALP</a:t>
                      </a:r>
                      <a:endParaRPr lang="en-US" dirty="0"/>
                    </a:p>
                  </a:txBody>
                  <a:tcPr marL="91776" marR="91776">
                    <a:solidFill>
                      <a:schemeClr val="accent1"/>
                    </a:solidFill>
                  </a:tcPr>
                </a:tc>
                <a:tc>
                  <a:txBody>
                    <a:bodyPr/>
                    <a:lstStyle/>
                    <a:p>
                      <a:r>
                        <a:rPr lang="en-US" dirty="0" smtClean="0">
                          <a:solidFill>
                            <a:srgbClr val="000000"/>
                          </a:solidFill>
                        </a:rPr>
                        <a:t>F3 REG</a:t>
                      </a:r>
                      <a:endParaRPr lang="en-US" dirty="0">
                        <a:solidFill>
                          <a:srgbClr val="000000"/>
                        </a:solidFill>
                      </a:endParaRPr>
                    </a:p>
                  </a:txBody>
                  <a:tcPr marL="91776" marR="91776">
                    <a:solidFill>
                      <a:schemeClr val="bg2"/>
                    </a:solidFill>
                  </a:tcPr>
                </a:tc>
                <a:tc>
                  <a:txBody>
                    <a:bodyPr/>
                    <a:lstStyle/>
                    <a:p>
                      <a:r>
                        <a:rPr lang="en-US" baseline="0" dirty="0" smtClean="0"/>
                        <a:t>F4 ALP</a:t>
                      </a:r>
                      <a:endParaRPr lang="en-US" dirty="0"/>
                    </a:p>
                  </a:txBody>
                  <a:tcPr marL="91776" marR="91776">
                    <a:solidFill>
                      <a:schemeClr val="accent1"/>
                    </a:solidFill>
                  </a:tcPr>
                </a:tc>
                <a:tc>
                  <a:txBody>
                    <a:bodyPr/>
                    <a:lstStyle/>
                    <a:p>
                      <a:r>
                        <a:rPr lang="en-US" dirty="0" smtClean="0">
                          <a:solidFill>
                            <a:srgbClr val="000000"/>
                          </a:solidFill>
                        </a:rPr>
                        <a:t>F4</a:t>
                      </a:r>
                    </a:p>
                    <a:p>
                      <a:r>
                        <a:rPr lang="en-US" dirty="0" smtClean="0">
                          <a:solidFill>
                            <a:srgbClr val="000000"/>
                          </a:solidFill>
                        </a:rPr>
                        <a:t>REG</a:t>
                      </a:r>
                      <a:endParaRPr lang="en-US" dirty="0">
                        <a:solidFill>
                          <a:srgbClr val="000000"/>
                        </a:solidFill>
                      </a:endParaRPr>
                    </a:p>
                  </a:txBody>
                  <a:tcPr marL="91776" marR="91776">
                    <a:solidFill>
                      <a:schemeClr val="bg2"/>
                    </a:solidFill>
                  </a:tcPr>
                </a:tc>
              </a:tr>
              <a:tr h="370840">
                <a:tc>
                  <a:txBody>
                    <a:bodyPr/>
                    <a:lstStyle/>
                    <a:p>
                      <a:r>
                        <a:rPr lang="en-US" sz="1200" dirty="0" smtClean="0"/>
                        <a:t>Number</a:t>
                      </a:r>
                      <a:r>
                        <a:rPr lang="en-US" sz="1200" baseline="0" dirty="0" smtClean="0"/>
                        <a:t> of grades given</a:t>
                      </a:r>
                      <a:endParaRPr lang="en-US" sz="1200" dirty="0"/>
                    </a:p>
                  </a:txBody>
                  <a:tcPr marL="91776" marR="91776">
                    <a:solidFill>
                      <a:schemeClr val="bg2"/>
                    </a:solidFill>
                  </a:tcPr>
                </a:tc>
                <a:tc>
                  <a:txBody>
                    <a:bodyPr/>
                    <a:lstStyle/>
                    <a:p>
                      <a:r>
                        <a:rPr lang="en-US" dirty="0" smtClean="0"/>
                        <a:t>7</a:t>
                      </a:r>
                      <a:endParaRPr lang="en-US" dirty="0"/>
                    </a:p>
                  </a:txBody>
                  <a:tcPr marL="91776" marR="91776">
                    <a:solidFill>
                      <a:schemeClr val="accent1"/>
                    </a:solidFill>
                  </a:tcPr>
                </a:tc>
                <a:tc>
                  <a:txBody>
                    <a:bodyPr/>
                    <a:lstStyle/>
                    <a:p>
                      <a:r>
                        <a:rPr lang="en-US" dirty="0" smtClean="0">
                          <a:solidFill>
                            <a:schemeClr val="tx1"/>
                          </a:solidFill>
                        </a:rPr>
                        <a:t>9</a:t>
                      </a:r>
                      <a:endParaRPr lang="en-US" dirty="0">
                        <a:solidFill>
                          <a:schemeClr val="tx1"/>
                        </a:solidFill>
                      </a:endParaRPr>
                    </a:p>
                  </a:txBody>
                  <a:tcPr marL="91776" marR="91776">
                    <a:solidFill>
                      <a:schemeClr val="bg2"/>
                    </a:solidFill>
                  </a:tcPr>
                </a:tc>
                <a:tc>
                  <a:txBody>
                    <a:bodyPr/>
                    <a:lstStyle/>
                    <a:p>
                      <a:r>
                        <a:rPr lang="en-US" dirty="0" smtClean="0"/>
                        <a:t>8</a:t>
                      </a:r>
                      <a:endParaRPr lang="en-US" dirty="0"/>
                    </a:p>
                  </a:txBody>
                  <a:tcPr marL="91776" marR="91776">
                    <a:solidFill>
                      <a:schemeClr val="accent1"/>
                    </a:solidFill>
                  </a:tcPr>
                </a:tc>
                <a:tc>
                  <a:txBody>
                    <a:bodyPr/>
                    <a:lstStyle/>
                    <a:p>
                      <a:r>
                        <a:rPr lang="en-US" dirty="0" smtClean="0">
                          <a:solidFill>
                            <a:srgbClr val="000000"/>
                          </a:solidFill>
                        </a:rPr>
                        <a:t>12</a:t>
                      </a:r>
                      <a:endParaRPr lang="en-US" dirty="0">
                        <a:solidFill>
                          <a:srgbClr val="000000"/>
                        </a:solidFill>
                      </a:endParaRPr>
                    </a:p>
                  </a:txBody>
                  <a:tcPr marL="91776" marR="91776">
                    <a:solidFill>
                      <a:schemeClr val="bg2"/>
                    </a:solidFill>
                  </a:tcPr>
                </a:tc>
                <a:tc>
                  <a:txBody>
                    <a:bodyPr/>
                    <a:lstStyle/>
                    <a:p>
                      <a:r>
                        <a:rPr lang="en-US" dirty="0" smtClean="0"/>
                        <a:t>7</a:t>
                      </a:r>
                      <a:endParaRPr lang="en-US" dirty="0"/>
                    </a:p>
                  </a:txBody>
                  <a:tcPr marL="91776" marR="91776">
                    <a:solidFill>
                      <a:schemeClr val="accent1"/>
                    </a:solidFill>
                  </a:tcPr>
                </a:tc>
                <a:tc>
                  <a:txBody>
                    <a:bodyPr/>
                    <a:lstStyle/>
                    <a:p>
                      <a:r>
                        <a:rPr lang="en-US" dirty="0" smtClean="0">
                          <a:solidFill>
                            <a:srgbClr val="000000"/>
                          </a:solidFill>
                        </a:rPr>
                        <a:t>11</a:t>
                      </a:r>
                      <a:endParaRPr lang="en-US" dirty="0">
                        <a:solidFill>
                          <a:srgbClr val="000000"/>
                        </a:solidFill>
                      </a:endParaRPr>
                    </a:p>
                  </a:txBody>
                  <a:tcPr marL="91776" marR="91776">
                    <a:solidFill>
                      <a:schemeClr val="bg2"/>
                    </a:solidFill>
                  </a:tcPr>
                </a:tc>
                <a:tc>
                  <a:txBody>
                    <a:bodyPr/>
                    <a:lstStyle/>
                    <a:p>
                      <a:r>
                        <a:rPr lang="en-US" dirty="0" smtClean="0"/>
                        <a:t>10</a:t>
                      </a:r>
                      <a:endParaRPr lang="en-US" dirty="0"/>
                    </a:p>
                  </a:txBody>
                  <a:tcPr marL="91776" marR="91776">
                    <a:solidFill>
                      <a:schemeClr val="accent1"/>
                    </a:solidFill>
                  </a:tcPr>
                </a:tc>
                <a:tc>
                  <a:txBody>
                    <a:bodyPr/>
                    <a:lstStyle/>
                    <a:p>
                      <a:r>
                        <a:rPr lang="en-US" dirty="0" smtClean="0">
                          <a:solidFill>
                            <a:srgbClr val="000000"/>
                          </a:solidFill>
                        </a:rPr>
                        <a:t>11</a:t>
                      </a:r>
                      <a:endParaRPr lang="en-US" dirty="0">
                        <a:solidFill>
                          <a:srgbClr val="000000"/>
                        </a:solidFill>
                      </a:endParaRPr>
                    </a:p>
                  </a:txBody>
                  <a:tcPr marL="91776" marR="91776">
                    <a:solidFill>
                      <a:schemeClr val="bg2"/>
                    </a:solidFill>
                  </a:tcPr>
                </a:tc>
              </a:tr>
              <a:tr h="370840">
                <a:tc>
                  <a:txBody>
                    <a:bodyPr/>
                    <a:lstStyle/>
                    <a:p>
                      <a:r>
                        <a:rPr lang="en-US" sz="1200" dirty="0" smtClean="0"/>
                        <a:t>Average grade</a:t>
                      </a:r>
                    </a:p>
                    <a:p>
                      <a:endParaRPr lang="en-US" sz="1200" dirty="0"/>
                    </a:p>
                  </a:txBody>
                  <a:tcPr marL="91776" marR="91776">
                    <a:solidFill>
                      <a:schemeClr val="bg2"/>
                    </a:solidFill>
                  </a:tcPr>
                </a:tc>
                <a:tc>
                  <a:txBody>
                    <a:bodyPr/>
                    <a:lstStyle/>
                    <a:p>
                      <a:r>
                        <a:rPr lang="en-US" u="none" dirty="0" smtClean="0"/>
                        <a:t>1.64</a:t>
                      </a:r>
                      <a:endParaRPr lang="en-US" u="none" dirty="0"/>
                    </a:p>
                  </a:txBody>
                  <a:tcPr marL="91776" marR="91776">
                    <a:solidFill>
                      <a:schemeClr val="accent1"/>
                    </a:solidFill>
                  </a:tcPr>
                </a:tc>
                <a:tc>
                  <a:txBody>
                    <a:bodyPr/>
                    <a:lstStyle/>
                    <a:p>
                      <a:r>
                        <a:rPr lang="en-US" dirty="0" smtClean="0">
                          <a:solidFill>
                            <a:schemeClr val="tx1"/>
                          </a:solidFill>
                        </a:rPr>
                        <a:t>2.5</a:t>
                      </a:r>
                      <a:endParaRPr lang="en-US" dirty="0">
                        <a:solidFill>
                          <a:schemeClr val="tx1"/>
                        </a:solidFill>
                      </a:endParaRPr>
                    </a:p>
                  </a:txBody>
                  <a:tcPr marL="91776" marR="91776">
                    <a:solidFill>
                      <a:schemeClr val="bg2"/>
                    </a:solidFill>
                  </a:tcPr>
                </a:tc>
                <a:tc>
                  <a:txBody>
                    <a:bodyPr/>
                    <a:lstStyle/>
                    <a:p>
                      <a:r>
                        <a:rPr lang="en-US" u="none" dirty="0" smtClean="0"/>
                        <a:t>2.06</a:t>
                      </a:r>
                      <a:endParaRPr lang="en-US" u="none" dirty="0"/>
                    </a:p>
                  </a:txBody>
                  <a:tcPr marL="91776" marR="91776">
                    <a:solidFill>
                      <a:schemeClr val="accent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3.2</a:t>
                      </a:r>
                    </a:p>
                  </a:txBody>
                  <a:tcPr marL="91776" marR="91776">
                    <a:solidFill>
                      <a:schemeClr val="bg2"/>
                    </a:solidFill>
                  </a:tcPr>
                </a:tc>
                <a:tc>
                  <a:txBody>
                    <a:bodyPr/>
                    <a:lstStyle/>
                    <a:p>
                      <a:r>
                        <a:rPr lang="en-US" dirty="0" smtClean="0"/>
                        <a:t>1.86</a:t>
                      </a:r>
                      <a:endParaRPr lang="en-US" dirty="0"/>
                    </a:p>
                  </a:txBody>
                  <a:tcPr marL="91776" marR="91776">
                    <a:solidFill>
                      <a:schemeClr val="accent1"/>
                    </a:solidFill>
                  </a:tcPr>
                </a:tc>
                <a:tc>
                  <a:txBody>
                    <a:bodyPr/>
                    <a:lstStyle/>
                    <a:p>
                      <a:r>
                        <a:rPr lang="en-US" dirty="0" smtClean="0">
                          <a:solidFill>
                            <a:srgbClr val="000000"/>
                          </a:solidFill>
                        </a:rPr>
                        <a:t>2.32</a:t>
                      </a:r>
                      <a:endParaRPr lang="en-US" dirty="0">
                        <a:solidFill>
                          <a:srgbClr val="000000"/>
                        </a:solidFill>
                      </a:endParaRPr>
                    </a:p>
                  </a:txBody>
                  <a:tcPr marL="91776" marR="91776">
                    <a:solidFill>
                      <a:schemeClr val="bg2"/>
                    </a:solidFill>
                  </a:tcPr>
                </a:tc>
                <a:tc>
                  <a:txBody>
                    <a:bodyPr/>
                    <a:lstStyle/>
                    <a:p>
                      <a:r>
                        <a:rPr lang="en-US" u="none" dirty="0" smtClean="0"/>
                        <a:t>2.4</a:t>
                      </a:r>
                      <a:endParaRPr lang="en-US" u="none" dirty="0"/>
                    </a:p>
                  </a:txBody>
                  <a:tcPr marL="91776" marR="91776">
                    <a:solidFill>
                      <a:schemeClr val="accent1"/>
                    </a:solidFill>
                  </a:tcPr>
                </a:tc>
                <a:tc>
                  <a:txBody>
                    <a:bodyPr/>
                    <a:lstStyle/>
                    <a:p>
                      <a:r>
                        <a:rPr lang="en-US" dirty="0" smtClean="0">
                          <a:solidFill>
                            <a:srgbClr val="000000"/>
                          </a:solidFill>
                        </a:rPr>
                        <a:t>2.68</a:t>
                      </a:r>
                      <a:endParaRPr lang="en-US" dirty="0">
                        <a:solidFill>
                          <a:srgbClr val="000000"/>
                        </a:solidFill>
                      </a:endParaRPr>
                    </a:p>
                  </a:txBody>
                  <a:tcPr marL="91776" marR="91776">
                    <a:solidFill>
                      <a:schemeClr val="bg2"/>
                    </a:solidFill>
                  </a:tcPr>
                </a:tc>
              </a:tr>
            </a:tbl>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142" y="5185972"/>
            <a:ext cx="1806315" cy="1439056"/>
          </a:xfrm>
          <a:prstGeom prst="rect">
            <a:avLst/>
          </a:prstGeom>
        </p:spPr>
      </p:pic>
    </p:spTree>
    <p:extLst>
      <p:ext uri="{BB962C8B-B14F-4D97-AF65-F5344CB8AC3E}">
        <p14:creationId xmlns:p14="http://schemas.microsoft.com/office/powerpoint/2010/main" val="38305761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Comparing ALP students to “regular” 101 students</a:t>
            </a:r>
            <a:endParaRPr lang="en-US" dirty="0"/>
          </a:p>
        </p:txBody>
      </p:sp>
      <p:sp>
        <p:nvSpPr>
          <p:cNvPr id="3" name="Content Placeholder 2"/>
          <p:cNvSpPr>
            <a:spLocks noGrp="1"/>
          </p:cNvSpPr>
          <p:nvPr>
            <p:ph idx="1"/>
          </p:nvPr>
        </p:nvSpPr>
        <p:spPr/>
        <p:txBody>
          <a:bodyPr>
            <a:normAutofit/>
          </a:bodyPr>
          <a:lstStyle/>
          <a:p>
            <a:r>
              <a:rPr lang="en-US" dirty="0"/>
              <a:t>Taking the 9 sections as one group, the average grade for the 81 ALP students who </a:t>
            </a:r>
            <a:r>
              <a:rPr lang="en-US" dirty="0" err="1"/>
              <a:t>transcripted</a:t>
            </a:r>
            <a:r>
              <a:rPr lang="en-US" dirty="0"/>
              <a:t> number grades in 101 is 2.28, and the average grade for the 103 “regular” 101 students who </a:t>
            </a:r>
            <a:r>
              <a:rPr lang="en-US" dirty="0" err="1"/>
              <a:t>transcripted</a:t>
            </a:r>
            <a:r>
              <a:rPr lang="en-US" dirty="0"/>
              <a:t> number grades in those same sections of 101 is 2.78.  So the ALP students are averaging about .5 below the regular 101 students.</a:t>
            </a:r>
          </a:p>
          <a:p>
            <a:endParaRPr lang="en-US" dirty="0"/>
          </a:p>
        </p:txBody>
      </p:sp>
    </p:spTree>
    <p:extLst>
      <p:ext uri="{BB962C8B-B14F-4D97-AF65-F5344CB8AC3E}">
        <p14:creationId xmlns:p14="http://schemas.microsoft.com/office/powerpoint/2010/main" val="2860291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MCC’s Placement Process</a:t>
            </a:r>
            <a:endParaRPr lang="en-US" dirty="0"/>
          </a:p>
        </p:txBody>
      </p:sp>
      <p:sp>
        <p:nvSpPr>
          <p:cNvPr id="3" name="Content Placeholder 2"/>
          <p:cNvSpPr>
            <a:spLocks noGrp="1"/>
          </p:cNvSpPr>
          <p:nvPr>
            <p:ph idx="1"/>
          </p:nvPr>
        </p:nvSpPr>
        <p:spPr/>
        <p:txBody>
          <a:bodyPr/>
          <a:lstStyle/>
          <a:p>
            <a:pPr>
              <a:spcAft>
                <a:spcPts val="1200"/>
              </a:spcAft>
            </a:pPr>
            <a:r>
              <a:rPr lang="en-US" dirty="0" smtClean="0"/>
              <a:t>Most students take a placement test (</a:t>
            </a:r>
            <a:r>
              <a:rPr lang="en-US" dirty="0" err="1" smtClean="0"/>
              <a:t>Accuplacer</a:t>
            </a:r>
            <a:r>
              <a:rPr lang="en-US" dirty="0" smtClean="0"/>
              <a:t>) when they register (others are placed by transfer credit or </a:t>
            </a:r>
            <a:r>
              <a:rPr lang="en-US" smtClean="0"/>
              <a:t>ACT scores)</a:t>
            </a:r>
            <a:endParaRPr lang="en-US" dirty="0" smtClean="0"/>
          </a:p>
          <a:p>
            <a:pPr>
              <a:spcAft>
                <a:spcPts val="1200"/>
              </a:spcAft>
            </a:pPr>
            <a:r>
              <a:rPr lang="en-US" dirty="0" smtClean="0"/>
              <a:t>Students scoring below a certain point write a short essay</a:t>
            </a:r>
          </a:p>
          <a:p>
            <a:pPr>
              <a:spcAft>
                <a:spcPts val="1200"/>
              </a:spcAft>
            </a:pPr>
            <a:r>
              <a:rPr lang="en-US" dirty="0" smtClean="0"/>
              <a:t>Based on the short essay, a student is placed into one of four writing classes: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5123180"/>
            <a:ext cx="1803400" cy="1442720"/>
          </a:xfrm>
          <a:prstGeom prst="rect">
            <a:avLst/>
          </a:prstGeom>
        </p:spPr>
      </p:pic>
    </p:spTree>
    <p:extLst>
      <p:ext uri="{BB962C8B-B14F-4D97-AF65-F5344CB8AC3E}">
        <p14:creationId xmlns:p14="http://schemas.microsoft.com/office/powerpoint/2010/main" val="978126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MCC’s Developmental Writing Course Sequence</a:t>
            </a:r>
            <a:endParaRPr lang="en-US" sz="3200" dirty="0"/>
          </a:p>
        </p:txBody>
      </p:sp>
      <p:sp>
        <p:nvSpPr>
          <p:cNvPr id="3" name="Content Placeholder 2"/>
          <p:cNvSpPr>
            <a:spLocks noGrp="1"/>
          </p:cNvSpPr>
          <p:nvPr>
            <p:ph idx="1"/>
          </p:nvPr>
        </p:nvSpPr>
        <p:spPr/>
        <p:txBody>
          <a:bodyPr/>
          <a:lstStyle/>
          <a:p>
            <a:pPr>
              <a:spcAft>
                <a:spcPts val="1200"/>
              </a:spcAft>
            </a:pPr>
            <a:r>
              <a:rPr lang="en-US" dirty="0" smtClean="0"/>
              <a:t>ENGL 101:  Freshman Composition</a:t>
            </a:r>
          </a:p>
          <a:p>
            <a:pPr>
              <a:spcAft>
                <a:spcPts val="1200"/>
              </a:spcAft>
            </a:pPr>
            <a:r>
              <a:rPr lang="en-US" dirty="0" smtClean="0"/>
              <a:t>ENGL 099: Basic Writing II</a:t>
            </a:r>
          </a:p>
          <a:p>
            <a:pPr>
              <a:spcAft>
                <a:spcPts val="1200"/>
              </a:spcAft>
            </a:pPr>
            <a:r>
              <a:rPr lang="en-US" dirty="0" smtClean="0"/>
              <a:t>ENGL 098: Basic Writing I</a:t>
            </a:r>
          </a:p>
          <a:p>
            <a:pPr>
              <a:spcAft>
                <a:spcPts val="1200"/>
              </a:spcAft>
            </a:pPr>
            <a:r>
              <a:rPr lang="en-US" dirty="0" smtClean="0"/>
              <a:t>ENGL 095:  Writing Exploration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2442" y="5173272"/>
            <a:ext cx="1806315" cy="1439056"/>
          </a:xfrm>
          <a:prstGeom prst="rect">
            <a:avLst/>
          </a:prstGeom>
        </p:spPr>
      </p:pic>
    </p:spTree>
    <p:extLst>
      <p:ext uri="{BB962C8B-B14F-4D97-AF65-F5344CB8AC3E}">
        <p14:creationId xmlns:p14="http://schemas.microsoft.com/office/powerpoint/2010/main" val="4050109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MCC’s Developmental Writing Course Sequence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pPr>
              <a:spcAft>
                <a:spcPts val="1200"/>
              </a:spcAft>
            </a:pPr>
            <a:r>
              <a:rPr lang="en-US" dirty="0" smtClean="0"/>
              <a:t>Mandatory placement</a:t>
            </a:r>
          </a:p>
          <a:p>
            <a:pPr>
              <a:spcAft>
                <a:spcPts val="1200"/>
              </a:spcAft>
            </a:pPr>
            <a:r>
              <a:rPr lang="en-US" dirty="0" smtClean="0"/>
              <a:t>ENGL 095, 098, and 099 are pass/fail</a:t>
            </a:r>
          </a:p>
          <a:p>
            <a:pPr>
              <a:spcAft>
                <a:spcPts val="1200"/>
              </a:spcAft>
            </a:pPr>
            <a:r>
              <a:rPr lang="en-US" dirty="0" smtClean="0"/>
              <a:t>Courses are sequential</a:t>
            </a:r>
          </a:p>
          <a:p>
            <a:pPr>
              <a:spcAft>
                <a:spcPts val="1200"/>
              </a:spcAft>
            </a:pPr>
            <a:r>
              <a:rPr lang="en-US" dirty="0" smtClean="0"/>
              <a:t>A 2.0 (equivalent of a ‘C’) is considered “passing” for transfer purposes and as a prerequisite for the second semester composition course, English 102.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2442" y="5236772"/>
            <a:ext cx="1806315" cy="1439056"/>
          </a:xfrm>
          <a:prstGeom prst="rect">
            <a:avLst/>
          </a:prstGeom>
        </p:spPr>
      </p:pic>
    </p:spTree>
    <p:extLst>
      <p:ext uri="{BB962C8B-B14F-4D97-AF65-F5344CB8AC3E}">
        <p14:creationId xmlns:p14="http://schemas.microsoft.com/office/powerpoint/2010/main" val="1074471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Retention and Success Problems in the Traditional 099-101 Route</a:t>
            </a:r>
            <a:endParaRPr lang="en-US" dirty="0"/>
          </a:p>
        </p:txBody>
      </p:sp>
      <p:sp>
        <p:nvSpPr>
          <p:cNvPr id="3" name="Content Placeholder 2"/>
          <p:cNvSpPr>
            <a:spLocks noGrp="1"/>
          </p:cNvSpPr>
          <p:nvPr>
            <p:ph idx="1"/>
          </p:nvPr>
        </p:nvSpPr>
        <p:spPr/>
        <p:txBody>
          <a:bodyPr>
            <a:normAutofit/>
          </a:bodyPr>
          <a:lstStyle/>
          <a:p>
            <a:r>
              <a:rPr lang="en-US" dirty="0" smtClean="0"/>
              <a:t>In a 2012 study of retention and persistence, we recognized </a:t>
            </a:r>
            <a:r>
              <a:rPr lang="en-US" dirty="0"/>
              <a:t>a </a:t>
            </a:r>
            <a:r>
              <a:rPr lang="en-US" dirty="0" smtClean="0"/>
              <a:t>problem: </a:t>
            </a:r>
            <a:r>
              <a:rPr lang="en-US" dirty="0"/>
              <a:t>I</a:t>
            </a:r>
            <a:r>
              <a:rPr lang="en-US" dirty="0" smtClean="0"/>
              <a:t>n </a:t>
            </a:r>
            <a:r>
              <a:rPr lang="en-US" dirty="0"/>
              <a:t>the traditional 2-semester 099-101 route, we lose a lot of students along the way. </a:t>
            </a:r>
            <a:endParaRPr lang="en-US"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142" y="5185972"/>
            <a:ext cx="1806315" cy="1439056"/>
          </a:xfrm>
          <a:prstGeom prst="rect">
            <a:avLst/>
          </a:prstGeom>
        </p:spPr>
      </p:pic>
    </p:spTree>
    <p:extLst>
      <p:ext uri="{BB962C8B-B14F-4D97-AF65-F5344CB8AC3E}">
        <p14:creationId xmlns:p14="http://schemas.microsoft.com/office/powerpoint/2010/main" val="1904393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Leaky Pipeline: The Traditional 099-101 Route (Fall ‘11-Winter ‘12)</a:t>
            </a:r>
            <a:endParaRPr lang="en-US" dirty="0"/>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1521546462"/>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5142" y="5185972"/>
            <a:ext cx="1806315" cy="1439056"/>
          </a:xfrm>
          <a:prstGeom prst="rect">
            <a:avLst/>
          </a:prstGeom>
        </p:spPr>
      </p:pic>
    </p:spTree>
    <p:extLst>
      <p:ext uri="{BB962C8B-B14F-4D97-AF65-F5344CB8AC3E}">
        <p14:creationId xmlns:p14="http://schemas.microsoft.com/office/powerpoint/2010/main" val="43044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3762"/>
          </a:xfrm>
        </p:spPr>
        <p:txBody>
          <a:bodyPr>
            <a:normAutofit/>
          </a:bodyPr>
          <a:lstStyle/>
          <a:p>
            <a:r>
              <a:rPr lang="en-US" dirty="0" smtClean="0"/>
              <a:t>A new approach : CCBC’s ALP</a:t>
            </a:r>
            <a:endParaRPr lang="en-US" dirty="0"/>
          </a:p>
        </p:txBody>
      </p:sp>
      <p:pic>
        <p:nvPicPr>
          <p:cNvPr id="4" name="Content Placeholder 3" descr="alp.jpg"/>
          <p:cNvPicPr>
            <a:picLocks noGrp="1" noChangeAspect="1"/>
          </p:cNvPicPr>
          <p:nvPr>
            <p:ph idx="1"/>
          </p:nvPr>
        </p:nvPicPr>
        <p:blipFill rotWithShape="1">
          <a:blip r:embed="rId3">
            <a:extLst>
              <a:ext uri="{28A0092B-C50C-407E-A947-70E740481C1C}">
                <a14:useLocalDpi xmlns:a14="http://schemas.microsoft.com/office/drawing/2010/main" val="0"/>
              </a:ext>
            </a:extLst>
          </a:blip>
          <a:srcRect t="7592" b="6175"/>
          <a:stretch/>
        </p:blipFill>
        <p:spPr>
          <a:xfrm>
            <a:off x="457200" y="1408176"/>
            <a:ext cx="8229600" cy="5449824"/>
          </a:xfrm>
        </p:spPr>
      </p:pic>
    </p:spTree>
    <p:extLst>
      <p:ext uri="{BB962C8B-B14F-4D97-AF65-F5344CB8AC3E}">
        <p14:creationId xmlns:p14="http://schemas.microsoft.com/office/powerpoint/2010/main" val="2089788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 ALP section of English 101</a:t>
            </a:r>
            <a:endParaRPr lang="en-US" dirty="0"/>
          </a:p>
        </p:txBody>
      </p:sp>
      <p:sp>
        <p:nvSpPr>
          <p:cNvPr id="3" name="Content Placeholder 2"/>
          <p:cNvSpPr>
            <a:spLocks noGrp="1"/>
          </p:cNvSpPr>
          <p:nvPr>
            <p:ph sz="half" idx="1"/>
          </p:nvPr>
        </p:nvSpPr>
        <p:spPr>
          <a:xfrm>
            <a:off x="457200" y="1600200"/>
            <a:ext cx="2256644" cy="4525963"/>
          </a:xfrm>
        </p:spPr>
        <p:txBody>
          <a:bodyPr/>
          <a:lstStyle/>
          <a:p>
            <a:pPr marL="0" indent="0">
              <a:buNone/>
            </a:pPr>
            <a:r>
              <a:rPr lang="en-US" dirty="0"/>
              <a:t>			</a:t>
            </a:r>
            <a:r>
              <a:rPr lang="en-US" dirty="0" smtClean="0">
                <a:effectLst/>
              </a:rPr>
              <a:t> </a:t>
            </a:r>
            <a:endParaRPr lang="en-US" dirty="0"/>
          </a:p>
        </p:txBody>
      </p:sp>
      <p:sp>
        <p:nvSpPr>
          <p:cNvPr id="55" name="Content Placeholder 54"/>
          <p:cNvSpPr>
            <a:spLocks noGrp="1"/>
          </p:cNvSpPr>
          <p:nvPr>
            <p:ph sz="half" idx="2"/>
          </p:nvPr>
        </p:nvSpPr>
        <p:spPr>
          <a:xfrm>
            <a:off x="2870411" y="1600200"/>
            <a:ext cx="5816389" cy="4525963"/>
          </a:xfrm>
        </p:spPr>
        <p:txBody>
          <a:bodyPr/>
          <a:lstStyle/>
          <a:p>
            <a:endParaRPr lang="en-US" dirty="0" smtClean="0"/>
          </a:p>
          <a:p>
            <a:r>
              <a:rPr lang="en-US" dirty="0" smtClean="0"/>
              <a:t>17 seats for 101-ready students</a:t>
            </a:r>
          </a:p>
          <a:p>
            <a:endParaRPr lang="en-US" dirty="0"/>
          </a:p>
          <a:p>
            <a:r>
              <a:rPr lang="en-US" dirty="0" smtClean="0"/>
              <a:t>12 seats for 099-ready students </a:t>
            </a:r>
            <a:endParaRPr lang="en-US" dirty="0"/>
          </a:p>
        </p:txBody>
      </p:sp>
      <p:pic>
        <p:nvPicPr>
          <p:cNvPr id="4" name="Picture 3" descr="ttp://www.clker.com/cliparts/b/5/9/8/1206559775279278925nicubunu_Stick_figure_male_2.svg.med.png"/>
          <p:cNvPicPr/>
          <p:nvPr/>
        </p:nvPicPr>
        <p:blipFill>
          <a:blip r:embed="rId2">
            <a:extLst>
              <a:ext uri="{28A0092B-C50C-407E-A947-70E740481C1C}">
                <a14:useLocalDpi xmlns:a14="http://schemas.microsoft.com/office/drawing/2010/main" val="0"/>
              </a:ext>
            </a:extLst>
          </a:blip>
          <a:srcRect/>
          <a:stretch>
            <a:fillRect/>
          </a:stretch>
        </p:blipFill>
        <p:spPr bwMode="auto">
          <a:xfrm>
            <a:off x="826783" y="2000141"/>
            <a:ext cx="228600" cy="457200"/>
          </a:xfrm>
          <a:prstGeom prst="rect">
            <a:avLst/>
          </a:prstGeom>
          <a:noFill/>
          <a:ln>
            <a:noFill/>
          </a:ln>
        </p:spPr>
      </p:pic>
      <p:pic>
        <p:nvPicPr>
          <p:cNvPr id="5" name="Picture 4" descr="ttp://www.clker.com/cliparts/b/5/9/8/1206559775279278925nicubunu_Stick_figure_male_2.svg.med.png"/>
          <p:cNvPicPr/>
          <p:nvPr/>
        </p:nvPicPr>
        <p:blipFill>
          <a:blip r:embed="rId2">
            <a:extLst>
              <a:ext uri="{28A0092B-C50C-407E-A947-70E740481C1C}">
                <a14:useLocalDpi xmlns:a14="http://schemas.microsoft.com/office/drawing/2010/main" val="0"/>
              </a:ext>
            </a:extLst>
          </a:blip>
          <a:srcRect/>
          <a:stretch>
            <a:fillRect/>
          </a:stretch>
        </p:blipFill>
        <p:spPr bwMode="auto">
          <a:xfrm>
            <a:off x="1055383" y="2000141"/>
            <a:ext cx="228600" cy="457200"/>
          </a:xfrm>
          <a:prstGeom prst="rect">
            <a:avLst/>
          </a:prstGeom>
          <a:noFill/>
          <a:ln>
            <a:noFill/>
          </a:ln>
        </p:spPr>
      </p:pic>
      <p:pic>
        <p:nvPicPr>
          <p:cNvPr id="6" name="Picture 5" descr="ttp://www.clker.com/cliparts/b/5/9/8/1206559775279278925nicubunu_Stick_figure_male_2.svg.med.png"/>
          <p:cNvPicPr/>
          <p:nvPr/>
        </p:nvPicPr>
        <p:blipFill>
          <a:blip r:embed="rId2">
            <a:extLst>
              <a:ext uri="{28A0092B-C50C-407E-A947-70E740481C1C}">
                <a14:useLocalDpi xmlns:a14="http://schemas.microsoft.com/office/drawing/2010/main" val="0"/>
              </a:ext>
            </a:extLst>
          </a:blip>
          <a:srcRect/>
          <a:stretch>
            <a:fillRect/>
          </a:stretch>
        </p:blipFill>
        <p:spPr bwMode="auto">
          <a:xfrm>
            <a:off x="1283983" y="2000141"/>
            <a:ext cx="228600" cy="457200"/>
          </a:xfrm>
          <a:prstGeom prst="rect">
            <a:avLst/>
          </a:prstGeom>
          <a:noFill/>
          <a:ln>
            <a:noFill/>
          </a:ln>
        </p:spPr>
      </p:pic>
      <p:pic>
        <p:nvPicPr>
          <p:cNvPr id="19" name="Picture 18" descr="ttp://www.clker.com/cliparts/b/5/9/8/1206559775279278925nicubunu_Stick_figure_male_2.svg.med.png"/>
          <p:cNvPicPr/>
          <p:nvPr/>
        </p:nvPicPr>
        <p:blipFill>
          <a:blip r:embed="rId2">
            <a:extLst>
              <a:ext uri="{28A0092B-C50C-407E-A947-70E740481C1C}">
                <a14:useLocalDpi xmlns:a14="http://schemas.microsoft.com/office/drawing/2010/main" val="0"/>
              </a:ext>
            </a:extLst>
          </a:blip>
          <a:srcRect/>
          <a:stretch>
            <a:fillRect/>
          </a:stretch>
        </p:blipFill>
        <p:spPr bwMode="auto">
          <a:xfrm>
            <a:off x="1512583" y="2000141"/>
            <a:ext cx="228600" cy="457200"/>
          </a:xfrm>
          <a:prstGeom prst="rect">
            <a:avLst/>
          </a:prstGeom>
          <a:noFill/>
          <a:ln>
            <a:noFill/>
          </a:ln>
        </p:spPr>
      </p:pic>
      <p:pic>
        <p:nvPicPr>
          <p:cNvPr id="20" name="Picture 19" descr="ttp://www.clker.com/cliparts/b/5/9/8/1206559775279278925nicubunu_Stick_figure_male_2.svg.med.png"/>
          <p:cNvPicPr/>
          <p:nvPr/>
        </p:nvPicPr>
        <p:blipFill>
          <a:blip r:embed="rId2">
            <a:extLst>
              <a:ext uri="{28A0092B-C50C-407E-A947-70E740481C1C}">
                <a14:useLocalDpi xmlns:a14="http://schemas.microsoft.com/office/drawing/2010/main" val="0"/>
              </a:ext>
            </a:extLst>
          </a:blip>
          <a:srcRect/>
          <a:stretch>
            <a:fillRect/>
          </a:stretch>
        </p:blipFill>
        <p:spPr bwMode="auto">
          <a:xfrm>
            <a:off x="1056923" y="2606504"/>
            <a:ext cx="228600" cy="457200"/>
          </a:xfrm>
          <a:prstGeom prst="rect">
            <a:avLst/>
          </a:prstGeom>
          <a:noFill/>
          <a:ln>
            <a:noFill/>
          </a:ln>
        </p:spPr>
      </p:pic>
      <p:pic>
        <p:nvPicPr>
          <p:cNvPr id="21" name="Picture 20" descr="ttp://www.clker.com/cliparts/b/5/9/8/1206559775279278925nicubunu_Stick_figure_male_2.svg.med.png"/>
          <p:cNvPicPr/>
          <p:nvPr/>
        </p:nvPicPr>
        <p:blipFill>
          <a:blip r:embed="rId2">
            <a:extLst>
              <a:ext uri="{28A0092B-C50C-407E-A947-70E740481C1C}">
                <a14:useLocalDpi xmlns:a14="http://schemas.microsoft.com/office/drawing/2010/main" val="0"/>
              </a:ext>
            </a:extLst>
          </a:blip>
          <a:srcRect/>
          <a:stretch>
            <a:fillRect/>
          </a:stretch>
        </p:blipFill>
        <p:spPr bwMode="auto">
          <a:xfrm>
            <a:off x="826783" y="2606504"/>
            <a:ext cx="228600" cy="457200"/>
          </a:xfrm>
          <a:prstGeom prst="rect">
            <a:avLst/>
          </a:prstGeom>
          <a:noFill/>
          <a:ln>
            <a:noFill/>
          </a:ln>
        </p:spPr>
      </p:pic>
      <p:pic>
        <p:nvPicPr>
          <p:cNvPr id="23" name="Picture 22" descr="ttp://www.clker.com/cliparts/b/5/9/8/1206559775279278925nicubunu_Stick_figure_male_2.svg.med.png"/>
          <p:cNvPicPr/>
          <p:nvPr/>
        </p:nvPicPr>
        <p:blipFill>
          <a:blip r:embed="rId2">
            <a:extLst>
              <a:ext uri="{28A0092B-C50C-407E-A947-70E740481C1C}">
                <a14:useLocalDpi xmlns:a14="http://schemas.microsoft.com/office/drawing/2010/main" val="0"/>
              </a:ext>
            </a:extLst>
          </a:blip>
          <a:srcRect/>
          <a:stretch>
            <a:fillRect/>
          </a:stretch>
        </p:blipFill>
        <p:spPr bwMode="auto">
          <a:xfrm>
            <a:off x="1961401" y="2000141"/>
            <a:ext cx="228600" cy="457200"/>
          </a:xfrm>
          <a:prstGeom prst="rect">
            <a:avLst/>
          </a:prstGeom>
          <a:noFill/>
          <a:ln>
            <a:noFill/>
          </a:ln>
        </p:spPr>
      </p:pic>
      <p:pic>
        <p:nvPicPr>
          <p:cNvPr id="24" name="Picture 23" descr="ttp://www.clker.com/cliparts/b/5/9/8/1206559775279278925nicubunu_Stick_figure_male_2.svg.med.png"/>
          <p:cNvPicPr/>
          <p:nvPr/>
        </p:nvPicPr>
        <p:blipFill>
          <a:blip r:embed="rId2">
            <a:extLst>
              <a:ext uri="{28A0092B-C50C-407E-A947-70E740481C1C}">
                <a14:useLocalDpi xmlns:a14="http://schemas.microsoft.com/office/drawing/2010/main" val="0"/>
              </a:ext>
            </a:extLst>
          </a:blip>
          <a:srcRect/>
          <a:stretch>
            <a:fillRect/>
          </a:stretch>
        </p:blipFill>
        <p:spPr bwMode="auto">
          <a:xfrm>
            <a:off x="1732801" y="2000141"/>
            <a:ext cx="228600" cy="457200"/>
          </a:xfrm>
          <a:prstGeom prst="rect">
            <a:avLst/>
          </a:prstGeom>
          <a:noFill/>
          <a:ln>
            <a:noFill/>
          </a:ln>
        </p:spPr>
      </p:pic>
      <p:pic>
        <p:nvPicPr>
          <p:cNvPr id="31" name="Picture 30" descr="ttp://www.clker.com/cliparts/b/5/9/8/1206559775279278925nicubunu_Stick_figure_male_2.svg.med.png"/>
          <p:cNvPicPr/>
          <p:nvPr/>
        </p:nvPicPr>
        <p:blipFill>
          <a:blip r:embed="rId2">
            <a:extLst>
              <a:ext uri="{28A0092B-C50C-407E-A947-70E740481C1C}">
                <a14:useLocalDpi xmlns:a14="http://schemas.microsoft.com/office/drawing/2010/main" val="0"/>
              </a:ext>
            </a:extLst>
          </a:blip>
          <a:srcRect/>
          <a:stretch>
            <a:fillRect/>
          </a:stretch>
        </p:blipFill>
        <p:spPr bwMode="auto">
          <a:xfrm>
            <a:off x="1285523" y="2606504"/>
            <a:ext cx="228600" cy="457200"/>
          </a:xfrm>
          <a:prstGeom prst="rect">
            <a:avLst/>
          </a:prstGeom>
          <a:noFill/>
          <a:ln>
            <a:noFill/>
          </a:ln>
        </p:spPr>
      </p:pic>
      <p:pic>
        <p:nvPicPr>
          <p:cNvPr id="32" name="Picture 31" descr="ttp://www.clker.com/cliparts/b/5/9/8/1206559775279278925nicubunu_Stick_figure_male_2.svg.med.png"/>
          <p:cNvPicPr/>
          <p:nvPr/>
        </p:nvPicPr>
        <p:blipFill>
          <a:blip r:embed="rId2">
            <a:extLst>
              <a:ext uri="{28A0092B-C50C-407E-A947-70E740481C1C}">
                <a14:useLocalDpi xmlns:a14="http://schemas.microsoft.com/office/drawing/2010/main" val="0"/>
              </a:ext>
            </a:extLst>
          </a:blip>
          <a:srcRect/>
          <a:stretch>
            <a:fillRect/>
          </a:stretch>
        </p:blipFill>
        <p:spPr bwMode="auto">
          <a:xfrm>
            <a:off x="1514123" y="2606504"/>
            <a:ext cx="228600" cy="457200"/>
          </a:xfrm>
          <a:prstGeom prst="rect">
            <a:avLst/>
          </a:prstGeom>
          <a:noFill/>
          <a:ln>
            <a:noFill/>
          </a:ln>
        </p:spPr>
      </p:pic>
      <p:pic>
        <p:nvPicPr>
          <p:cNvPr id="34" name="Picture 33" descr="ttp://www.clker.com/cliparts/b/5/9/8/1206559775279278925nicubunu_Stick_figure_male_2.svg.med.png"/>
          <p:cNvPicPr/>
          <p:nvPr/>
        </p:nvPicPr>
        <p:blipFill>
          <a:blip r:embed="rId2">
            <a:extLst>
              <a:ext uri="{28A0092B-C50C-407E-A947-70E740481C1C}">
                <a14:useLocalDpi xmlns:a14="http://schemas.microsoft.com/office/drawing/2010/main" val="0"/>
              </a:ext>
            </a:extLst>
          </a:blip>
          <a:srcRect/>
          <a:stretch>
            <a:fillRect/>
          </a:stretch>
        </p:blipFill>
        <p:spPr bwMode="auto">
          <a:xfrm>
            <a:off x="1742723" y="2606504"/>
            <a:ext cx="228600" cy="457200"/>
          </a:xfrm>
          <a:prstGeom prst="rect">
            <a:avLst/>
          </a:prstGeom>
          <a:noFill/>
          <a:ln>
            <a:noFill/>
          </a:ln>
        </p:spPr>
      </p:pic>
      <p:pic>
        <p:nvPicPr>
          <p:cNvPr id="35" name="Picture 34" descr="ttp://www.clker.com/cliparts/b/5/9/8/1206559775279278925nicubunu_Stick_figure_male_2.svg.med.png"/>
          <p:cNvPicPr/>
          <p:nvPr/>
        </p:nvPicPr>
        <p:blipFill>
          <a:blip r:embed="rId2">
            <a:extLst>
              <a:ext uri="{28A0092B-C50C-407E-A947-70E740481C1C}">
                <a14:useLocalDpi xmlns:a14="http://schemas.microsoft.com/office/drawing/2010/main" val="0"/>
              </a:ext>
            </a:extLst>
          </a:blip>
          <a:srcRect/>
          <a:stretch>
            <a:fillRect/>
          </a:stretch>
        </p:blipFill>
        <p:spPr bwMode="auto">
          <a:xfrm>
            <a:off x="1961401" y="2606504"/>
            <a:ext cx="228600" cy="457200"/>
          </a:xfrm>
          <a:prstGeom prst="rect">
            <a:avLst/>
          </a:prstGeom>
          <a:noFill/>
          <a:ln>
            <a:noFill/>
          </a:ln>
        </p:spPr>
      </p:pic>
      <p:pic>
        <p:nvPicPr>
          <p:cNvPr id="37" name="Picture 36" descr="ttp://www.clker.com/cliparts/b/5/9/8/1206559775279278925nicubunu_Stick_figure_male_2.svg.med.png"/>
          <p:cNvPicPr/>
          <p:nvPr/>
        </p:nvPicPr>
        <p:blipFill>
          <a:blip r:embed="rId2">
            <a:extLst>
              <a:ext uri="{28A0092B-C50C-407E-A947-70E740481C1C}">
                <a14:useLocalDpi xmlns:a14="http://schemas.microsoft.com/office/drawing/2010/main" val="0"/>
              </a:ext>
            </a:extLst>
          </a:blip>
          <a:srcRect/>
          <a:stretch>
            <a:fillRect/>
          </a:stretch>
        </p:blipFill>
        <p:spPr bwMode="auto">
          <a:xfrm>
            <a:off x="828323" y="3216104"/>
            <a:ext cx="228600" cy="457200"/>
          </a:xfrm>
          <a:prstGeom prst="rect">
            <a:avLst/>
          </a:prstGeom>
          <a:noFill/>
          <a:ln>
            <a:noFill/>
          </a:ln>
        </p:spPr>
      </p:pic>
      <p:pic>
        <p:nvPicPr>
          <p:cNvPr id="38" name="Picture 37" descr="ttp://www.clker.com/cliparts/b/5/9/8/1206559775279278925nicubunu_Stick_figure_male_2.svg.med.png"/>
          <p:cNvPicPr/>
          <p:nvPr/>
        </p:nvPicPr>
        <p:blipFill>
          <a:blip r:embed="rId2">
            <a:extLst>
              <a:ext uri="{28A0092B-C50C-407E-A947-70E740481C1C}">
                <a14:useLocalDpi xmlns:a14="http://schemas.microsoft.com/office/drawing/2010/main" val="0"/>
              </a:ext>
            </a:extLst>
          </a:blip>
          <a:srcRect/>
          <a:stretch>
            <a:fillRect/>
          </a:stretch>
        </p:blipFill>
        <p:spPr bwMode="auto">
          <a:xfrm>
            <a:off x="1056923" y="3216104"/>
            <a:ext cx="228600" cy="457200"/>
          </a:xfrm>
          <a:prstGeom prst="rect">
            <a:avLst/>
          </a:prstGeom>
          <a:noFill/>
          <a:ln>
            <a:noFill/>
          </a:ln>
        </p:spPr>
      </p:pic>
      <p:pic>
        <p:nvPicPr>
          <p:cNvPr id="39" name="Picture 38" descr="ttp://www.clker.com/cliparts/b/5/9/8/1206559775279278925nicubunu_Stick_figure_male_2.svg.med.png"/>
          <p:cNvPicPr/>
          <p:nvPr/>
        </p:nvPicPr>
        <p:blipFill>
          <a:blip r:embed="rId2">
            <a:extLst>
              <a:ext uri="{28A0092B-C50C-407E-A947-70E740481C1C}">
                <a14:useLocalDpi xmlns:a14="http://schemas.microsoft.com/office/drawing/2010/main" val="0"/>
              </a:ext>
            </a:extLst>
          </a:blip>
          <a:srcRect/>
          <a:stretch>
            <a:fillRect/>
          </a:stretch>
        </p:blipFill>
        <p:spPr bwMode="auto">
          <a:xfrm>
            <a:off x="1285523" y="3216104"/>
            <a:ext cx="228600" cy="457200"/>
          </a:xfrm>
          <a:prstGeom prst="rect">
            <a:avLst/>
          </a:prstGeom>
          <a:noFill/>
          <a:ln>
            <a:noFill/>
          </a:ln>
        </p:spPr>
      </p:pic>
      <p:pic>
        <p:nvPicPr>
          <p:cNvPr id="41" name="Picture 40" descr="ttp://www.clker.com/cliparts/b/5/9/8/1206559775279278925nicubunu_Stick_figure_male_2.svg.med.png"/>
          <p:cNvPicPr/>
          <p:nvPr/>
        </p:nvPicPr>
        <p:blipFill>
          <a:blip r:embed="rId2">
            <a:extLst>
              <a:ext uri="{28A0092B-C50C-407E-A947-70E740481C1C}">
                <a14:useLocalDpi xmlns:a14="http://schemas.microsoft.com/office/drawing/2010/main" val="0"/>
              </a:ext>
            </a:extLst>
          </a:blip>
          <a:srcRect/>
          <a:stretch>
            <a:fillRect/>
          </a:stretch>
        </p:blipFill>
        <p:spPr bwMode="auto">
          <a:xfrm>
            <a:off x="1514123" y="3216104"/>
            <a:ext cx="228600" cy="457200"/>
          </a:xfrm>
          <a:prstGeom prst="rect">
            <a:avLst/>
          </a:prstGeom>
          <a:noFill/>
          <a:ln>
            <a:noFill/>
          </a:ln>
        </p:spPr>
      </p:pic>
      <p:pic>
        <p:nvPicPr>
          <p:cNvPr id="42" name="Picture 41" descr="ttp://www.clker.com/cliparts/b/5/9/8/1206559775279278925nicubunu_Stick_figure_male_2.svg.med.png"/>
          <p:cNvPicPr/>
          <p:nvPr/>
        </p:nvPicPr>
        <p:blipFill>
          <a:blip r:embed="rId2">
            <a:extLst>
              <a:ext uri="{28A0092B-C50C-407E-A947-70E740481C1C}">
                <a14:useLocalDpi xmlns:a14="http://schemas.microsoft.com/office/drawing/2010/main" val="0"/>
              </a:ext>
            </a:extLst>
          </a:blip>
          <a:srcRect/>
          <a:stretch>
            <a:fillRect/>
          </a:stretch>
        </p:blipFill>
        <p:spPr bwMode="auto">
          <a:xfrm>
            <a:off x="1742723" y="3216104"/>
            <a:ext cx="228600" cy="457200"/>
          </a:xfrm>
          <a:prstGeom prst="rect">
            <a:avLst/>
          </a:prstGeom>
          <a:noFill/>
          <a:ln>
            <a:noFill/>
          </a:ln>
        </p:spPr>
      </p:pic>
      <p:pic>
        <p:nvPicPr>
          <p:cNvPr id="43" name="Picture 42" descr="ttp://www.clker.com/cliparts/f/D/H/L/J/x/red-stick-figure-md.png"/>
          <p:cNvPicPr/>
          <p:nvPr/>
        </p:nvPicPr>
        <p:blipFill>
          <a:blip r:embed="rId3">
            <a:extLst>
              <a:ext uri="{28A0092B-C50C-407E-A947-70E740481C1C}">
                <a14:useLocalDpi xmlns:a14="http://schemas.microsoft.com/office/drawing/2010/main" val="0"/>
              </a:ext>
            </a:extLst>
          </a:blip>
          <a:srcRect/>
          <a:stretch>
            <a:fillRect/>
          </a:stretch>
        </p:blipFill>
        <p:spPr bwMode="auto">
          <a:xfrm>
            <a:off x="828323" y="3827257"/>
            <a:ext cx="228600" cy="455930"/>
          </a:xfrm>
          <a:prstGeom prst="rect">
            <a:avLst/>
          </a:prstGeom>
          <a:noFill/>
          <a:ln>
            <a:noFill/>
          </a:ln>
        </p:spPr>
      </p:pic>
      <p:pic>
        <p:nvPicPr>
          <p:cNvPr id="44" name="Picture 43" descr="ttp://www.clker.com/cliparts/f/D/H/L/J/x/red-stick-figure-md.png"/>
          <p:cNvPicPr/>
          <p:nvPr/>
        </p:nvPicPr>
        <p:blipFill>
          <a:blip r:embed="rId3">
            <a:extLst>
              <a:ext uri="{28A0092B-C50C-407E-A947-70E740481C1C}">
                <a14:useLocalDpi xmlns:a14="http://schemas.microsoft.com/office/drawing/2010/main" val="0"/>
              </a:ext>
            </a:extLst>
          </a:blip>
          <a:srcRect/>
          <a:stretch>
            <a:fillRect/>
          </a:stretch>
        </p:blipFill>
        <p:spPr bwMode="auto">
          <a:xfrm>
            <a:off x="1055383" y="3827257"/>
            <a:ext cx="228600" cy="455930"/>
          </a:xfrm>
          <a:prstGeom prst="rect">
            <a:avLst/>
          </a:prstGeom>
          <a:noFill/>
          <a:ln>
            <a:noFill/>
          </a:ln>
        </p:spPr>
      </p:pic>
      <p:pic>
        <p:nvPicPr>
          <p:cNvPr id="45" name="Picture 44" descr="ttp://www.clker.com/cliparts/f/D/H/L/J/x/red-stick-figure-md.png"/>
          <p:cNvPicPr/>
          <p:nvPr/>
        </p:nvPicPr>
        <p:blipFill>
          <a:blip r:embed="rId3">
            <a:extLst>
              <a:ext uri="{28A0092B-C50C-407E-A947-70E740481C1C}">
                <a14:useLocalDpi xmlns:a14="http://schemas.microsoft.com/office/drawing/2010/main" val="0"/>
              </a:ext>
            </a:extLst>
          </a:blip>
          <a:srcRect/>
          <a:stretch>
            <a:fillRect/>
          </a:stretch>
        </p:blipFill>
        <p:spPr bwMode="auto">
          <a:xfrm>
            <a:off x="1285523" y="3827257"/>
            <a:ext cx="228600" cy="455930"/>
          </a:xfrm>
          <a:prstGeom prst="rect">
            <a:avLst/>
          </a:prstGeom>
          <a:noFill/>
          <a:ln>
            <a:noFill/>
          </a:ln>
        </p:spPr>
      </p:pic>
      <p:pic>
        <p:nvPicPr>
          <p:cNvPr id="46" name="Picture 45" descr="ttp://www.clker.com/cliparts/f/D/H/L/J/x/red-stick-figure-md.png"/>
          <p:cNvPicPr/>
          <p:nvPr/>
        </p:nvPicPr>
        <p:blipFill>
          <a:blip r:embed="rId3">
            <a:extLst>
              <a:ext uri="{28A0092B-C50C-407E-A947-70E740481C1C}">
                <a14:useLocalDpi xmlns:a14="http://schemas.microsoft.com/office/drawing/2010/main" val="0"/>
              </a:ext>
            </a:extLst>
          </a:blip>
          <a:srcRect/>
          <a:stretch>
            <a:fillRect/>
          </a:stretch>
        </p:blipFill>
        <p:spPr bwMode="auto">
          <a:xfrm>
            <a:off x="1514123" y="3827257"/>
            <a:ext cx="228600" cy="455930"/>
          </a:xfrm>
          <a:prstGeom prst="rect">
            <a:avLst/>
          </a:prstGeom>
          <a:noFill/>
          <a:ln>
            <a:noFill/>
          </a:ln>
        </p:spPr>
      </p:pic>
      <p:pic>
        <p:nvPicPr>
          <p:cNvPr id="47" name="Picture 46" descr="ttp://www.clker.com/cliparts/f/D/H/L/J/x/red-stick-figure-md.png"/>
          <p:cNvPicPr/>
          <p:nvPr/>
        </p:nvPicPr>
        <p:blipFill>
          <a:blip r:embed="rId3">
            <a:extLst>
              <a:ext uri="{28A0092B-C50C-407E-A947-70E740481C1C}">
                <a14:useLocalDpi xmlns:a14="http://schemas.microsoft.com/office/drawing/2010/main" val="0"/>
              </a:ext>
            </a:extLst>
          </a:blip>
          <a:srcRect/>
          <a:stretch>
            <a:fillRect/>
          </a:stretch>
        </p:blipFill>
        <p:spPr bwMode="auto">
          <a:xfrm>
            <a:off x="1732801" y="3827257"/>
            <a:ext cx="228600" cy="455930"/>
          </a:xfrm>
          <a:prstGeom prst="rect">
            <a:avLst/>
          </a:prstGeom>
          <a:noFill/>
          <a:ln>
            <a:noFill/>
          </a:ln>
        </p:spPr>
      </p:pic>
      <p:pic>
        <p:nvPicPr>
          <p:cNvPr id="48" name="Picture 47" descr="ttp://www.clker.com/cliparts/f/D/H/L/J/x/red-stick-figure-md.png"/>
          <p:cNvPicPr/>
          <p:nvPr/>
        </p:nvPicPr>
        <p:blipFill>
          <a:blip r:embed="rId3">
            <a:extLst>
              <a:ext uri="{28A0092B-C50C-407E-A947-70E740481C1C}">
                <a14:useLocalDpi xmlns:a14="http://schemas.microsoft.com/office/drawing/2010/main" val="0"/>
              </a:ext>
            </a:extLst>
          </a:blip>
          <a:srcRect/>
          <a:stretch>
            <a:fillRect/>
          </a:stretch>
        </p:blipFill>
        <p:spPr bwMode="auto">
          <a:xfrm>
            <a:off x="1961401" y="3827257"/>
            <a:ext cx="228600" cy="455930"/>
          </a:xfrm>
          <a:prstGeom prst="rect">
            <a:avLst/>
          </a:prstGeom>
          <a:noFill/>
          <a:ln>
            <a:noFill/>
          </a:ln>
        </p:spPr>
      </p:pic>
      <p:pic>
        <p:nvPicPr>
          <p:cNvPr id="49" name="Picture 48" descr="ttp://www.clker.com/cliparts/f/D/H/L/J/x/red-stick-figure-md.png"/>
          <p:cNvPicPr/>
          <p:nvPr/>
        </p:nvPicPr>
        <p:blipFill>
          <a:blip r:embed="rId3">
            <a:extLst>
              <a:ext uri="{28A0092B-C50C-407E-A947-70E740481C1C}">
                <a14:useLocalDpi xmlns:a14="http://schemas.microsoft.com/office/drawing/2010/main" val="0"/>
              </a:ext>
            </a:extLst>
          </a:blip>
          <a:srcRect/>
          <a:stretch>
            <a:fillRect/>
          </a:stretch>
        </p:blipFill>
        <p:spPr bwMode="auto">
          <a:xfrm>
            <a:off x="826783" y="4453479"/>
            <a:ext cx="228600" cy="455930"/>
          </a:xfrm>
          <a:prstGeom prst="rect">
            <a:avLst/>
          </a:prstGeom>
          <a:noFill/>
          <a:ln>
            <a:noFill/>
          </a:ln>
        </p:spPr>
      </p:pic>
      <p:pic>
        <p:nvPicPr>
          <p:cNvPr id="50" name="Picture 49" descr="ttp://www.clker.com/cliparts/f/D/H/L/J/x/red-stick-figure-md.png"/>
          <p:cNvPicPr/>
          <p:nvPr/>
        </p:nvPicPr>
        <p:blipFill>
          <a:blip r:embed="rId3">
            <a:extLst>
              <a:ext uri="{28A0092B-C50C-407E-A947-70E740481C1C}">
                <a14:useLocalDpi xmlns:a14="http://schemas.microsoft.com/office/drawing/2010/main" val="0"/>
              </a:ext>
            </a:extLst>
          </a:blip>
          <a:srcRect/>
          <a:stretch>
            <a:fillRect/>
          </a:stretch>
        </p:blipFill>
        <p:spPr bwMode="auto">
          <a:xfrm>
            <a:off x="1056923" y="4453479"/>
            <a:ext cx="228600" cy="455930"/>
          </a:xfrm>
          <a:prstGeom prst="rect">
            <a:avLst/>
          </a:prstGeom>
          <a:noFill/>
          <a:ln>
            <a:noFill/>
          </a:ln>
        </p:spPr>
      </p:pic>
      <p:pic>
        <p:nvPicPr>
          <p:cNvPr id="51" name="Picture 50" descr="ttp://www.clker.com/cliparts/f/D/H/L/J/x/red-stick-figure-md.png"/>
          <p:cNvPicPr/>
          <p:nvPr/>
        </p:nvPicPr>
        <p:blipFill>
          <a:blip r:embed="rId3">
            <a:extLst>
              <a:ext uri="{28A0092B-C50C-407E-A947-70E740481C1C}">
                <a14:useLocalDpi xmlns:a14="http://schemas.microsoft.com/office/drawing/2010/main" val="0"/>
              </a:ext>
            </a:extLst>
          </a:blip>
          <a:srcRect/>
          <a:stretch>
            <a:fillRect/>
          </a:stretch>
        </p:blipFill>
        <p:spPr bwMode="auto">
          <a:xfrm>
            <a:off x="1285523" y="4453479"/>
            <a:ext cx="228600" cy="455930"/>
          </a:xfrm>
          <a:prstGeom prst="rect">
            <a:avLst/>
          </a:prstGeom>
          <a:noFill/>
          <a:ln>
            <a:noFill/>
          </a:ln>
        </p:spPr>
      </p:pic>
      <p:pic>
        <p:nvPicPr>
          <p:cNvPr id="52" name="Picture 51" descr="ttp://www.clker.com/cliparts/f/D/H/L/J/x/red-stick-figure-md.png"/>
          <p:cNvPicPr/>
          <p:nvPr/>
        </p:nvPicPr>
        <p:blipFill>
          <a:blip r:embed="rId3">
            <a:extLst>
              <a:ext uri="{28A0092B-C50C-407E-A947-70E740481C1C}">
                <a14:useLocalDpi xmlns:a14="http://schemas.microsoft.com/office/drawing/2010/main" val="0"/>
              </a:ext>
            </a:extLst>
          </a:blip>
          <a:srcRect/>
          <a:stretch>
            <a:fillRect/>
          </a:stretch>
        </p:blipFill>
        <p:spPr bwMode="auto">
          <a:xfrm>
            <a:off x="1514123" y="4453479"/>
            <a:ext cx="228600" cy="455930"/>
          </a:xfrm>
          <a:prstGeom prst="rect">
            <a:avLst/>
          </a:prstGeom>
          <a:noFill/>
          <a:ln>
            <a:noFill/>
          </a:ln>
        </p:spPr>
      </p:pic>
      <p:pic>
        <p:nvPicPr>
          <p:cNvPr id="53" name="Picture 52" descr="ttp://www.clker.com/cliparts/f/D/H/L/J/x/red-stick-figure-md.png"/>
          <p:cNvPicPr/>
          <p:nvPr/>
        </p:nvPicPr>
        <p:blipFill>
          <a:blip r:embed="rId3">
            <a:extLst>
              <a:ext uri="{28A0092B-C50C-407E-A947-70E740481C1C}">
                <a14:useLocalDpi xmlns:a14="http://schemas.microsoft.com/office/drawing/2010/main" val="0"/>
              </a:ext>
            </a:extLst>
          </a:blip>
          <a:srcRect/>
          <a:stretch>
            <a:fillRect/>
          </a:stretch>
        </p:blipFill>
        <p:spPr bwMode="auto">
          <a:xfrm>
            <a:off x="1732801" y="4453479"/>
            <a:ext cx="228600" cy="455930"/>
          </a:xfrm>
          <a:prstGeom prst="rect">
            <a:avLst/>
          </a:prstGeom>
          <a:noFill/>
          <a:ln>
            <a:noFill/>
          </a:ln>
        </p:spPr>
      </p:pic>
      <p:pic>
        <p:nvPicPr>
          <p:cNvPr id="54" name="Picture 53" descr="ttp://www.clker.com/cliparts/f/D/H/L/J/x/red-stick-figure-md.png"/>
          <p:cNvPicPr/>
          <p:nvPr/>
        </p:nvPicPr>
        <p:blipFill>
          <a:blip r:embed="rId3">
            <a:extLst>
              <a:ext uri="{28A0092B-C50C-407E-A947-70E740481C1C}">
                <a14:useLocalDpi xmlns:a14="http://schemas.microsoft.com/office/drawing/2010/main" val="0"/>
              </a:ext>
            </a:extLst>
          </a:blip>
          <a:srcRect/>
          <a:stretch>
            <a:fillRect/>
          </a:stretch>
        </p:blipFill>
        <p:spPr bwMode="auto">
          <a:xfrm>
            <a:off x="1971323" y="4453479"/>
            <a:ext cx="228600" cy="455930"/>
          </a:xfrm>
          <a:prstGeom prst="rect">
            <a:avLst/>
          </a:prstGeom>
          <a:noFill/>
          <a:ln>
            <a:noFill/>
          </a:ln>
        </p:spPr>
      </p:pic>
      <p:pic>
        <p:nvPicPr>
          <p:cNvPr id="58" name="Picture 57" descr="ttp://www.clker.com/cliparts/b/5/9/8/1206559775279278925nicubunu_Stick_figure_male_2.svg.med.png"/>
          <p:cNvPicPr/>
          <p:nvPr/>
        </p:nvPicPr>
        <p:blipFill>
          <a:blip r:embed="rId2">
            <a:extLst>
              <a:ext uri="{28A0092B-C50C-407E-A947-70E740481C1C}">
                <a14:useLocalDpi xmlns:a14="http://schemas.microsoft.com/office/drawing/2010/main" val="0"/>
              </a:ext>
            </a:extLst>
          </a:blip>
          <a:srcRect/>
          <a:stretch>
            <a:fillRect/>
          </a:stretch>
        </p:blipFill>
        <p:spPr bwMode="auto">
          <a:xfrm>
            <a:off x="7966975" y="2149304"/>
            <a:ext cx="228600" cy="457200"/>
          </a:xfrm>
          <a:prstGeom prst="rect">
            <a:avLst/>
          </a:prstGeom>
          <a:noFill/>
          <a:ln>
            <a:noFill/>
          </a:ln>
        </p:spPr>
      </p:pic>
      <p:pic>
        <p:nvPicPr>
          <p:cNvPr id="60" name="Picture 59" descr="ttp://www.clker.com/cliparts/f/D/H/L/J/x/red-stick-figure-md.png"/>
          <p:cNvPicPr/>
          <p:nvPr/>
        </p:nvPicPr>
        <p:blipFill>
          <a:blip r:embed="rId3">
            <a:extLst>
              <a:ext uri="{28A0092B-C50C-407E-A947-70E740481C1C}">
                <a14:useLocalDpi xmlns:a14="http://schemas.microsoft.com/office/drawing/2010/main" val="0"/>
              </a:ext>
            </a:extLst>
          </a:blip>
          <a:srcRect/>
          <a:stretch>
            <a:fillRect/>
          </a:stretch>
        </p:blipFill>
        <p:spPr bwMode="auto">
          <a:xfrm>
            <a:off x="7966975" y="3216449"/>
            <a:ext cx="228600" cy="455930"/>
          </a:xfrm>
          <a:prstGeom prst="rect">
            <a:avLst/>
          </a:prstGeom>
          <a:noFill/>
          <a:ln>
            <a:noFill/>
          </a:ln>
        </p:spPr>
      </p:pic>
      <p:pic>
        <p:nvPicPr>
          <p:cNvPr id="36" name="Picture 3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5142" y="5185972"/>
            <a:ext cx="1806315" cy="1439056"/>
          </a:xfrm>
          <a:prstGeom prst="rect">
            <a:avLst/>
          </a:prstGeom>
        </p:spPr>
      </p:pic>
    </p:spTree>
    <p:extLst>
      <p:ext uri="{BB962C8B-B14F-4D97-AF65-F5344CB8AC3E}">
        <p14:creationId xmlns:p14="http://schemas.microsoft.com/office/powerpoint/2010/main" val="2058533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ustom 2">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1044</TotalTime>
  <Words>1514</Words>
  <Application>Microsoft Office PowerPoint</Application>
  <PresentationFormat>On-screen Show (4:3)</PresentationFormat>
  <Paragraphs>212</Paragraphs>
  <Slides>27</Slides>
  <Notes>15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Module</vt:lpstr>
      <vt:lpstr>Acceleration:  Re-Thinking the Delivery of  Developmental Writing through ALP </vt:lpstr>
      <vt:lpstr>Mott Community College (MCC)</vt:lpstr>
      <vt:lpstr>MCC’s Placement Process</vt:lpstr>
      <vt:lpstr>MCC’s Developmental Writing Course Sequence</vt:lpstr>
      <vt:lpstr>MCC’s Developmental Writing Course Sequence (cont’)</vt:lpstr>
      <vt:lpstr>Retention and Success Problems in the Traditional 099-101 Route</vt:lpstr>
      <vt:lpstr>The Leaky Pipeline: The Traditional 099-101 Route (Fall ‘11-Winter ‘12)</vt:lpstr>
      <vt:lpstr>A new approach : CCBC’s ALP</vt:lpstr>
      <vt:lpstr>An ALP section of English 101</vt:lpstr>
      <vt:lpstr>Students Intermingle in 101</vt:lpstr>
      <vt:lpstr>30 minutes after 101 ends, 099 begins</vt:lpstr>
      <vt:lpstr>Our Success Data</vt:lpstr>
      <vt:lpstr>ALP Student Success in 101</vt:lpstr>
      <vt:lpstr>Comparing ALP to Traditional Route</vt:lpstr>
      <vt:lpstr>CCBC’s Numbers</vt:lpstr>
      <vt:lpstr>Classroom practices that contribute to this success</vt:lpstr>
      <vt:lpstr>Classroom practices that contribute to this success</vt:lpstr>
      <vt:lpstr>Classroom practices that contribute to this success</vt:lpstr>
      <vt:lpstr>Classroom practices that contribute to this success</vt:lpstr>
      <vt:lpstr>Classroom practices that contribute to this success</vt:lpstr>
      <vt:lpstr>Institutional Support for ALP</vt:lpstr>
      <vt:lpstr>Administrative Support for ALP</vt:lpstr>
      <vt:lpstr>Advising Support for ALP</vt:lpstr>
      <vt:lpstr>Our immediate plan to inform students and advisors about ALP</vt:lpstr>
      <vt:lpstr>PowerPoint Presentation</vt:lpstr>
      <vt:lpstr>Detailed Grade Data</vt:lpstr>
      <vt:lpstr>Comparing ALP students to “regular” 101 students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Michele Dunnum</dc:creator>
  <cp:lastModifiedBy>Diane Gronewold</cp:lastModifiedBy>
  <cp:revision>47</cp:revision>
  <cp:lastPrinted>2013-12-13T02:26:10Z</cp:lastPrinted>
  <dcterms:created xsi:type="dcterms:W3CDTF">2013-10-15T17:39:23Z</dcterms:created>
  <dcterms:modified xsi:type="dcterms:W3CDTF">2014-04-24T14:49:18Z</dcterms:modified>
</cp:coreProperties>
</file>