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1.xml" ContentType="application/inkml+xml"/>
  <Override PartName="/ppt/ink/ink2.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91"/>
  </p:notesMasterIdLst>
  <p:sldIdLst>
    <p:sldId id="256" r:id="rId3"/>
    <p:sldId id="257" r:id="rId4"/>
    <p:sldId id="277" r:id="rId5"/>
    <p:sldId id="259" r:id="rId6"/>
    <p:sldId id="280" r:id="rId7"/>
    <p:sldId id="267" r:id="rId8"/>
    <p:sldId id="285" r:id="rId9"/>
    <p:sldId id="279" r:id="rId10"/>
    <p:sldId id="274" r:id="rId11"/>
    <p:sldId id="275" r:id="rId12"/>
    <p:sldId id="282" r:id="rId13"/>
    <p:sldId id="283" r:id="rId14"/>
    <p:sldId id="284" r:id="rId15"/>
    <p:sldId id="286" r:id="rId16"/>
    <p:sldId id="287" r:id="rId17"/>
    <p:sldId id="288" r:id="rId18"/>
    <p:sldId id="290" r:id="rId19"/>
    <p:sldId id="289" r:id="rId20"/>
    <p:sldId id="291" r:id="rId21"/>
    <p:sldId id="292" r:id="rId22"/>
    <p:sldId id="293" r:id="rId23"/>
    <p:sldId id="294" r:id="rId24"/>
    <p:sldId id="263" r:id="rId25"/>
    <p:sldId id="295" r:id="rId26"/>
    <p:sldId id="296" r:id="rId27"/>
    <p:sldId id="297" r:id="rId28"/>
    <p:sldId id="298" r:id="rId29"/>
    <p:sldId id="300" r:id="rId30"/>
    <p:sldId id="301" r:id="rId31"/>
    <p:sldId id="302" r:id="rId32"/>
    <p:sldId id="303" r:id="rId33"/>
    <p:sldId id="304" r:id="rId34"/>
    <p:sldId id="305" r:id="rId35"/>
    <p:sldId id="306" r:id="rId36"/>
    <p:sldId id="307" r:id="rId37"/>
    <p:sldId id="308" r:id="rId38"/>
    <p:sldId id="309" r:id="rId39"/>
    <p:sldId id="310" r:id="rId40"/>
    <p:sldId id="355" r:id="rId41"/>
    <p:sldId id="312" r:id="rId42"/>
    <p:sldId id="313" r:id="rId43"/>
    <p:sldId id="314" r:id="rId44"/>
    <p:sldId id="315" r:id="rId45"/>
    <p:sldId id="317" r:id="rId46"/>
    <p:sldId id="318" r:id="rId47"/>
    <p:sldId id="321" r:id="rId48"/>
    <p:sldId id="322" r:id="rId49"/>
    <p:sldId id="323" r:id="rId50"/>
    <p:sldId id="324" r:id="rId51"/>
    <p:sldId id="326" r:id="rId52"/>
    <p:sldId id="327" r:id="rId53"/>
    <p:sldId id="328" r:id="rId54"/>
    <p:sldId id="329" r:id="rId55"/>
    <p:sldId id="330" r:id="rId56"/>
    <p:sldId id="331" r:id="rId57"/>
    <p:sldId id="262" r:id="rId58"/>
    <p:sldId id="261" r:id="rId59"/>
    <p:sldId id="332" r:id="rId60"/>
    <p:sldId id="333" r:id="rId61"/>
    <p:sldId id="336" r:id="rId62"/>
    <p:sldId id="338" r:id="rId63"/>
    <p:sldId id="339" r:id="rId64"/>
    <p:sldId id="340" r:id="rId65"/>
    <p:sldId id="348" r:id="rId66"/>
    <p:sldId id="346" r:id="rId67"/>
    <p:sldId id="356" r:id="rId68"/>
    <p:sldId id="358" r:id="rId69"/>
    <p:sldId id="359" r:id="rId70"/>
    <p:sldId id="360" r:id="rId71"/>
    <p:sldId id="361" r:id="rId72"/>
    <p:sldId id="364" r:id="rId73"/>
    <p:sldId id="368" r:id="rId74"/>
    <p:sldId id="372" r:id="rId75"/>
    <p:sldId id="369" r:id="rId76"/>
    <p:sldId id="370" r:id="rId77"/>
    <p:sldId id="378" r:id="rId78"/>
    <p:sldId id="362" r:id="rId79"/>
    <p:sldId id="374" r:id="rId80"/>
    <p:sldId id="377" r:id="rId81"/>
    <p:sldId id="376" r:id="rId82"/>
    <p:sldId id="363" r:id="rId83"/>
    <p:sldId id="367" r:id="rId84"/>
    <p:sldId id="373" r:id="rId85"/>
    <p:sldId id="349" r:id="rId86"/>
    <p:sldId id="281" r:id="rId87"/>
    <p:sldId id="379" r:id="rId88"/>
    <p:sldId id="342" r:id="rId89"/>
    <p:sldId id="344" r:id="rId90"/>
  </p:sldIdLst>
  <p:sldSz cx="18288000" cy="10287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1261" autoAdjust="0"/>
  </p:normalViewPr>
  <p:slideViewPr>
    <p:cSldViewPr>
      <p:cViewPr varScale="1">
        <p:scale>
          <a:sx n="78" d="100"/>
          <a:sy n="78" d="100"/>
        </p:scale>
        <p:origin x="1974" y="90"/>
      </p:cViewPr>
      <p:guideLst>
        <p:guide orient="horz" pos="2880"/>
        <p:guide pos="2160"/>
      </p:guideLst>
    </p:cSldViewPr>
  </p:slideViewPr>
  <p:notesTextViewPr>
    <p:cViewPr>
      <p:scale>
        <a:sx n="3" d="2"/>
        <a:sy n="3" d="2"/>
      </p:scale>
      <p:origin x="0" y="0"/>
    </p:cViewPr>
  </p:notesTextViewPr>
  <p:sorterViewPr>
    <p:cViewPr>
      <p:scale>
        <a:sx n="100" d="100"/>
        <a:sy n="100" d="100"/>
      </p:scale>
      <p:origin x="0" y="-57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821E5-B4A9-45F1-AE18-9BEBDAB593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E680C1B-CBCF-46BD-97C6-08E86717748D}">
      <dgm:prSet/>
      <dgm:spPr/>
      <dgm:t>
        <a:bodyPr/>
        <a:lstStyle/>
        <a:p>
          <a:r>
            <a:rPr lang="en-US"/>
            <a:t>Name</a:t>
          </a:r>
        </a:p>
      </dgm:t>
    </dgm:pt>
    <dgm:pt modelId="{3B21CF67-B3C7-41FA-87B8-1D1F8B38A1FA}" type="parTrans" cxnId="{664CFC04-A616-42AD-9B72-C48521CF8A04}">
      <dgm:prSet/>
      <dgm:spPr/>
      <dgm:t>
        <a:bodyPr/>
        <a:lstStyle/>
        <a:p>
          <a:endParaRPr lang="en-US"/>
        </a:p>
      </dgm:t>
    </dgm:pt>
    <dgm:pt modelId="{425093A7-C50C-4436-9147-C87EAAF2BEE9}" type="sibTrans" cxnId="{664CFC04-A616-42AD-9B72-C48521CF8A04}">
      <dgm:prSet/>
      <dgm:spPr/>
      <dgm:t>
        <a:bodyPr/>
        <a:lstStyle/>
        <a:p>
          <a:endParaRPr lang="en-US"/>
        </a:p>
      </dgm:t>
    </dgm:pt>
    <dgm:pt modelId="{E2788BBD-CCEF-47F3-A761-7430224F5561}">
      <dgm:prSet/>
      <dgm:spPr/>
      <dgm:t>
        <a:bodyPr/>
        <a:lstStyle/>
        <a:p>
          <a:r>
            <a:rPr lang="en-US" dirty="0"/>
            <a:t>Program and Degree  (e.g., Masters, Ed.S., Ph.D.)</a:t>
          </a:r>
        </a:p>
      </dgm:t>
    </dgm:pt>
    <dgm:pt modelId="{3386E990-B238-4039-8503-AACD620C56EC}" type="parTrans" cxnId="{92B6986E-7E48-44C9-88FA-61B50424FE91}">
      <dgm:prSet/>
      <dgm:spPr/>
      <dgm:t>
        <a:bodyPr/>
        <a:lstStyle/>
        <a:p>
          <a:endParaRPr lang="en-US"/>
        </a:p>
      </dgm:t>
    </dgm:pt>
    <dgm:pt modelId="{B7A633F3-21F6-4FD6-808A-33F95F15DB46}" type="sibTrans" cxnId="{92B6986E-7E48-44C9-88FA-61B50424FE91}">
      <dgm:prSet/>
      <dgm:spPr/>
      <dgm:t>
        <a:bodyPr/>
        <a:lstStyle/>
        <a:p>
          <a:endParaRPr lang="en-US"/>
        </a:p>
      </dgm:t>
    </dgm:pt>
    <dgm:pt modelId="{BBC3C8E2-3AA7-4651-8F09-144E59C7BEE1}">
      <dgm:prSet/>
      <dgm:spPr/>
      <dgm:t>
        <a:bodyPr/>
        <a:lstStyle/>
        <a:p>
          <a:r>
            <a:rPr lang="en-US" dirty="0"/>
            <a:t>Where are you from?</a:t>
          </a:r>
        </a:p>
      </dgm:t>
    </dgm:pt>
    <dgm:pt modelId="{09C4045A-FD58-4810-8B97-D6B07FA2BFA5}" type="parTrans" cxnId="{366F4C4E-B043-4101-BB2B-CE658AC46D14}">
      <dgm:prSet/>
      <dgm:spPr/>
      <dgm:t>
        <a:bodyPr/>
        <a:lstStyle/>
        <a:p>
          <a:endParaRPr lang="en-US"/>
        </a:p>
      </dgm:t>
    </dgm:pt>
    <dgm:pt modelId="{AB348379-E25F-4B04-8A9F-18A3E5957A6E}" type="sibTrans" cxnId="{366F4C4E-B043-4101-BB2B-CE658AC46D14}">
      <dgm:prSet/>
      <dgm:spPr/>
      <dgm:t>
        <a:bodyPr/>
        <a:lstStyle/>
        <a:p>
          <a:endParaRPr lang="en-US"/>
        </a:p>
      </dgm:t>
    </dgm:pt>
    <dgm:pt modelId="{C9430674-8AB3-4C65-BF70-2F6457D4F1F8}">
      <dgm:prSet/>
      <dgm:spPr/>
      <dgm:t>
        <a:bodyPr/>
        <a:lstStyle/>
        <a:p>
          <a:r>
            <a:rPr lang="en-US" dirty="0"/>
            <a:t>One fun fact about you</a:t>
          </a:r>
        </a:p>
      </dgm:t>
    </dgm:pt>
    <dgm:pt modelId="{20ED5FDB-33ED-4DED-8FED-46A265D74411}" type="parTrans" cxnId="{F7F5A184-0F31-49BA-B571-D5BF3EF453E7}">
      <dgm:prSet/>
      <dgm:spPr/>
      <dgm:t>
        <a:bodyPr/>
        <a:lstStyle/>
        <a:p>
          <a:endParaRPr lang="en-US"/>
        </a:p>
      </dgm:t>
    </dgm:pt>
    <dgm:pt modelId="{D638B36F-0C82-4B36-8D36-EC2209475E21}" type="sibTrans" cxnId="{F7F5A184-0F31-49BA-B571-D5BF3EF453E7}">
      <dgm:prSet/>
      <dgm:spPr/>
      <dgm:t>
        <a:bodyPr/>
        <a:lstStyle/>
        <a:p>
          <a:endParaRPr lang="en-US"/>
        </a:p>
      </dgm:t>
    </dgm:pt>
    <dgm:pt modelId="{25AF4A84-277F-4921-B373-D90604252A52}" type="pres">
      <dgm:prSet presAssocID="{389821E5-B4A9-45F1-AE18-9BEBDAB593DF}" presName="diagram" presStyleCnt="0">
        <dgm:presLayoutVars>
          <dgm:dir/>
          <dgm:resizeHandles val="exact"/>
        </dgm:presLayoutVars>
      </dgm:prSet>
      <dgm:spPr/>
    </dgm:pt>
    <dgm:pt modelId="{E4A5550F-4A27-49DF-A754-33175257C7C2}" type="pres">
      <dgm:prSet presAssocID="{3E680C1B-CBCF-46BD-97C6-08E86717748D}" presName="node" presStyleLbl="node1" presStyleIdx="0" presStyleCnt="4">
        <dgm:presLayoutVars>
          <dgm:bulletEnabled val="1"/>
        </dgm:presLayoutVars>
      </dgm:prSet>
      <dgm:spPr/>
    </dgm:pt>
    <dgm:pt modelId="{350FEFB4-123B-46B9-8A38-BCF55D7036FA}" type="pres">
      <dgm:prSet presAssocID="{425093A7-C50C-4436-9147-C87EAAF2BEE9}" presName="sibTrans" presStyleCnt="0"/>
      <dgm:spPr/>
    </dgm:pt>
    <dgm:pt modelId="{000FA264-0591-4CCC-A3C2-03788F452980}" type="pres">
      <dgm:prSet presAssocID="{E2788BBD-CCEF-47F3-A761-7430224F5561}" presName="node" presStyleLbl="node1" presStyleIdx="1" presStyleCnt="4">
        <dgm:presLayoutVars>
          <dgm:bulletEnabled val="1"/>
        </dgm:presLayoutVars>
      </dgm:prSet>
      <dgm:spPr/>
    </dgm:pt>
    <dgm:pt modelId="{C929101F-B96F-43E5-B3B1-C653276D9547}" type="pres">
      <dgm:prSet presAssocID="{B7A633F3-21F6-4FD6-808A-33F95F15DB46}" presName="sibTrans" presStyleCnt="0"/>
      <dgm:spPr/>
    </dgm:pt>
    <dgm:pt modelId="{E80B887D-7E12-4FA6-A7D4-99190D50A5BC}" type="pres">
      <dgm:prSet presAssocID="{BBC3C8E2-3AA7-4651-8F09-144E59C7BEE1}" presName="node" presStyleLbl="node1" presStyleIdx="2" presStyleCnt="4">
        <dgm:presLayoutVars>
          <dgm:bulletEnabled val="1"/>
        </dgm:presLayoutVars>
      </dgm:prSet>
      <dgm:spPr/>
    </dgm:pt>
    <dgm:pt modelId="{FD3C0592-6675-4AFC-B66E-1A97F9F4526E}" type="pres">
      <dgm:prSet presAssocID="{AB348379-E25F-4B04-8A9F-18A3E5957A6E}" presName="sibTrans" presStyleCnt="0"/>
      <dgm:spPr/>
    </dgm:pt>
    <dgm:pt modelId="{A0108CD3-B0F4-4AE1-AB9F-4321E8FBE8A1}" type="pres">
      <dgm:prSet presAssocID="{C9430674-8AB3-4C65-BF70-2F6457D4F1F8}" presName="node" presStyleLbl="node1" presStyleIdx="3" presStyleCnt="4">
        <dgm:presLayoutVars>
          <dgm:bulletEnabled val="1"/>
        </dgm:presLayoutVars>
      </dgm:prSet>
      <dgm:spPr/>
    </dgm:pt>
  </dgm:ptLst>
  <dgm:cxnLst>
    <dgm:cxn modelId="{A1D71204-078E-4AB2-8CA5-D959AF49207C}" type="presOf" srcId="{BBC3C8E2-3AA7-4651-8F09-144E59C7BEE1}" destId="{E80B887D-7E12-4FA6-A7D4-99190D50A5BC}" srcOrd="0" destOrd="0" presId="urn:microsoft.com/office/officeart/2005/8/layout/default"/>
    <dgm:cxn modelId="{664CFC04-A616-42AD-9B72-C48521CF8A04}" srcId="{389821E5-B4A9-45F1-AE18-9BEBDAB593DF}" destId="{3E680C1B-CBCF-46BD-97C6-08E86717748D}" srcOrd="0" destOrd="0" parTransId="{3B21CF67-B3C7-41FA-87B8-1D1F8B38A1FA}" sibTransId="{425093A7-C50C-4436-9147-C87EAAF2BEE9}"/>
    <dgm:cxn modelId="{51E02961-9E8E-47BA-8E96-0248F1DF48DC}" type="presOf" srcId="{E2788BBD-CCEF-47F3-A761-7430224F5561}" destId="{000FA264-0591-4CCC-A3C2-03788F452980}" srcOrd="0" destOrd="0" presId="urn:microsoft.com/office/officeart/2005/8/layout/default"/>
    <dgm:cxn modelId="{366F4C4E-B043-4101-BB2B-CE658AC46D14}" srcId="{389821E5-B4A9-45F1-AE18-9BEBDAB593DF}" destId="{BBC3C8E2-3AA7-4651-8F09-144E59C7BEE1}" srcOrd="2" destOrd="0" parTransId="{09C4045A-FD58-4810-8B97-D6B07FA2BFA5}" sibTransId="{AB348379-E25F-4B04-8A9F-18A3E5957A6E}"/>
    <dgm:cxn modelId="{92B6986E-7E48-44C9-88FA-61B50424FE91}" srcId="{389821E5-B4A9-45F1-AE18-9BEBDAB593DF}" destId="{E2788BBD-CCEF-47F3-A761-7430224F5561}" srcOrd="1" destOrd="0" parTransId="{3386E990-B238-4039-8503-AACD620C56EC}" sibTransId="{B7A633F3-21F6-4FD6-808A-33F95F15DB46}"/>
    <dgm:cxn modelId="{F7F5A184-0F31-49BA-B571-D5BF3EF453E7}" srcId="{389821E5-B4A9-45F1-AE18-9BEBDAB593DF}" destId="{C9430674-8AB3-4C65-BF70-2F6457D4F1F8}" srcOrd="3" destOrd="0" parTransId="{20ED5FDB-33ED-4DED-8FED-46A265D74411}" sibTransId="{D638B36F-0C82-4B36-8D36-EC2209475E21}"/>
    <dgm:cxn modelId="{FC6884DA-8004-4275-AB5E-4907B13DD6F7}" type="presOf" srcId="{389821E5-B4A9-45F1-AE18-9BEBDAB593DF}" destId="{25AF4A84-277F-4921-B373-D90604252A52}" srcOrd="0" destOrd="0" presId="urn:microsoft.com/office/officeart/2005/8/layout/default"/>
    <dgm:cxn modelId="{E9C573DF-1C1F-426C-8660-4C836E7DB460}" type="presOf" srcId="{C9430674-8AB3-4C65-BF70-2F6457D4F1F8}" destId="{A0108CD3-B0F4-4AE1-AB9F-4321E8FBE8A1}" srcOrd="0" destOrd="0" presId="urn:microsoft.com/office/officeart/2005/8/layout/default"/>
    <dgm:cxn modelId="{2E2390E4-EAF7-4C55-8AB8-7DF1E1AFDDF3}" type="presOf" srcId="{3E680C1B-CBCF-46BD-97C6-08E86717748D}" destId="{E4A5550F-4A27-49DF-A754-33175257C7C2}" srcOrd="0" destOrd="0" presId="urn:microsoft.com/office/officeart/2005/8/layout/default"/>
    <dgm:cxn modelId="{49307B60-FD09-49A6-ADDD-FCED7922A5BD}" type="presParOf" srcId="{25AF4A84-277F-4921-B373-D90604252A52}" destId="{E4A5550F-4A27-49DF-A754-33175257C7C2}" srcOrd="0" destOrd="0" presId="urn:microsoft.com/office/officeart/2005/8/layout/default"/>
    <dgm:cxn modelId="{8DE0AFF3-A0B0-45EF-8A95-29578B1045FE}" type="presParOf" srcId="{25AF4A84-277F-4921-B373-D90604252A52}" destId="{350FEFB4-123B-46B9-8A38-BCF55D7036FA}" srcOrd="1" destOrd="0" presId="urn:microsoft.com/office/officeart/2005/8/layout/default"/>
    <dgm:cxn modelId="{7912DC9D-9F54-4F49-A0CA-434C65FF39BB}" type="presParOf" srcId="{25AF4A84-277F-4921-B373-D90604252A52}" destId="{000FA264-0591-4CCC-A3C2-03788F452980}" srcOrd="2" destOrd="0" presId="urn:microsoft.com/office/officeart/2005/8/layout/default"/>
    <dgm:cxn modelId="{73BFAB58-0FCA-4948-8DBA-4474D9FA91B3}" type="presParOf" srcId="{25AF4A84-277F-4921-B373-D90604252A52}" destId="{C929101F-B96F-43E5-B3B1-C653276D9547}" srcOrd="3" destOrd="0" presId="urn:microsoft.com/office/officeart/2005/8/layout/default"/>
    <dgm:cxn modelId="{FD5B20F0-8101-4C97-BA89-E4C650A9FD12}" type="presParOf" srcId="{25AF4A84-277F-4921-B373-D90604252A52}" destId="{E80B887D-7E12-4FA6-A7D4-99190D50A5BC}" srcOrd="4" destOrd="0" presId="urn:microsoft.com/office/officeart/2005/8/layout/default"/>
    <dgm:cxn modelId="{9671FC5B-42F5-4A00-93D0-6A9B601C4BD5}" type="presParOf" srcId="{25AF4A84-277F-4921-B373-D90604252A52}" destId="{FD3C0592-6675-4AFC-B66E-1A97F9F4526E}" srcOrd="5" destOrd="0" presId="urn:microsoft.com/office/officeart/2005/8/layout/default"/>
    <dgm:cxn modelId="{92A3FBF9-F402-4793-8D88-A6E05CE62DE0}" type="presParOf" srcId="{25AF4A84-277F-4921-B373-D90604252A52}" destId="{A0108CD3-B0F4-4AE1-AB9F-4321E8FBE8A1}"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5550F-4A27-49DF-A754-33175257C7C2}">
      <dsp:nvSpPr>
        <dsp:cNvPr id="0" name=""/>
        <dsp:cNvSpPr/>
      </dsp:nvSpPr>
      <dsp:spPr>
        <a:xfrm>
          <a:off x="992" y="568341"/>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Name</a:t>
          </a:r>
        </a:p>
      </dsp:txBody>
      <dsp:txXfrm>
        <a:off x="992" y="568341"/>
        <a:ext cx="3869531" cy="2321718"/>
      </dsp:txXfrm>
    </dsp:sp>
    <dsp:sp modelId="{000FA264-0591-4CCC-A3C2-03788F452980}">
      <dsp:nvSpPr>
        <dsp:cNvPr id="0" name=""/>
        <dsp:cNvSpPr/>
      </dsp:nvSpPr>
      <dsp:spPr>
        <a:xfrm>
          <a:off x="4257476" y="568341"/>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Program and Degree  (e.g., Masters, Ed.S., Ph.D.)</a:t>
          </a:r>
        </a:p>
      </dsp:txBody>
      <dsp:txXfrm>
        <a:off x="4257476" y="568341"/>
        <a:ext cx="3869531" cy="2321718"/>
      </dsp:txXfrm>
    </dsp:sp>
    <dsp:sp modelId="{E80B887D-7E12-4FA6-A7D4-99190D50A5BC}">
      <dsp:nvSpPr>
        <dsp:cNvPr id="0" name=""/>
        <dsp:cNvSpPr/>
      </dsp:nvSpPr>
      <dsp:spPr>
        <a:xfrm>
          <a:off x="992" y="3277013"/>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Where are you from?</a:t>
          </a:r>
        </a:p>
      </dsp:txBody>
      <dsp:txXfrm>
        <a:off x="992" y="3277013"/>
        <a:ext cx="3869531" cy="2321718"/>
      </dsp:txXfrm>
    </dsp:sp>
    <dsp:sp modelId="{A0108CD3-B0F4-4AE1-AB9F-4321E8FBE8A1}">
      <dsp:nvSpPr>
        <dsp:cNvPr id="0" name=""/>
        <dsp:cNvSpPr/>
      </dsp:nvSpPr>
      <dsp:spPr>
        <a:xfrm>
          <a:off x="4257476" y="3277013"/>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One fun fact about you</a:t>
          </a:r>
        </a:p>
      </dsp:txBody>
      <dsp:txXfrm>
        <a:off x="4257476" y="3277013"/>
        <a:ext cx="3869531" cy="23217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9T19:27:44.376"/>
    </inkml:context>
    <inkml:brush xml:id="br0">
      <inkml:brushProperty name="width" value="0.1" units="cm"/>
      <inkml:brushProperty name="height" value="0.1" units="cm"/>
      <inkml:brushProperty name="color" value="#212121"/>
    </inkml:brush>
  </inkml:definitions>
  <inkml:trace contextRef="#ctx0" brushRef="#br0">9534 2525 24575,'-45'7'0,"0"-5"0,0 11 0,0-11 0,0 4 0,2 1 0,-2-5 0,0 11 0,-9-11 0,-2 4 0,-8-6 0,1 7 0,-2 2 0,1 8 0,1-2 0,-2 1 0,-19 1 0,15-1 0,-15 1 0,20-1 0,-1 1 0,-8-1 0,7-1 0,-27 3 0,4-9 0,-32 8 0,-2-14-619,-11 13 619,-13-14 0,21 16 0,50-14 0,-4 2 0,-8 3 0,1 0 0,-60 3 0,66-7 0,3-2 0,-27-3 0,-6-9 0,-24 7 0,-3-7 0,-8 9 0,11 0 0,-12 0 0,9 0 0,-7 0 0,-2 9 0,21-6 0,-8 6 0,26-9 0,14 3 0,-5 3 0,-42-4 0,37-1 0,2-2 0,-33-1 0,12-14 0,3 5-132,11-7 132,1 0 0,9 0 0,12 9 0,3-6 0,25 8 0,-5-8 614,10 6-614,-21-6 0,-14 13 0,-20-5 0,-11-2 0,7-2 0,-7-7 0,0-1 0,9 1 0,-10 0 137,41 1-137,7 1 0,28 1 0,7 0 0,4 0 0,-2 1 0,-11-1 0,-8-1 0,-8 1 0,-11-2 0,7-7 0,-7 6 0,11-4 0,8 13 0,8-5 0,5 5 0,5-4 0,-8-2 0,0 6 0,7-3 0,10 4 0,1 1 0,6-5 0,-14 3 0,-2 1 0,-8 2 0,0-1 0,-8-1 0,-2-8 0,-29-1 0,4 1 0,-26-2 0,28 1 0,-26-7 0,58 8 0,-10 1 0,43 3 0,-16-11 0,-2-10 0,-16-6 0,-1-7 0,2 5 0,5-5 0,4 1 0,14 7 0,1-5 0,8 20 0,-1-19 0,2 12 0,-2-15 0,0-9 0,-2-1 0,2-8 0,6-2 0,-6 1 0,14 8 0,-7 2 0,8 11 0,0-2 0,0 0 0,8 0 0,-1 7 0,8 2 0,-1 9 0,-1-1 0,2-7 0,-1-2 0,8-8 0,10-2 0,7 1 0,18-4 0,-8 10 0,7 1 0,-11 9 0,0 7 0,0-5 0,0-4 0,9-1 0,4-15 0,28 12 0,4-7 0,19 7 0,-10 9 0,-13 1 0,-13 10 0,20-7 0,-22 5 0,41-6 0,-32 15 0,25-7 0,-6 5 0,33-8-1049,-57 10 0,3-2 1049,9 1 0,4-1 0,11 1 0,2-1-516,-5 4 1,-2 2 515,1-1 0,-4 2 0,-11 2 0,-2 4-205,0 2 1,-3 1 204,60 5 0,9 10 0,-62-7 0,1 1 0,46 7 0,15 4 0,-41-7 0,-17 0 0,17 0 0,-8-9 0,11 0 0,11-1 1299,15-5-1299,-60 0 0,0 1 0,0 1 0,0-1 438,9 4 1,-4 2-439,28 10 462,-5 2-462,-41-5 0,-7-2 0,19 1 0,25 2 0,25 0-360,-38-7 0,5-1 360,7 1 0,1 1 0,12-2 0,3 1 0,-2 1 0,-1-2 0,-12 2 0,-1-1 0,-1-1 0,-4 1 0,45 8 187,-16-1-187,-35 0 0,-5-1 0,-14-1 0,5 1 0,1-1 0,11 1 0,14 1 0,33 1 827,-6-1-827,21 2 0,-24-10 0,-3 7 18,-21-7-18,35 16 0,-40-8 0,41 7 0,-37-7 0,1 0 0,-3-1 0,-21-1 0,-2 8 0,-17-6 588,7 5-588,-17-8 0,8 7 0,-10 1 0,-13-1 0,16 25 0,-14-11 0,19 22 0,-4-10 0,-7-1 0,5 1 0,-14-3 0,14 3 0,-13 6 0,5-6 0,-14 6 0,-2-9 0,5 19 0,6-13 0,6 14 0,8-17 0,-16-3 0,7 1 0,-14-8 0,-5-10 0,-11-8 0,4-7 0,-11-1 0,5 2 0,-6-2 0,6 1 0,-4-1 0,2 2 0,-4 4 0,0-3 0,0 3 0,0-5 0,0-1 0,-4 2 0,-4-2 0,1 1 0,-5 1 0,6-2 0,-8 1 0,2-1 0,-1 2 0,-1-2 0,-4 13 0,-10-8 0,-10 16 0,1-11 0,-5 2 0,12-4 0,-14-5 0,7 0 0,-8 0 0,1 0 0,7-2 0,8 1 0,4-5 0,10 1 0,-3-8 0,-9 4 0,-12 1 0,-17-5 0,1 11 0,-8-11 0,7 5 0,8-7 0,5 6 0,22-4 0,36-4 0,15 1 0,43-14 0,-7 6 0,-1 0 0,-19 1 0,-17 8 0,5-6 0,5-3 0,17 0 0,7 2 0,-8 1 0,8-3 0,-16 1 0,-1-5 0,-4 11 0,-4-11 0,16 4 0,-8 1 0,8-7 0,-9 14 0,-9-5 0,8 6 0,-7-8 0,8 1 0,0-2 0,0-3 0,0 9 0,8-11 0,-7 13 0,8-7 0,-10 8 0,-14 6 0,-5-4 0,-5 4 0,1 0 0,13-5 0,13 5 0,8-6 0,8 0 0,12 0 0,11-7 0,13 4 0,9-5 0,1 8 0,-11 0 0,8 8 0,2 1 0,-25 7 0,-2-7 0,-36-1 0,-8-2 0,7-5 0,1 5 0,10 2 0,10-7 0,19 14 0,-6-6 0,28 11 0,41-11 0,-25-2 0,-44-5 0,0-4 0,31 2 0,-10 0 0,6 0 0,-25 0 0,4 0 0,-21-6 0,10 3 0,4-10 0,8 10 0,11-5 0,2 8 0,-20 8 0,1 1 0,43 3 0,-43 0 0,-1 3 0,30 3 0,-9-2 0,-3 2 0,-10-1 0,-1 1 0,11 0 0,14 0 0,25 0-453,-62-8 1,4 1 452,4-2 0,0 1 0,0 1 0,0-1 0,1-1 0,-2 2 0,-5-1 0,0-1 0,18 2 0,-2-2 0,31 9 0,13 0 0,-62-2 0,-8-1 0,-2 2 0,1-1 0,20 1 0,-6-1 0,18 2 905,0 0-905,3-1 0,48 10 0,-30-8 0,20 7 0,-19-8 0,-17 0 0,19 0 0,-11 0 0,1 0 0,-2 1 0,-9-2 0,-3 1 0,-11-2 0,59 11 0,-34-7 0,-31-8 0,-1 1 0,32 5 0,-22 0 0,-4-1 0,-28-2 0,-10 0 0,-17-6 0,-4 3 0,-4-11 0,15 5 0,9 2 0,21 1 0,20 0 0,23 7 0,4-5 0,-4 7 0,7-9 0,-37 0 0,34-2 0,-44-5 0,25 7 0,-8-9 0,13 0 0,0 0 0,-14 0 0,-11 6 0,1 3 0,-17 6 0,-1 0 0,-27-8 0,-4-1 0,-11-6 0,10 8 0,4-7 0,1 11 0,13-10 0,-5 4 0,14-6 0,-5 6 0,16-3 0,3 3 0,-8-6 0,-7 0 0,-24 0 0,-13 0 0,20 0 0,-1 0 0,6 0 0,12 0 0,9 0 0,9 0 0,0 0 0,-33 0 0,-16 6 0,-7-5 0,-1 5 0,8 0 0,2-4 0,13 4 0,2-6 0,8 6 0,0-5 0,-40-1 0,-2-13 0,-47-4 0,14-2 0,-4 4 0,13 1 0,1 1 0,7 1 0,1-2 0,-2 7 0,2-4 0,-1 4 0,-1-7 0,-5 2 0,-10-3 0,1 2 0,-16-2 0,7 0 0,7 1 0,3 1 0,13-1 0,1 2 0,1-1 0,-2 1 0,2-2 0,-7-5 0,4 4 0,-11-11 0,11 11 0,-10-4 0,10-1 0,-12 5 0,6-6 0,-8 8 0,8-1 0,2 1 0,7 1 0,-20-14 0,14 11 0,-12-10 0,17 13 0,1-2 0,-2 2 0,-4-7 0,3 11 0,-3-10 0,5 17 0,-1-25 0,2 16 0,-3-17 0,3 13 0,-1 2 0,1-1 0,-2 1 0,2-2 0,5 2 0,-5-1 0,4-1 0,2 2 0,-6-1 0,-10-16 0,-10 13 0,-5-14 0,7 16 0,10 1 0,8 5 0,11 16 0,10 7 0,6 21 0,12 0 0,4 10 0,19 2 0,10 11 0,-2-8 0,-1 6 0,-10-24 0,-1 3 0,-8-20 0,-10 5 0,-8-7 0,-7-2 0,-7 1 0,6-1 0,-4 2 0,4-1 0,1-1 0,-1-4 0,-4 2 0,4-8 0,-11 10 0,10-5 0,-4 5 0,7 2 0,-2-2 0,1 1 0,7 1 0,-7-1 0,7-1 0,-7 2 0,-1-1 0,2-1 0,-1 2 0,7-2 0,-7 9 0,8-6 0,-1 4 0,-5-7 0,3 2 0,-5-1 0,1-1 0,-2 2 0,7-1 0,-4-1 0,5 2 0,-8-1 0,1-1 0,-1-4 0,2 4 0,-1-11 0,-1 10 0,15-2 0,5 4 0,11-4 0,-5 3 0,-10-4 0,-8-1 0,-7 5 0,-11-10 0,-4 2 0,-11 2 0,1-4 0,-2 4 0,2-6 0,-1 0 0,1 6 0,-44 10 0,-10 2 0,-43 9 0,-1-9 0,2 0 0,9 0 0,14-1 0,34-8 0,-9 21 0,27-17 0,-23 17 0,19-15 0,1 0 0,15-7 0,1 4 0,8-6 0,-1 7 0,-7 1 0,5-7 0,-4 5 0,-1-4 0,-1 5 0,-13 1 0,4-1 0,-6 2 0,9-1 0,-2 1 0,2-2 0,-1 1 0,7-1 0,1 1 0,8-7 0,5 4 0,-5-4 0,6 7 0,-14-2 0,-2 1 0,1 1 0,-5-1 0,11 1 0,-4-1 0,17-11 0,16-16 0,1-1 0,10-9 0,-13 11 0,2 1 0,-2-2 0,1 2 0,-5-1 0,2 5 0,-8-2 0,10 2 0,-11-5 0,10 1 0,-4-2 0,7 2 0,-2-1 0,-5 1 0,5-8 0,-4-2 0,5 1 0,1 1 0,-8 8 0,6-1 0,-11 1 0,5-15 0,0-5 0,3-13 0,5 9 0,1 6 0,-2 11 0,-7 7 0,0-2 0,0 2 0,-4-1 0,4 1 0,-2-2 0,-2 2 0,4-7 0,1-11 0,-5 1 0,4-1 0,-6 11 0,6 7 0,-5-2 0,5 2 0,-6-1 0,0 1 0,0-2 0,6 2 0,-4-1 0,2-7 0,2 5 0,-4-10 0,4 10 0,-6-11 0,0 11 0,0-4 0,0 7 0,0-2 0,0 2 0,0-1 0,0-1 0,0 2 0,0-7 0,0-2 0,-6 0 0,4-14 0,-10 13 0,5-22 0,-8 14 0,1 2 0,7 8 0,1 8 0,6-1 0,0 1 0,-6-2 0,6-5 0,-6 4 0,6-5 0,0 8 0,0-1 0,0 1 0,0-2 0,0 2 0,0-1 0,0 1 0,0-2 0,6 7 0,1 14 0,14 25 0,-4 16 0,7 15 0,-9-8 0,-6-1 0,4-9 0,-11-7 0,4-4 0,-6-13 0,6-1 0,-5-7 0,5 1 0,-6-2 0,6 7 0,2 10 0,7 8 0,-6 8 0,3 0 0,-11 0 0,7-15 0,-8-3 0,6-13 0,-5-2 0,4 1 0,-5-1 0,0 2 0,0-1 0,0-1 0,6 2 0,1-2 0,1 1 0,2-1 0,-8 2 0,10-7 0,-11 4 0,10-16 0,-4 4 0,14-26 0,8 10 0,10-17 0,-3 17 0,7-4 0,-13 6 0,-1 8 0,-16-5 0,-13 4 0,-7-11 0,-1-2 0,2-8 0,6 2 0,0-1 0,0 2 0,0 5 0,0 2 0,-6 7 0,5-8 0,-4-1 0,5 11 0,-6 5 0,-3 32 0,-4 3 0,-2 15 0,1-7 0,-1-4 0,0 2 0,2-6 0,-2 5 0,1-7 0,1-1 0,-1-4 0,7-4 0,-5-7 0,6 2 0,-2-2 0,-4 1 0,5-1 0,-5 2 0,-2-2 0,2 1 0,-1 1 0,1-2 0,-2 1 0,7-1 0,-4 2 0,4-2 0,-7 1 0,2 7 0,5-7 0,-5 7 0,4-7 0,1 1 0,-4-2 0,10 1 0,-11-1 0,-2 2 0,-1-7 0,8-7 0,22-7 0,16-7 0,14-1 0,0 0 0,0 0 0,-1 0 0,1 0 0,-8 0 0,-8 8 0,-2-7 0,-6 13 0,0-5 0,4 0 0,-10 4 0,5-4 0,16-1 0,4-2 0,25 0 0,-10-5 0,-8 13 0,-19-5 0,-14 0 0,-8-8 0,-12-7 0,-17-9 0,-8 9 0,-13-1 0,-1 7 0,8 0 0,8 1 0,10 7 0,11-4 0,-4 10 0,6-11 0,-7 4 0,-1-4 0,2-1 0,-1 1 0,1-2 0,-2 7 0,8-4 0,-6 4 0,5-7 0,-5 2 0,-2-1 0,-5-7 0,4 7 0,-5-7 0,8 7 0,-1 5 0,1-2 0,-2 8 0,2-4 0,-7 6 0,-11 0 0,-6 6 0,-9-4 0,7 11 0,28-17 0,38 1 0,22-12 0,23-2 0,-8 1 0,-1 1 0,1-2 0,8 8 0,-16 2 0,6 7 0,-25 0 0,-10 0 0,-14 6 0,-8 1 0,0 13 0,-5-7 0,5 14 0,0-13 0,2 13 0,-1-6 0,-1 0 0,-6-2 0,0-5 0,0 5 0,0-5 0,0 5 0,0-5 0,0-2 0,0 1 0,-6-11 0,0-10 0,-7-5 0,5-7 0,-2 8 0,2-1 0,-5 5 0,7-2 0,0 2 0,0-5 0,-2 1 0,-5-8 0,-14 5 0,4-6 0,-7 8 0,12 5 0,5-4 0,5 5 0,-2 1 0,2-12 0,-5 9 0,-1-11 0,1 7 0,1 1 0,-2-2 0,2 7 0,-15-5 0,-4 4 0,-14-1 0,1-4 0,13 11 0,4-4 0,15 0 0,-8 5 0,5-5 0,-4 6 0,11 6 0,23 9 0,11 15 0,20 10 0,11 10 0,3-1 0,-1 1 0,-2-1 0,-18-10 0,-8-1 0,-11-17 0,-7-2 0,-5-7 0,2 2 0,-8-2 0,-2 1 0,-2-1 0,-8 2 0,8-1 0,-10-1 0,5 2 0,-5-2 0,4 1 0,2 7 0,6 1 0,0 6 0,0-6 0,0-2 0,0-5 0,0-1 0,0-7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9T19:28:22.221"/>
    </inkml:context>
    <inkml:brush xml:id="br0">
      <inkml:brushProperty name="width" value="0.2" units="cm"/>
      <inkml:brushProperty name="height" value="0.2" units="cm"/>
      <inkml:brushProperty name="color" value="#212121"/>
    </inkml:brush>
  </inkml:definitions>
  <inkml:trace contextRef="#ctx0" brushRef="#br0">53 0 24575,'16'84'0,"2"29"0,0 2 0,2 17 0,-2-22 0,-8-22 0,5 5 0,-12-25 0,5 14 0,-1-5 0,2-2 0,8 9 0,-1-18 0,1 16 0,-1-5 0,10 8 0,-1 1 0,10-11 0,-10 19 0,1-5 0,-8 19 0,0 1 0,0 1 0,0-13 0,-2-1 0,2-19 0,-1-4 0,-2-17 0,0-4 0,0 2 0,1 2 0,-1 8 0,2-1 0,-1 2 0,1-1 0,-2 10 0,10 11 0,-5 14 0,7 11 0,-9 10-464,1 15 464,1-9 0,-2 6 0,-8-11 0,7-10 0,-7 9 0,8-10 0,-1-13 0,1 10 0,0-28 0,-2 5 0,1-21 0,-2-7 464,0-2-464,-6-2 0,-3-4 0,-6 5 0,0-16 0,0 7 0,0-14 0,0 12 0,0-5 0,0 8 0,0-7 0,0 5 0,0-14 0,0-1 0,0-8 0,0-7 0,6 7 0,-5 1 0,5 15 0,-6 1 0,0 7 0,8 1 0,-7 0 0,5 0 0,-6-8 0,-6-1 0,5-15 0,-11 5 0,10-11 0,-4 4 0,6 1 0,0 1 0,-7 13 0,-1 4 0,-1 7 0,-3 0 0,9 0 0,-9 0 0,-3 19 0,-1-14 0,-7 14 0,8-19 0,0 0 0,0 0 0,8-13 0,-1-5 0,2-15 0,5 1 0,-10-1 0,10 2 0,-5-2 0,0 1 0,4 1 0,-8-2 0,8 1 0,-4-1 0,6 2 0,0-2 0,0 1 0,0 23 0,0-4 0,0 22 0,0-9 0,0 9 0,0 1 0,0 8 0,8 2 0,-7-1 0,7-8 0,-8-4 0,0-20 0,-6-11 0,-2-9 0,1-17 0,2-17 0,5-10 0,0-19 0,0 6 0,0 9 0,0 0 0,0 9 0,0-9 0,0-1 0,0-8 0,-7 0 0,-1 0 0,-7 0 0,6 1 0,-4-1 0,5 14 0,1 4 0,-5 15 0,6-2 0,-2 2 0,-4-1 0,5-1 0,-5-5 0,-2-2 0,-1-6 0,2-2 0,-1 8 0,1 2 0,-1-1 0,2-1 0,-3-13 0,-6-25 0,-3 10 0,2-16 0,-7 20 0,13 0 0,-11 8 0,10 2 0,-2 14 0,5 2 0,2 5 0,-1 2 0,1-1 0,-2-7 0,1 5 0,-1-4 0,7 7 0,-4-2 0,4 2 0,-5-1 0,-2 1 0,1-2 0,-7-13 0,-10-4 0,-12-25 0,2 7 0,1 7 0,22 15 0,-1 19 0,23 8 0,13 23 0,13 10 0,17 15 0,9 1 0,3 1 0,8 1 0,1 0 0,-9 0 0,-5-11 0,-23-2 0,-5-16 0,-20-2 0,5-14 0,-10 6 0,10-5 0,-6 5 0,7 2 0,-1-2 0,2 1 0,-1-1 0,-1 2 0,2-1 0,-2-1 0,-5 2 0,5-8 0,-4 13 0,5-4 0,1 12 0,-1 2 0,8-2 0,-6-6 0,3-2 0,-4-5 0,-1-1 0,-7 7 0,8 8 0,-7 1 0,1 7 0,-2-8 0,0-7 0,-5 5 0,5-11 0,-6 10 0,0-10 0,0 18 0,0-1 0,0 5 0,0 5 0,0-4 0,0 7 0,0 0 0,0 0 0,0-8 0,0-2 0,0-7 0,0-7 0,0-1 0,0-8 0,0 1 0,6-1 0,-4 2 0,2-1 0,-4-1 0,6 2 0,-4-74 0,4 12 0,-6-57 0,6 40 0,3 19 0,-2 11 0,5 7 0,-10 7 0,10 1 0,-11 1 0,11-2 0,-10 0 0,10-6 0,-11 6 0,13-6 0,-13 6 0,11-6 0,-10 13 0,4-5 0,-6 5 0,6-5 0,1 4 0,7-5 0,-1 1 0,-5 5 0,4-5 0,-11 5 0,10 2 0,-4-1 0,5 1 0,8-8 0,-5 5 0,4-4 0,1 5 0,-5 1 0,4 5 0,-7-2 0,2 2 0,-2-5 0,1 7 0,-1-6 0,2 4 0,-1-4 0,7 5 0,1-5 0,6 4 0,9-7 0,1 2 0,16-4 0,-5 2 0,4 0 0,-7 0 0,0 0 0,-15 8 0,-3-7 0,-13 13 0,-1-4 0,-1-1 0,15-3 0,12-4 0,17-4 0,-1 2 0,-8 6 0,-44 9 0,-24 9 0,-35 6 0,1 2 0,1-2 0,1 0 0,-13 1 0,-19 1 0,-4 1 0,2 6 0,23-6 0,19-3 0,21-2 0,12-7 0,6 8 0,4-1 0,-10 7 0,11-7 0,-17 14 0,9-13 0,-11 5 0,8-5 0,-1-2 0,-1-5 0,8 5 0,-6-4 0,5 4 0,-5 1 0,-2-1 0,2 2 0,-1-2 0,5 1 0,-2-1 0,8 2 0,-4-1 0,6-1 0,0 2 0,0-2 0,0 1 0,0-1 0,0 2 0,0-2 0,0 1 0,0 1 0,0-2 0,0 1 0,0-1 0,0 2 0,0-2 0,-6 7 0,5-4 0,-5 5 0,6-8 0,0 1 0,0 1 0,0-2 0,0 1 0,-6-1 0,-2 15 0,-5-3 0,-2 11 0,1-14 0,1 6 0,-1-14 0,7 7 0,-5-7 0,12-1 0,-6 2 0,0 5 0,-2-4 0,1 5 0,-5-8 0,10 1 0,-4-5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6889"/>
          </a:xfrm>
          <a:prstGeom prst="rect">
            <a:avLst/>
          </a:prstGeom>
        </p:spPr>
        <p:txBody>
          <a:bodyPr vert="horz" lIns="54119" tIns="27059" rIns="54119" bIns="27059" rtlCol="0"/>
          <a:lstStyle>
            <a:lvl1pPr algn="l">
              <a:defRPr sz="700"/>
            </a:lvl1pPr>
          </a:lstStyle>
          <a:p>
            <a:endParaRPr lang="en-US"/>
          </a:p>
        </p:txBody>
      </p:sp>
      <p:sp>
        <p:nvSpPr>
          <p:cNvPr id="3" name="Date Placeholder 2"/>
          <p:cNvSpPr>
            <a:spLocks noGrp="1"/>
          </p:cNvSpPr>
          <p:nvPr>
            <p:ph type="dt" idx="1"/>
          </p:nvPr>
        </p:nvSpPr>
        <p:spPr>
          <a:xfrm>
            <a:off x="5438181" y="0"/>
            <a:ext cx="4160520" cy="366889"/>
          </a:xfrm>
          <a:prstGeom prst="rect">
            <a:avLst/>
          </a:prstGeom>
        </p:spPr>
        <p:txBody>
          <a:bodyPr vert="horz" lIns="54119" tIns="27059" rIns="54119" bIns="27059" rtlCol="0"/>
          <a:lstStyle>
            <a:lvl1pPr algn="r">
              <a:defRPr sz="700"/>
            </a:lvl1pPr>
          </a:lstStyle>
          <a:p>
            <a:fld id="{691EDEFA-1100-4F4A-8928-283F8EA85E1C}" type="datetimeFigureOut">
              <a:rPr lang="en-US" smtClean="0"/>
              <a:t>8/18/2023</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54119" tIns="27059" rIns="54119" bIns="27059" rtlCol="0" anchor="ctr"/>
          <a:lstStyle/>
          <a:p>
            <a:endParaRPr lang="en-US"/>
          </a:p>
        </p:txBody>
      </p:sp>
      <p:sp>
        <p:nvSpPr>
          <p:cNvPr id="5" name="Notes Placeholder 4"/>
          <p:cNvSpPr>
            <a:spLocks noGrp="1"/>
          </p:cNvSpPr>
          <p:nvPr>
            <p:ph type="body" sz="quarter" idx="3"/>
          </p:nvPr>
        </p:nvSpPr>
        <p:spPr>
          <a:xfrm>
            <a:off x="960121" y="3521006"/>
            <a:ext cx="7680960" cy="2879795"/>
          </a:xfrm>
          <a:prstGeom prst="rect">
            <a:avLst/>
          </a:prstGeom>
        </p:spPr>
        <p:txBody>
          <a:bodyPr vert="horz" lIns="54119" tIns="27059" rIns="54119" bIns="270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314"/>
            <a:ext cx="4160520" cy="366888"/>
          </a:xfrm>
          <a:prstGeom prst="rect">
            <a:avLst/>
          </a:prstGeom>
        </p:spPr>
        <p:txBody>
          <a:bodyPr vert="horz" lIns="54119" tIns="27059" rIns="54119" bIns="27059" rtlCol="0" anchor="b"/>
          <a:lstStyle>
            <a:lvl1pPr algn="l">
              <a:defRPr sz="700"/>
            </a:lvl1pPr>
          </a:lstStyle>
          <a:p>
            <a:endParaRPr lang="en-US"/>
          </a:p>
        </p:txBody>
      </p:sp>
      <p:sp>
        <p:nvSpPr>
          <p:cNvPr id="7" name="Slide Number Placeholder 6"/>
          <p:cNvSpPr>
            <a:spLocks noGrp="1"/>
          </p:cNvSpPr>
          <p:nvPr>
            <p:ph type="sldNum" sz="quarter" idx="5"/>
          </p:nvPr>
        </p:nvSpPr>
        <p:spPr>
          <a:xfrm>
            <a:off x="5438181" y="6948314"/>
            <a:ext cx="4160520" cy="366888"/>
          </a:xfrm>
          <a:prstGeom prst="rect">
            <a:avLst/>
          </a:prstGeom>
        </p:spPr>
        <p:txBody>
          <a:bodyPr vert="horz" lIns="54119" tIns="27059" rIns="54119" bIns="27059" rtlCol="0" anchor="b"/>
          <a:lstStyle>
            <a:lvl1pPr algn="r">
              <a:defRPr sz="700"/>
            </a:lvl1pPr>
          </a:lstStyle>
          <a:p>
            <a:fld id="{06ED36A0-72FC-4E12-B3D6-A838B6F4C7F5}" type="slidenum">
              <a:rPr lang="en-US" smtClean="0"/>
              <a:t>‹#›</a:t>
            </a:fld>
            <a:endParaRPr lang="en-US"/>
          </a:p>
        </p:txBody>
      </p:sp>
    </p:spTree>
    <p:extLst>
      <p:ext uri="{BB962C8B-B14F-4D97-AF65-F5344CB8AC3E}">
        <p14:creationId xmlns:p14="http://schemas.microsoft.com/office/powerpoint/2010/main" val="194680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1</a:t>
            </a:fld>
            <a:endParaRPr lang="en-US" dirty="0"/>
          </a:p>
        </p:txBody>
      </p:sp>
    </p:spTree>
    <p:extLst>
      <p:ext uri="{BB962C8B-B14F-4D97-AF65-F5344CB8AC3E}">
        <p14:creationId xmlns:p14="http://schemas.microsoft.com/office/powerpoint/2010/main" val="3025272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Jules and Kyle: What do you do in the department? How can students reach you?</a:t>
            </a:r>
          </a:p>
        </p:txBody>
      </p:sp>
      <p:sp>
        <p:nvSpPr>
          <p:cNvPr id="4" name="Slide Number Placeholder 3"/>
          <p:cNvSpPr>
            <a:spLocks noGrp="1"/>
          </p:cNvSpPr>
          <p:nvPr>
            <p:ph type="sldNum" sz="quarter" idx="10"/>
          </p:nvPr>
        </p:nvSpPr>
        <p:spPr/>
        <p:txBody>
          <a:bodyPr/>
          <a:lstStyle/>
          <a:p>
            <a:fld id="{06ED36A0-72FC-4E12-B3D6-A838B6F4C7F5}" type="slidenum">
              <a:rPr lang="en-US" smtClean="0"/>
              <a:t>10</a:t>
            </a:fld>
            <a:endParaRPr lang="en-US"/>
          </a:p>
        </p:txBody>
      </p:sp>
    </p:spTree>
    <p:extLst>
      <p:ext uri="{BB962C8B-B14F-4D97-AF65-F5344CB8AC3E}">
        <p14:creationId xmlns:p14="http://schemas.microsoft.com/office/powerpoint/2010/main" val="240576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 and Jules</a:t>
            </a:r>
          </a:p>
        </p:txBody>
      </p:sp>
      <p:sp>
        <p:nvSpPr>
          <p:cNvPr id="4" name="Slide Number Placeholder 3"/>
          <p:cNvSpPr>
            <a:spLocks noGrp="1"/>
          </p:cNvSpPr>
          <p:nvPr>
            <p:ph type="sldNum" sz="quarter" idx="5"/>
          </p:nvPr>
        </p:nvSpPr>
        <p:spPr/>
        <p:txBody>
          <a:bodyPr/>
          <a:lstStyle/>
          <a:p>
            <a:fld id="{06ED36A0-72FC-4E12-B3D6-A838B6F4C7F5}" type="slidenum">
              <a:rPr lang="en-US" smtClean="0"/>
              <a:t>11</a:t>
            </a:fld>
            <a:endParaRPr lang="en-US"/>
          </a:p>
        </p:txBody>
      </p:sp>
    </p:spTree>
    <p:extLst>
      <p:ext uri="{BB962C8B-B14F-4D97-AF65-F5344CB8AC3E}">
        <p14:creationId xmlns:p14="http://schemas.microsoft.com/office/powerpoint/2010/main" val="229881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12</a:t>
            </a:fld>
            <a:endParaRPr lang="en-US"/>
          </a:p>
        </p:txBody>
      </p:sp>
    </p:spTree>
    <p:extLst>
      <p:ext uri="{BB962C8B-B14F-4D97-AF65-F5344CB8AC3E}">
        <p14:creationId xmlns:p14="http://schemas.microsoft.com/office/powerpoint/2010/main" val="184920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p:txBody>
      </p:sp>
      <p:sp>
        <p:nvSpPr>
          <p:cNvPr id="4" name="Slide Number Placeholder 3"/>
          <p:cNvSpPr>
            <a:spLocks noGrp="1"/>
          </p:cNvSpPr>
          <p:nvPr>
            <p:ph type="sldNum" sz="quarter" idx="5"/>
          </p:nvPr>
        </p:nvSpPr>
        <p:spPr/>
        <p:txBody>
          <a:bodyPr/>
          <a:lstStyle/>
          <a:p>
            <a:fld id="{06ED36A0-72FC-4E12-B3D6-A838B6F4C7F5}" type="slidenum">
              <a:rPr lang="en-US" smtClean="0"/>
              <a:t>13</a:t>
            </a:fld>
            <a:endParaRPr lang="en-US"/>
          </a:p>
        </p:txBody>
      </p:sp>
    </p:spTree>
    <p:extLst>
      <p:ext uri="{BB962C8B-B14F-4D97-AF65-F5344CB8AC3E}">
        <p14:creationId xmlns:p14="http://schemas.microsoft.com/office/powerpoint/2010/main" val="171567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Kaitlyn</a:t>
            </a:r>
          </a:p>
          <a:p>
            <a:pPr defTabSz="541194">
              <a:defRPr/>
            </a:pPr>
            <a:r>
              <a:rPr lang="en-US" dirty="0"/>
              <a:t>Regardless</a:t>
            </a:r>
            <a:r>
              <a:rPr lang="en-US" baseline="0" dirty="0"/>
              <a:t> of which degree you are pursuing, you must meet UNL, CEHS, and department requirements. Mostly these are the same, but sometimes not!</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14</a:t>
            </a:fld>
            <a:endParaRPr lang="en-US"/>
          </a:p>
        </p:txBody>
      </p:sp>
    </p:spTree>
    <p:extLst>
      <p:ext uri="{BB962C8B-B14F-4D97-AF65-F5344CB8AC3E}">
        <p14:creationId xmlns:p14="http://schemas.microsoft.com/office/powerpoint/2010/main" val="253880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Kaitlyn</a:t>
            </a:r>
          </a:p>
          <a:p>
            <a:pPr defTabSz="541194">
              <a:defRPr/>
            </a:pPr>
            <a:r>
              <a:rPr lang="en-US" dirty="0"/>
              <a:t>The first steps in entering your graduate program are a lot of logistics!</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15</a:t>
            </a:fld>
            <a:endParaRPr lang="en-US"/>
          </a:p>
        </p:txBody>
      </p:sp>
    </p:spTree>
    <p:extLst>
      <p:ext uri="{BB962C8B-B14F-4D97-AF65-F5344CB8AC3E}">
        <p14:creationId xmlns:p14="http://schemas.microsoft.com/office/powerpoint/2010/main" val="311242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a:p>
            <a:endParaRPr lang="en-US" dirty="0"/>
          </a:p>
          <a:p>
            <a:r>
              <a:rPr lang="en-US" dirty="0"/>
              <a:t>Memorandum of Courses must be signed by Dr. Scott Napolitano, Graduate Chair and your advisor</a:t>
            </a:r>
          </a:p>
        </p:txBody>
      </p:sp>
      <p:sp>
        <p:nvSpPr>
          <p:cNvPr id="4" name="Slide Number Placeholder 3"/>
          <p:cNvSpPr>
            <a:spLocks noGrp="1"/>
          </p:cNvSpPr>
          <p:nvPr>
            <p:ph type="sldNum" sz="quarter" idx="10"/>
          </p:nvPr>
        </p:nvSpPr>
        <p:spPr/>
        <p:txBody>
          <a:bodyPr/>
          <a:lstStyle/>
          <a:p>
            <a:fld id="{06ED36A0-72FC-4E12-B3D6-A838B6F4C7F5}" type="slidenum">
              <a:rPr lang="en-US" smtClean="0"/>
              <a:t>16</a:t>
            </a:fld>
            <a:endParaRPr lang="en-US"/>
          </a:p>
        </p:txBody>
      </p:sp>
    </p:spTree>
    <p:extLst>
      <p:ext uri="{BB962C8B-B14F-4D97-AF65-F5344CB8AC3E}">
        <p14:creationId xmlns:p14="http://schemas.microsoft.com/office/powerpoint/2010/main" val="225072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a:p>
            <a:r>
              <a:rPr lang="en-US" dirty="0"/>
              <a:t>The School Psychology Program offers the </a:t>
            </a:r>
            <a:r>
              <a:rPr lang="en-US" dirty="0" err="1"/>
              <a:t>Ed.S</a:t>
            </a:r>
            <a:r>
              <a:rPr lang="en-US" dirty="0"/>
              <a:t>. degree for students who are interested in being school psychologists only in a school setting. The </a:t>
            </a:r>
            <a:r>
              <a:rPr lang="en-US" dirty="0" err="1"/>
              <a:t>Ed.S</a:t>
            </a:r>
            <a:r>
              <a:rPr lang="en-US" dirty="0"/>
              <a:t>. is the terminal degree for a certified school psychologist in the United States. For students who want to become a licensed psychologist, they are in the Ph.D. programs in Counseling or School Psychology.</a:t>
            </a:r>
          </a:p>
        </p:txBody>
      </p:sp>
      <p:sp>
        <p:nvSpPr>
          <p:cNvPr id="4" name="Slide Number Placeholder 3"/>
          <p:cNvSpPr>
            <a:spLocks noGrp="1"/>
          </p:cNvSpPr>
          <p:nvPr>
            <p:ph type="sldNum" sz="quarter" idx="10"/>
          </p:nvPr>
        </p:nvSpPr>
        <p:spPr/>
        <p:txBody>
          <a:bodyPr/>
          <a:lstStyle/>
          <a:p>
            <a:fld id="{06ED36A0-72FC-4E12-B3D6-A838B6F4C7F5}" type="slidenum">
              <a:rPr lang="en-US" smtClean="0"/>
              <a:t>17</a:t>
            </a:fld>
            <a:endParaRPr lang="en-US"/>
          </a:p>
        </p:txBody>
      </p:sp>
    </p:spTree>
    <p:extLst>
      <p:ext uri="{BB962C8B-B14F-4D97-AF65-F5344CB8AC3E}">
        <p14:creationId xmlns:p14="http://schemas.microsoft.com/office/powerpoint/2010/main" val="388308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p:txBody>
      </p:sp>
      <p:sp>
        <p:nvSpPr>
          <p:cNvPr id="4" name="Slide Number Placeholder 3"/>
          <p:cNvSpPr>
            <a:spLocks noGrp="1"/>
          </p:cNvSpPr>
          <p:nvPr>
            <p:ph type="sldNum" sz="quarter" idx="10"/>
          </p:nvPr>
        </p:nvSpPr>
        <p:spPr/>
        <p:txBody>
          <a:bodyPr/>
          <a:lstStyle/>
          <a:p>
            <a:fld id="{06ED36A0-72FC-4E12-B3D6-A838B6F4C7F5}" type="slidenum">
              <a:rPr lang="en-US" smtClean="0"/>
              <a:t>18</a:t>
            </a:fld>
            <a:endParaRPr lang="en-US"/>
          </a:p>
        </p:txBody>
      </p:sp>
    </p:spTree>
    <p:extLst>
      <p:ext uri="{BB962C8B-B14F-4D97-AF65-F5344CB8AC3E}">
        <p14:creationId xmlns:p14="http://schemas.microsoft.com/office/powerpoint/2010/main" val="160195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a:p>
            <a:endParaRPr lang="en-US" dirty="0"/>
          </a:p>
          <a:p>
            <a:r>
              <a:rPr lang="en-US" sz="1800" dirty="0">
                <a:solidFill>
                  <a:srgbClr val="1F497D"/>
                </a:solidFill>
                <a:latin typeface="Calibri" panose="020F0502020204030204" pitchFamily="34" charset="0"/>
                <a:ea typeface="Calibri" panose="020F0502020204030204" pitchFamily="34" charset="0"/>
              </a:rPr>
              <a:t>The </a:t>
            </a:r>
            <a:r>
              <a:rPr lang="en-US" sz="1800" b="1" dirty="0">
                <a:solidFill>
                  <a:srgbClr val="1F497D"/>
                </a:solidFill>
                <a:latin typeface="Calibri" panose="020F0502020204030204" pitchFamily="34" charset="0"/>
                <a:ea typeface="Calibri" panose="020F0502020204030204" pitchFamily="34" charset="0"/>
              </a:rPr>
              <a:t>.33 GA</a:t>
            </a:r>
            <a:r>
              <a:rPr lang="en-US" sz="1800" dirty="0">
                <a:solidFill>
                  <a:srgbClr val="1F497D"/>
                </a:solidFill>
                <a:latin typeface="Calibri" panose="020F0502020204030204" pitchFamily="34" charset="0"/>
                <a:ea typeface="Calibri" panose="020F0502020204030204" pitchFamily="34" charset="0"/>
              </a:rPr>
              <a:t> stipend EDPS pays is $14,000 – GAs are required to work 13 hours per week.   Included with this assistantship is up to 12 hours of tuition credit towards graduate course work during the academic semesters (fall and spring ~ $8,184) and 79% of an individual student health insurance is provided (~$2,862). </a:t>
            </a:r>
            <a:r>
              <a:rPr lang="en-US" sz="1800" b="1" dirty="0">
                <a:solidFill>
                  <a:srgbClr val="1F497D"/>
                </a:solidFill>
                <a:latin typeface="Calibri" panose="020F0502020204030204" pitchFamily="34" charset="0"/>
                <a:ea typeface="Calibri" panose="020F0502020204030204" pitchFamily="34" charset="0"/>
              </a:rPr>
              <a:t>TOTAL = $25,046.26. </a:t>
            </a:r>
            <a:endParaRPr lang="en-US" sz="1800" b="1" dirty="0">
              <a:latin typeface="Calibri" panose="020F0502020204030204" pitchFamily="34" charset="0"/>
              <a:ea typeface="Calibri" panose="020F0502020204030204" pitchFamily="34" charset="0"/>
            </a:endParaRPr>
          </a:p>
          <a:p>
            <a:r>
              <a:rPr lang="en-US" sz="1800" dirty="0">
                <a:solidFill>
                  <a:srgbClr val="1F497D"/>
                </a:solidFill>
                <a:latin typeface="Calibri" panose="020F0502020204030204" pitchFamily="34" charset="0"/>
                <a:ea typeface="Calibri" panose="020F0502020204030204" pitchFamily="34" charset="0"/>
              </a:rPr>
              <a:t> </a:t>
            </a:r>
            <a:endParaRPr lang="en-US" sz="1800" dirty="0">
              <a:latin typeface="Calibri" panose="020F0502020204030204" pitchFamily="34" charset="0"/>
              <a:ea typeface="Calibri" panose="020F0502020204030204" pitchFamily="34" charset="0"/>
            </a:endParaRPr>
          </a:p>
          <a:p>
            <a:r>
              <a:rPr lang="en-US" sz="1800" dirty="0">
                <a:solidFill>
                  <a:srgbClr val="1F497D"/>
                </a:solidFill>
                <a:latin typeface="Calibri" panose="020F0502020204030204" pitchFamily="34" charset="0"/>
                <a:ea typeface="Calibri" panose="020F0502020204030204" pitchFamily="34" charset="0"/>
              </a:rPr>
              <a:t>The </a:t>
            </a:r>
            <a:r>
              <a:rPr lang="en-US" sz="1800" b="1" dirty="0">
                <a:solidFill>
                  <a:srgbClr val="1F497D"/>
                </a:solidFill>
                <a:latin typeface="Calibri" panose="020F0502020204030204" pitchFamily="34" charset="0"/>
                <a:ea typeface="Calibri" panose="020F0502020204030204" pitchFamily="34" charset="0"/>
              </a:rPr>
              <a:t>.49 GA</a:t>
            </a:r>
            <a:r>
              <a:rPr lang="en-US" sz="1800" dirty="0">
                <a:solidFill>
                  <a:srgbClr val="1F497D"/>
                </a:solidFill>
                <a:latin typeface="Calibri" panose="020F0502020204030204" pitchFamily="34" charset="0"/>
                <a:ea typeface="Calibri" panose="020F0502020204030204" pitchFamily="34" charset="0"/>
              </a:rPr>
              <a:t> stipend EDPS pays is $16,725 – GAs are required to work 19.6 hours per week.  Included with this assistantship is up to 12 hours of tuition towards graduate course work during the academic semesters (fall, spring, and summer ~ $10,230) and 79% of an individual student health insurance is provided (~@2,862). </a:t>
            </a:r>
            <a:r>
              <a:rPr lang="en-US" sz="1800" b="1" dirty="0">
                <a:solidFill>
                  <a:srgbClr val="1F497D"/>
                </a:solidFill>
                <a:latin typeface="Calibri" panose="020F0502020204030204" pitchFamily="34" charset="0"/>
                <a:ea typeface="Calibri" panose="020F0502020204030204" pitchFamily="34" charset="0"/>
              </a:rPr>
              <a:t>TOTAL = $29,817.26</a:t>
            </a:r>
          </a:p>
          <a:p>
            <a:endParaRPr lang="en-US" sz="1800" b="1" dirty="0">
              <a:solidFill>
                <a:srgbClr val="1F497D"/>
              </a:solidFill>
              <a:latin typeface="Calibri" panose="020F0502020204030204" pitchFamily="34" charset="0"/>
              <a:ea typeface="Calibri" panose="020F0502020204030204" pitchFamily="34" charset="0"/>
            </a:endParaRPr>
          </a:p>
          <a:p>
            <a:r>
              <a:rPr lang="en-US" sz="1800" b="1" dirty="0">
                <a:solidFill>
                  <a:srgbClr val="1F497D"/>
                </a:solidFill>
                <a:latin typeface="Calibri" panose="020F0502020204030204" pitchFamily="34" charset="0"/>
                <a:ea typeface="Calibri" panose="020F0502020204030204" pitchFamily="34" charset="0"/>
              </a:rPr>
              <a:t>Assistantship amounts vary depending on your appointment and source of funding. READ YOUR OFFER LETTER!</a:t>
            </a:r>
            <a:endParaRPr lang="en-US" sz="1800" b="1"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19</a:t>
            </a:fld>
            <a:endParaRPr lang="en-US"/>
          </a:p>
        </p:txBody>
      </p:sp>
    </p:spTree>
    <p:extLst>
      <p:ext uri="{BB962C8B-B14F-4D97-AF65-F5344CB8AC3E}">
        <p14:creationId xmlns:p14="http://schemas.microsoft.com/office/powerpoint/2010/main" val="122126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2</a:t>
            </a:fld>
            <a:endParaRPr lang="en-US" dirty="0"/>
          </a:p>
        </p:txBody>
      </p:sp>
    </p:spTree>
    <p:extLst>
      <p:ext uri="{BB962C8B-B14F-4D97-AF65-F5344CB8AC3E}">
        <p14:creationId xmlns:p14="http://schemas.microsoft.com/office/powerpoint/2010/main" val="4175500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p:txBody>
      </p:sp>
      <p:sp>
        <p:nvSpPr>
          <p:cNvPr id="4" name="Slide Number Placeholder 3"/>
          <p:cNvSpPr>
            <a:spLocks noGrp="1"/>
          </p:cNvSpPr>
          <p:nvPr>
            <p:ph type="sldNum" sz="quarter" idx="10"/>
          </p:nvPr>
        </p:nvSpPr>
        <p:spPr/>
        <p:txBody>
          <a:bodyPr/>
          <a:lstStyle/>
          <a:p>
            <a:fld id="{06ED36A0-72FC-4E12-B3D6-A838B6F4C7F5}" type="slidenum">
              <a:rPr lang="en-US" smtClean="0"/>
              <a:t>20</a:t>
            </a:fld>
            <a:endParaRPr lang="en-US"/>
          </a:p>
        </p:txBody>
      </p:sp>
    </p:spTree>
    <p:extLst>
      <p:ext uri="{BB962C8B-B14F-4D97-AF65-F5344CB8AC3E}">
        <p14:creationId xmlns:p14="http://schemas.microsoft.com/office/powerpoint/2010/main" val="2841019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a:p>
            <a:r>
              <a:rPr lang="en-US" dirty="0"/>
              <a:t>You are NOT a doctoral candidate until you pass your comprehensive examination. Before passing comps, you’re a “doctoral student” (how you identify yourself on your email tagline).</a:t>
            </a:r>
          </a:p>
          <a:p>
            <a:endParaRPr lang="en-US" dirty="0"/>
          </a:p>
          <a:p>
            <a:r>
              <a:rPr lang="en-US" dirty="0"/>
              <a:t>You must use your Husker email address. Use the signature generator to generate a professional email signature: https://newsroom.unl.edu/announce/bseunl/6314/35563 </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21</a:t>
            </a:fld>
            <a:endParaRPr lang="en-US"/>
          </a:p>
        </p:txBody>
      </p:sp>
    </p:spTree>
    <p:extLst>
      <p:ext uri="{BB962C8B-B14F-4D97-AF65-F5344CB8AC3E}">
        <p14:creationId xmlns:p14="http://schemas.microsoft.com/office/powerpoint/2010/main" val="123158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Kaitlyn</a:t>
            </a:r>
          </a:p>
          <a:p>
            <a:endParaRPr lang="en-US" dirty="0"/>
          </a:p>
          <a:p>
            <a:r>
              <a:rPr lang="en-US" dirty="0"/>
              <a:t>It helps to begin thinking about your thesis and/or dissertation now!</a:t>
            </a:r>
          </a:p>
          <a:p>
            <a:endParaRPr lang="en-US" dirty="0"/>
          </a:p>
          <a:p>
            <a:r>
              <a:rPr lang="en-US" dirty="0"/>
              <a:t>Keep</a:t>
            </a:r>
            <a:r>
              <a:rPr lang="en-US" baseline="0" dirty="0"/>
              <a:t> in mind – this process usually takes a year…maybe longer, depending on the project and the student. You will go through many rounds of revision. “A lack of planning on your part does not constitute an emergency on your advisor’s part!”</a:t>
            </a:r>
          </a:p>
          <a:p>
            <a:endParaRPr lang="en-US" baseline="0" dirty="0"/>
          </a:p>
          <a:p>
            <a:r>
              <a:rPr lang="en-US" baseline="0" dirty="0"/>
              <a:t>Keep your deadlines in mind!</a:t>
            </a:r>
          </a:p>
          <a:p>
            <a:endParaRPr lang="en-US" baseline="0" dirty="0"/>
          </a:p>
          <a:p>
            <a:r>
              <a:rPr lang="en-US" baseline="0" dirty="0"/>
              <a:t>SUPERVISORY COMMITTEE – make connections with faculty outside the department!</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22</a:t>
            </a:fld>
            <a:endParaRPr lang="en-US"/>
          </a:p>
        </p:txBody>
      </p:sp>
    </p:spTree>
    <p:extLst>
      <p:ext uri="{BB962C8B-B14F-4D97-AF65-F5344CB8AC3E}">
        <p14:creationId xmlns:p14="http://schemas.microsoft.com/office/powerpoint/2010/main" val="206489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Jack</a:t>
            </a:r>
          </a:p>
          <a:p>
            <a:pPr defTabSz="541194">
              <a:defRPr/>
            </a:pPr>
            <a:r>
              <a:rPr lang="en-US" dirty="0"/>
              <a:t>Graduate school is going to be some of the hardest work you will do in your life.</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23</a:t>
            </a:fld>
            <a:endParaRPr lang="en-US"/>
          </a:p>
        </p:txBody>
      </p:sp>
    </p:spTree>
    <p:extLst>
      <p:ext uri="{BB962C8B-B14F-4D97-AF65-F5344CB8AC3E}">
        <p14:creationId xmlns:p14="http://schemas.microsoft.com/office/powerpoint/2010/main" val="279239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r>
              <a:rPr lang="en-US" dirty="0"/>
              <a:t>CITI: Collaborative Institutional Training Initiative</a:t>
            </a:r>
          </a:p>
        </p:txBody>
      </p:sp>
      <p:sp>
        <p:nvSpPr>
          <p:cNvPr id="4" name="Slide Number Placeholder 3"/>
          <p:cNvSpPr>
            <a:spLocks noGrp="1"/>
          </p:cNvSpPr>
          <p:nvPr>
            <p:ph type="sldNum" sz="quarter" idx="10"/>
          </p:nvPr>
        </p:nvSpPr>
        <p:spPr/>
        <p:txBody>
          <a:bodyPr/>
          <a:lstStyle/>
          <a:p>
            <a:fld id="{06ED36A0-72FC-4E12-B3D6-A838B6F4C7F5}" type="slidenum">
              <a:rPr lang="en-US" smtClean="0"/>
              <a:t>24</a:t>
            </a:fld>
            <a:endParaRPr lang="en-US"/>
          </a:p>
        </p:txBody>
      </p:sp>
    </p:spTree>
    <p:extLst>
      <p:ext uri="{BB962C8B-B14F-4D97-AF65-F5344CB8AC3E}">
        <p14:creationId xmlns:p14="http://schemas.microsoft.com/office/powerpoint/2010/main" val="2918690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p:txBody>
      </p:sp>
      <p:sp>
        <p:nvSpPr>
          <p:cNvPr id="4" name="Slide Number Placeholder 3"/>
          <p:cNvSpPr>
            <a:spLocks noGrp="1"/>
          </p:cNvSpPr>
          <p:nvPr>
            <p:ph type="sldNum" sz="quarter" idx="10"/>
          </p:nvPr>
        </p:nvSpPr>
        <p:spPr/>
        <p:txBody>
          <a:bodyPr/>
          <a:lstStyle/>
          <a:p>
            <a:fld id="{06ED36A0-72FC-4E12-B3D6-A838B6F4C7F5}" type="slidenum">
              <a:rPr lang="en-US" smtClean="0"/>
              <a:t>25</a:t>
            </a:fld>
            <a:endParaRPr lang="en-US"/>
          </a:p>
        </p:txBody>
      </p:sp>
    </p:spTree>
    <p:extLst>
      <p:ext uri="{BB962C8B-B14F-4D97-AF65-F5344CB8AC3E}">
        <p14:creationId xmlns:p14="http://schemas.microsoft.com/office/powerpoint/2010/main" val="622593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r>
              <a:rPr lang="en-US" dirty="0"/>
              <a:t>You’ll learn more about DEMAC later in this presentation</a:t>
            </a:r>
          </a:p>
        </p:txBody>
      </p:sp>
      <p:sp>
        <p:nvSpPr>
          <p:cNvPr id="4" name="Slide Number Placeholder 3"/>
          <p:cNvSpPr>
            <a:spLocks noGrp="1"/>
          </p:cNvSpPr>
          <p:nvPr>
            <p:ph type="sldNum" sz="quarter" idx="10"/>
          </p:nvPr>
        </p:nvSpPr>
        <p:spPr/>
        <p:txBody>
          <a:bodyPr/>
          <a:lstStyle/>
          <a:p>
            <a:fld id="{06ED36A0-72FC-4E12-B3D6-A838B6F4C7F5}" type="slidenum">
              <a:rPr lang="en-US" smtClean="0"/>
              <a:t>26</a:t>
            </a:fld>
            <a:endParaRPr lang="en-US"/>
          </a:p>
        </p:txBody>
      </p:sp>
    </p:spTree>
    <p:extLst>
      <p:ext uri="{BB962C8B-B14F-4D97-AF65-F5344CB8AC3E}">
        <p14:creationId xmlns:p14="http://schemas.microsoft.com/office/powerpoint/2010/main" val="3121797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Jack</a:t>
            </a:r>
          </a:p>
          <a:p>
            <a:pPr defTabSz="541194">
              <a:defRPr/>
            </a:pPr>
            <a:endParaRPr lang="en-US" dirty="0"/>
          </a:p>
          <a:p>
            <a:pPr defTabSz="541194">
              <a:defRPr/>
            </a:pPr>
            <a:r>
              <a:rPr lang="en-US" dirty="0"/>
              <a:t>See</a:t>
            </a:r>
            <a:r>
              <a:rPr lang="en-US" baseline="0" dirty="0"/>
              <a:t> the graduate student handbook</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27</a:t>
            </a:fld>
            <a:endParaRPr lang="en-US"/>
          </a:p>
        </p:txBody>
      </p:sp>
    </p:spTree>
    <p:extLst>
      <p:ext uri="{BB962C8B-B14F-4D97-AF65-F5344CB8AC3E}">
        <p14:creationId xmlns:p14="http://schemas.microsoft.com/office/powerpoint/2010/main" val="3192976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It is </a:t>
            </a:r>
            <a:r>
              <a:rPr lang="en-US" b="1" dirty="0"/>
              <a:t>the STUDENT’S REPSONSIBILITY TO KNOW THIS!</a:t>
            </a:r>
          </a:p>
        </p:txBody>
      </p:sp>
      <p:sp>
        <p:nvSpPr>
          <p:cNvPr id="4" name="Slide Number Placeholder 3"/>
          <p:cNvSpPr>
            <a:spLocks noGrp="1"/>
          </p:cNvSpPr>
          <p:nvPr>
            <p:ph type="sldNum" sz="quarter" idx="10"/>
          </p:nvPr>
        </p:nvSpPr>
        <p:spPr/>
        <p:txBody>
          <a:bodyPr/>
          <a:lstStyle/>
          <a:p>
            <a:fld id="{06ED36A0-72FC-4E12-B3D6-A838B6F4C7F5}" type="slidenum">
              <a:rPr lang="en-US" smtClean="0"/>
              <a:t>28</a:t>
            </a:fld>
            <a:endParaRPr lang="en-US"/>
          </a:p>
        </p:txBody>
      </p:sp>
    </p:spTree>
    <p:extLst>
      <p:ext uri="{BB962C8B-B14F-4D97-AF65-F5344CB8AC3E}">
        <p14:creationId xmlns:p14="http://schemas.microsoft.com/office/powerpoint/2010/main" val="589692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p:txBody>
      </p:sp>
      <p:sp>
        <p:nvSpPr>
          <p:cNvPr id="4" name="Slide Number Placeholder 3"/>
          <p:cNvSpPr>
            <a:spLocks noGrp="1"/>
          </p:cNvSpPr>
          <p:nvPr>
            <p:ph type="sldNum" sz="quarter" idx="10"/>
          </p:nvPr>
        </p:nvSpPr>
        <p:spPr/>
        <p:txBody>
          <a:bodyPr/>
          <a:lstStyle/>
          <a:p>
            <a:fld id="{06ED36A0-72FC-4E12-B3D6-A838B6F4C7F5}" type="slidenum">
              <a:rPr lang="en-US" smtClean="0"/>
              <a:t>29</a:t>
            </a:fld>
            <a:endParaRPr lang="en-US"/>
          </a:p>
        </p:txBody>
      </p:sp>
    </p:spTree>
    <p:extLst>
      <p:ext uri="{BB962C8B-B14F-4D97-AF65-F5344CB8AC3E}">
        <p14:creationId xmlns:p14="http://schemas.microsoft.com/office/powerpoint/2010/main" val="378498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3</a:t>
            </a:fld>
            <a:endParaRPr lang="en-US" dirty="0"/>
          </a:p>
        </p:txBody>
      </p:sp>
    </p:spTree>
    <p:extLst>
      <p:ext uri="{BB962C8B-B14F-4D97-AF65-F5344CB8AC3E}">
        <p14:creationId xmlns:p14="http://schemas.microsoft.com/office/powerpoint/2010/main" val="2274998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p:txBody>
      </p:sp>
      <p:sp>
        <p:nvSpPr>
          <p:cNvPr id="4" name="Slide Number Placeholder 3"/>
          <p:cNvSpPr>
            <a:spLocks noGrp="1"/>
          </p:cNvSpPr>
          <p:nvPr>
            <p:ph type="sldNum" sz="quarter" idx="10"/>
          </p:nvPr>
        </p:nvSpPr>
        <p:spPr/>
        <p:txBody>
          <a:bodyPr/>
          <a:lstStyle/>
          <a:p>
            <a:fld id="{06ED36A0-72FC-4E12-B3D6-A838B6F4C7F5}" type="slidenum">
              <a:rPr lang="en-US" smtClean="0"/>
              <a:t>30</a:t>
            </a:fld>
            <a:endParaRPr lang="en-US"/>
          </a:p>
        </p:txBody>
      </p:sp>
    </p:spTree>
    <p:extLst>
      <p:ext uri="{BB962C8B-B14F-4D97-AF65-F5344CB8AC3E}">
        <p14:creationId xmlns:p14="http://schemas.microsoft.com/office/powerpoint/2010/main" val="654099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ADD Zotero</a:t>
            </a:r>
          </a:p>
        </p:txBody>
      </p:sp>
      <p:sp>
        <p:nvSpPr>
          <p:cNvPr id="4" name="Slide Number Placeholder 3"/>
          <p:cNvSpPr>
            <a:spLocks noGrp="1"/>
          </p:cNvSpPr>
          <p:nvPr>
            <p:ph type="sldNum" sz="quarter" idx="10"/>
          </p:nvPr>
        </p:nvSpPr>
        <p:spPr/>
        <p:txBody>
          <a:bodyPr/>
          <a:lstStyle/>
          <a:p>
            <a:fld id="{06ED36A0-72FC-4E12-B3D6-A838B6F4C7F5}" type="slidenum">
              <a:rPr lang="en-US" smtClean="0"/>
              <a:t>31</a:t>
            </a:fld>
            <a:endParaRPr lang="en-US"/>
          </a:p>
        </p:txBody>
      </p:sp>
    </p:spTree>
    <p:extLst>
      <p:ext uri="{BB962C8B-B14F-4D97-AF65-F5344CB8AC3E}">
        <p14:creationId xmlns:p14="http://schemas.microsoft.com/office/powerpoint/2010/main" val="346138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p:txBody>
      </p:sp>
      <p:sp>
        <p:nvSpPr>
          <p:cNvPr id="4" name="Slide Number Placeholder 3"/>
          <p:cNvSpPr>
            <a:spLocks noGrp="1"/>
          </p:cNvSpPr>
          <p:nvPr>
            <p:ph type="sldNum" sz="quarter" idx="10"/>
          </p:nvPr>
        </p:nvSpPr>
        <p:spPr/>
        <p:txBody>
          <a:bodyPr/>
          <a:lstStyle/>
          <a:p>
            <a:fld id="{06ED36A0-72FC-4E12-B3D6-A838B6F4C7F5}" type="slidenum">
              <a:rPr lang="en-US" smtClean="0"/>
              <a:t>32</a:t>
            </a:fld>
            <a:endParaRPr lang="en-US"/>
          </a:p>
        </p:txBody>
      </p:sp>
    </p:spTree>
    <p:extLst>
      <p:ext uri="{BB962C8B-B14F-4D97-AF65-F5344CB8AC3E}">
        <p14:creationId xmlns:p14="http://schemas.microsoft.com/office/powerpoint/2010/main" val="1271526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Jack</a:t>
            </a:r>
          </a:p>
        </p:txBody>
      </p:sp>
      <p:sp>
        <p:nvSpPr>
          <p:cNvPr id="4" name="Slide Number Placeholder 3"/>
          <p:cNvSpPr>
            <a:spLocks noGrp="1"/>
          </p:cNvSpPr>
          <p:nvPr>
            <p:ph type="sldNum" sz="quarter" idx="10"/>
          </p:nvPr>
        </p:nvSpPr>
        <p:spPr/>
        <p:txBody>
          <a:bodyPr/>
          <a:lstStyle/>
          <a:p>
            <a:fld id="{06ED36A0-72FC-4E12-B3D6-A838B6F4C7F5}" type="slidenum">
              <a:rPr lang="en-US" smtClean="0"/>
              <a:t>33</a:t>
            </a:fld>
            <a:endParaRPr lang="en-US"/>
          </a:p>
        </p:txBody>
      </p:sp>
    </p:spTree>
    <p:extLst>
      <p:ext uri="{BB962C8B-B14F-4D97-AF65-F5344CB8AC3E}">
        <p14:creationId xmlns:p14="http://schemas.microsoft.com/office/powerpoint/2010/main" val="4278971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p:txBody>
      </p:sp>
      <p:sp>
        <p:nvSpPr>
          <p:cNvPr id="4" name="Slide Number Placeholder 3"/>
          <p:cNvSpPr>
            <a:spLocks noGrp="1"/>
          </p:cNvSpPr>
          <p:nvPr>
            <p:ph type="sldNum" sz="quarter" idx="5"/>
          </p:nvPr>
        </p:nvSpPr>
        <p:spPr/>
        <p:txBody>
          <a:bodyPr/>
          <a:lstStyle/>
          <a:p>
            <a:fld id="{06ED36A0-72FC-4E12-B3D6-A838B6F4C7F5}" type="slidenum">
              <a:rPr lang="en-US" smtClean="0"/>
              <a:t>34</a:t>
            </a:fld>
            <a:endParaRPr lang="en-US"/>
          </a:p>
        </p:txBody>
      </p:sp>
    </p:spTree>
    <p:extLst>
      <p:ext uri="{BB962C8B-B14F-4D97-AF65-F5344CB8AC3E}">
        <p14:creationId xmlns:p14="http://schemas.microsoft.com/office/powerpoint/2010/main" val="1867126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ADD Podcasts</a:t>
            </a:r>
          </a:p>
        </p:txBody>
      </p:sp>
      <p:sp>
        <p:nvSpPr>
          <p:cNvPr id="4" name="Slide Number Placeholder 3"/>
          <p:cNvSpPr>
            <a:spLocks noGrp="1"/>
          </p:cNvSpPr>
          <p:nvPr>
            <p:ph type="sldNum" sz="quarter" idx="5"/>
          </p:nvPr>
        </p:nvSpPr>
        <p:spPr/>
        <p:txBody>
          <a:bodyPr/>
          <a:lstStyle/>
          <a:p>
            <a:fld id="{06ED36A0-72FC-4E12-B3D6-A838B6F4C7F5}" type="slidenum">
              <a:rPr lang="en-US" smtClean="0"/>
              <a:t>35</a:t>
            </a:fld>
            <a:endParaRPr lang="en-US"/>
          </a:p>
        </p:txBody>
      </p:sp>
    </p:spTree>
    <p:extLst>
      <p:ext uri="{BB962C8B-B14F-4D97-AF65-F5344CB8AC3E}">
        <p14:creationId xmlns:p14="http://schemas.microsoft.com/office/powerpoint/2010/main" val="9088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Clark</a:t>
            </a:r>
          </a:p>
        </p:txBody>
      </p:sp>
      <p:sp>
        <p:nvSpPr>
          <p:cNvPr id="4" name="Slide Number Placeholder 3"/>
          <p:cNvSpPr>
            <a:spLocks noGrp="1"/>
          </p:cNvSpPr>
          <p:nvPr>
            <p:ph type="sldNum" sz="quarter" idx="5"/>
          </p:nvPr>
        </p:nvSpPr>
        <p:spPr/>
        <p:txBody>
          <a:bodyPr/>
          <a:lstStyle/>
          <a:p>
            <a:fld id="{06ED36A0-72FC-4E12-B3D6-A838B6F4C7F5}" type="slidenum">
              <a:rPr lang="en-US" smtClean="0"/>
              <a:t>36</a:t>
            </a:fld>
            <a:endParaRPr lang="en-US"/>
          </a:p>
        </p:txBody>
      </p:sp>
    </p:spTree>
    <p:extLst>
      <p:ext uri="{BB962C8B-B14F-4D97-AF65-F5344CB8AC3E}">
        <p14:creationId xmlns:p14="http://schemas.microsoft.com/office/powerpoint/2010/main" val="593844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You represent the University and our department from this point until you are no longer a student.</a:t>
            </a:r>
          </a:p>
          <a:p>
            <a:endParaRPr lang="en-US" dirty="0"/>
          </a:p>
          <a:p>
            <a:r>
              <a:rPr lang="en-US" dirty="0"/>
              <a:t>You may be working with parents, teachers, children, community members, and many other people.</a:t>
            </a:r>
            <a:r>
              <a:rPr lang="en-US" baseline="0" dirty="0"/>
              <a:t> </a:t>
            </a:r>
            <a:endParaRPr lang="en-US" dirty="0"/>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37</a:t>
            </a:fld>
            <a:endParaRPr lang="en-US"/>
          </a:p>
        </p:txBody>
      </p:sp>
    </p:spTree>
    <p:extLst>
      <p:ext uri="{BB962C8B-B14F-4D97-AF65-F5344CB8AC3E}">
        <p14:creationId xmlns:p14="http://schemas.microsoft.com/office/powerpoint/2010/main" val="2561471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Mention AI and ChatGPT---not YOUR work = </a:t>
            </a:r>
            <a:r>
              <a:rPr lang="en-US" dirty="0" err="1"/>
              <a:t>plagarism</a:t>
            </a:r>
            <a:endParaRPr lang="en-US" dirty="0"/>
          </a:p>
        </p:txBody>
      </p:sp>
      <p:sp>
        <p:nvSpPr>
          <p:cNvPr id="4" name="Slide Number Placeholder 3"/>
          <p:cNvSpPr>
            <a:spLocks noGrp="1"/>
          </p:cNvSpPr>
          <p:nvPr>
            <p:ph type="sldNum" sz="quarter" idx="5"/>
          </p:nvPr>
        </p:nvSpPr>
        <p:spPr/>
        <p:txBody>
          <a:bodyPr/>
          <a:lstStyle/>
          <a:p>
            <a:fld id="{06ED36A0-72FC-4E12-B3D6-A838B6F4C7F5}" type="slidenum">
              <a:rPr lang="en-US" smtClean="0"/>
              <a:t>38</a:t>
            </a:fld>
            <a:endParaRPr lang="en-US"/>
          </a:p>
        </p:txBody>
      </p:sp>
    </p:spTree>
    <p:extLst>
      <p:ext uri="{BB962C8B-B14F-4D97-AF65-F5344CB8AC3E}">
        <p14:creationId xmlns:p14="http://schemas.microsoft.com/office/powerpoint/2010/main" val="1505317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A CV is NOT a resume!</a:t>
            </a:r>
          </a:p>
          <a:p>
            <a:pPr defTabSz="937900">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39</a:t>
            </a:fld>
            <a:endParaRPr lang="en-US"/>
          </a:p>
        </p:txBody>
      </p:sp>
    </p:spTree>
    <p:extLst>
      <p:ext uri="{BB962C8B-B14F-4D97-AF65-F5344CB8AC3E}">
        <p14:creationId xmlns:p14="http://schemas.microsoft.com/office/powerpoint/2010/main" val="269648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4</a:t>
            </a:fld>
            <a:endParaRPr lang="en-US"/>
          </a:p>
        </p:txBody>
      </p:sp>
    </p:spTree>
    <p:extLst>
      <p:ext uri="{BB962C8B-B14F-4D97-AF65-F5344CB8AC3E}">
        <p14:creationId xmlns:p14="http://schemas.microsoft.com/office/powerpoint/2010/main" val="907246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The organization and emphasis will vary depending on the job you are applying for…so keep it all for now</a:t>
            </a:r>
          </a:p>
          <a:p>
            <a:endParaRPr lang="en-US" dirty="0"/>
          </a:p>
          <a:p>
            <a:r>
              <a:rPr lang="en-US" dirty="0"/>
              <a:t>*As you move through the program, keep a list of EVERYTHING</a:t>
            </a:r>
            <a:r>
              <a:rPr lang="en-US" baseline="0" dirty="0"/>
              <a:t> you do. Dates, titles, speakers, trainings, </a:t>
            </a:r>
            <a:r>
              <a:rPr lang="en-US" baseline="0" dirty="0" err="1"/>
              <a:t>etc</a:t>
            </a:r>
            <a:endParaRPr lang="en-US" dirty="0"/>
          </a:p>
          <a:p>
            <a:r>
              <a:rPr lang="en-US" dirty="0"/>
              <a:t>You may be working with parents, teachers, children, community members, and many other people.</a:t>
            </a:r>
            <a:r>
              <a:rPr lang="en-US" baseline="0" dirty="0"/>
              <a:t> </a:t>
            </a:r>
          </a:p>
          <a:p>
            <a:endParaRPr lang="en-US" baseline="0" dirty="0"/>
          </a:p>
          <a:p>
            <a:r>
              <a:rPr lang="en-US" baseline="0" dirty="0"/>
              <a:t>Do NOT include your babysitting jobs, bartending jobs, etc.</a:t>
            </a:r>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40</a:t>
            </a:fld>
            <a:endParaRPr lang="en-US"/>
          </a:p>
        </p:txBody>
      </p:sp>
    </p:spTree>
    <p:extLst>
      <p:ext uri="{BB962C8B-B14F-4D97-AF65-F5344CB8AC3E}">
        <p14:creationId xmlns:p14="http://schemas.microsoft.com/office/powerpoint/2010/main" val="1038799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Carrie</a:t>
            </a:r>
          </a:p>
          <a:p>
            <a:pPr defTabSz="541194">
              <a:defRPr/>
            </a:pPr>
            <a:endParaRPr lang="en-US" dirty="0"/>
          </a:p>
          <a:p>
            <a:pPr defTabSz="541194">
              <a:defRPr/>
            </a:pPr>
            <a:r>
              <a:rPr lang="en-US" dirty="0"/>
              <a:t>LOOK for student discounts</a:t>
            </a:r>
            <a:r>
              <a:rPr lang="en-US" baseline="0" dirty="0"/>
              <a:t> – also for things like statistics software!</a:t>
            </a:r>
            <a:endParaRPr lang="en-US" dirty="0"/>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41</a:t>
            </a:fld>
            <a:endParaRPr lang="en-US"/>
          </a:p>
        </p:txBody>
      </p:sp>
    </p:spTree>
    <p:extLst>
      <p:ext uri="{BB962C8B-B14F-4D97-AF65-F5344CB8AC3E}">
        <p14:creationId xmlns:p14="http://schemas.microsoft.com/office/powerpoint/2010/main" val="234586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42</a:t>
            </a:fld>
            <a:endParaRPr lang="en-US"/>
          </a:p>
        </p:txBody>
      </p:sp>
    </p:spTree>
    <p:extLst>
      <p:ext uri="{BB962C8B-B14F-4D97-AF65-F5344CB8AC3E}">
        <p14:creationId xmlns:p14="http://schemas.microsoft.com/office/powerpoint/2010/main" val="1814788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This is a living document</a:t>
            </a:r>
          </a:p>
          <a:p>
            <a:endParaRPr lang="en-US" dirty="0"/>
          </a:p>
          <a:p>
            <a:r>
              <a:rPr lang="en-US" dirty="0"/>
              <a:t>WHY: </a:t>
            </a:r>
          </a:p>
          <a:p>
            <a:pPr marL="102591" indent="-102591">
              <a:buFont typeface="Arial" panose="020B0604020202020204" pitchFamily="34" charset="0"/>
              <a:buChar char="•"/>
            </a:pPr>
            <a:r>
              <a:rPr lang="en-US" dirty="0"/>
              <a:t>Keeps</a:t>
            </a:r>
            <a:r>
              <a:rPr lang="en-US" baseline="0" dirty="0"/>
              <a:t> you on target for your timeline</a:t>
            </a:r>
          </a:p>
          <a:p>
            <a:pPr marL="376164" lvl="1" indent="-102591">
              <a:buFont typeface="Arial" panose="020B0604020202020204" pitchFamily="34" charset="0"/>
              <a:buChar char="•"/>
            </a:pPr>
            <a:r>
              <a:rPr lang="en-US" baseline="0" dirty="0"/>
              <a:t>Helps you to remember milestones</a:t>
            </a:r>
          </a:p>
          <a:p>
            <a:pPr marL="102591" indent="-102591">
              <a:buFont typeface="Arial" panose="020B0604020202020204" pitchFamily="34" charset="0"/>
              <a:buChar char="•"/>
            </a:pPr>
            <a:r>
              <a:rPr lang="en-US" baseline="0" dirty="0"/>
              <a:t>Focuses your work on things that matter for the job market</a:t>
            </a:r>
          </a:p>
          <a:p>
            <a:pPr marL="102591" indent="-102591">
              <a:buFont typeface="Arial" panose="020B0604020202020204" pitchFamily="34" charset="0"/>
              <a:buChar char="•"/>
            </a:pPr>
            <a:r>
              <a:rPr lang="en-US" baseline="0" dirty="0"/>
              <a:t>See the big picture – are you missing anything?</a:t>
            </a:r>
          </a:p>
          <a:p>
            <a:pPr marL="102591" indent="-102591">
              <a:buFont typeface="Arial" panose="020B0604020202020204" pitchFamily="34" charset="0"/>
              <a:buChar char="•"/>
            </a:pPr>
            <a:r>
              <a:rPr lang="en-US" baseline="0" dirty="0"/>
              <a:t>Helps you be on the same page with your advisor</a:t>
            </a:r>
          </a:p>
          <a:p>
            <a:pPr marL="102591" indent="-102591">
              <a:buFont typeface="Arial" panose="020B0604020202020204" pitchFamily="34" charset="0"/>
              <a:buChar char="•"/>
            </a:pPr>
            <a:r>
              <a:rPr lang="en-US" baseline="0" dirty="0"/>
              <a:t>Helps you to build progressively…</a:t>
            </a:r>
          </a:p>
          <a:p>
            <a:pPr marL="376164" lvl="1" indent="-102591">
              <a:buFont typeface="Arial" panose="020B0604020202020204" pitchFamily="34" charset="0"/>
              <a:buChar char="•"/>
            </a:pPr>
            <a:r>
              <a:rPr lang="en-US" baseline="0" dirty="0"/>
              <a:t>Eventually, you need to build a clear research identity…is this activity helping you do this?</a:t>
            </a:r>
          </a:p>
          <a:p>
            <a:pPr marL="273573" lvl="1"/>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43</a:t>
            </a:fld>
            <a:endParaRPr lang="en-US"/>
          </a:p>
        </p:txBody>
      </p:sp>
    </p:spTree>
    <p:extLst>
      <p:ext uri="{BB962C8B-B14F-4D97-AF65-F5344CB8AC3E}">
        <p14:creationId xmlns:p14="http://schemas.microsoft.com/office/powerpoint/2010/main" val="4112986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44</a:t>
            </a:fld>
            <a:endParaRPr lang="en-US"/>
          </a:p>
        </p:txBody>
      </p:sp>
    </p:spTree>
    <p:extLst>
      <p:ext uri="{BB962C8B-B14F-4D97-AF65-F5344CB8AC3E}">
        <p14:creationId xmlns:p14="http://schemas.microsoft.com/office/powerpoint/2010/main" val="1333611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The department will send out funding announcements in the “Weekly Wednesday” newsletter.</a:t>
            </a:r>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45</a:t>
            </a:fld>
            <a:endParaRPr lang="en-US"/>
          </a:p>
        </p:txBody>
      </p:sp>
    </p:spTree>
    <p:extLst>
      <p:ext uri="{BB962C8B-B14F-4D97-AF65-F5344CB8AC3E}">
        <p14:creationId xmlns:p14="http://schemas.microsoft.com/office/powerpoint/2010/main" val="2959756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It can be super stressful. </a:t>
            </a:r>
          </a:p>
          <a:p>
            <a:r>
              <a:rPr lang="en-US" dirty="0"/>
              <a:t>It</a:t>
            </a:r>
            <a:r>
              <a:rPr lang="en-US" baseline="0" dirty="0"/>
              <a:t> also involves a lot of reading and writing. And writing is stressful and difficult</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46</a:t>
            </a:fld>
            <a:endParaRPr lang="en-US" dirty="0"/>
          </a:p>
        </p:txBody>
      </p:sp>
    </p:spTree>
    <p:extLst>
      <p:ext uri="{BB962C8B-B14F-4D97-AF65-F5344CB8AC3E}">
        <p14:creationId xmlns:p14="http://schemas.microsoft.com/office/powerpoint/2010/main" val="2159379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Like commit acts of academic dishonesty.</a:t>
            </a:r>
          </a:p>
          <a:p>
            <a:r>
              <a:rPr lang="en-US" dirty="0"/>
              <a:t>Perhaps</a:t>
            </a:r>
            <a:r>
              <a:rPr lang="en-US" baseline="0" dirty="0"/>
              <a:t> not cheating on tests or colluding with friends in grad school. But things like plagiarism and fabrication become a much bigger deal because you are joining academia. </a:t>
            </a:r>
            <a:r>
              <a:rPr lang="en-US" dirty="0"/>
              <a:t> </a:t>
            </a:r>
          </a:p>
          <a:p>
            <a:r>
              <a:rPr lang="en-US" dirty="0"/>
              <a:t>Mention AI </a:t>
            </a:r>
            <a:r>
              <a:rPr lang="en-US"/>
              <a:t>and ChatGPT</a:t>
            </a:r>
            <a:endParaRPr lang="en-US" dirty="0"/>
          </a:p>
          <a:p>
            <a:endParaRPr lang="en-US" dirty="0"/>
          </a:p>
          <a:p>
            <a:endParaRPr lang="en-US" dirty="0"/>
          </a:p>
          <a:p>
            <a:r>
              <a:rPr lang="en-US" dirty="0"/>
              <a:t>WHY: </a:t>
            </a:r>
          </a:p>
          <a:p>
            <a:pPr marL="102591" indent="-102591">
              <a:buFont typeface="Arial" panose="020B0604020202020204" pitchFamily="34" charset="0"/>
              <a:buChar char="•"/>
            </a:pPr>
            <a:r>
              <a:rPr lang="en-US" dirty="0"/>
              <a:t>Keeps</a:t>
            </a:r>
            <a:r>
              <a:rPr lang="en-US" baseline="0" dirty="0"/>
              <a:t> you on target for your timeline</a:t>
            </a:r>
          </a:p>
          <a:p>
            <a:pPr marL="376164" lvl="1" indent="-102591">
              <a:buFont typeface="Arial" panose="020B0604020202020204" pitchFamily="34" charset="0"/>
              <a:buChar char="•"/>
            </a:pPr>
            <a:r>
              <a:rPr lang="en-US" baseline="0" dirty="0"/>
              <a:t>Helps you to remember milestones</a:t>
            </a:r>
          </a:p>
          <a:p>
            <a:pPr marL="102591" indent="-102591">
              <a:buFont typeface="Arial" panose="020B0604020202020204" pitchFamily="34" charset="0"/>
              <a:buChar char="•"/>
            </a:pPr>
            <a:r>
              <a:rPr lang="en-US" baseline="0" dirty="0"/>
              <a:t>Focuses your work on things that matter for the job market</a:t>
            </a:r>
          </a:p>
          <a:p>
            <a:pPr marL="102591" indent="-102591">
              <a:buFont typeface="Arial" panose="020B0604020202020204" pitchFamily="34" charset="0"/>
              <a:buChar char="•"/>
            </a:pPr>
            <a:r>
              <a:rPr lang="en-US" baseline="0" dirty="0"/>
              <a:t>See the big picture – are you missing anything?</a:t>
            </a:r>
          </a:p>
          <a:p>
            <a:pPr marL="102591" indent="-102591">
              <a:buFont typeface="Arial" panose="020B0604020202020204" pitchFamily="34" charset="0"/>
              <a:buChar char="•"/>
            </a:pPr>
            <a:r>
              <a:rPr lang="en-US" baseline="0" dirty="0"/>
              <a:t>Helps you be on the same page with your advisor</a:t>
            </a:r>
          </a:p>
          <a:p>
            <a:pPr marL="102591" indent="-102591">
              <a:buFont typeface="Arial" panose="020B0604020202020204" pitchFamily="34" charset="0"/>
              <a:buChar char="•"/>
            </a:pPr>
            <a:r>
              <a:rPr lang="en-US" baseline="0" dirty="0"/>
              <a:t>Helps you to build progressively…</a:t>
            </a:r>
          </a:p>
          <a:p>
            <a:pPr marL="376164" lvl="1" indent="-102591">
              <a:buFont typeface="Arial" panose="020B0604020202020204" pitchFamily="34" charset="0"/>
              <a:buChar char="•"/>
            </a:pPr>
            <a:r>
              <a:rPr lang="en-US" baseline="0" dirty="0"/>
              <a:t>Eventually, you need to build a clear research identity…is this activity helping you do this?</a:t>
            </a:r>
          </a:p>
          <a:p>
            <a:pPr marL="273573" lvl="1"/>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47</a:t>
            </a:fld>
            <a:endParaRPr lang="en-US" dirty="0"/>
          </a:p>
        </p:txBody>
      </p:sp>
    </p:spTree>
    <p:extLst>
      <p:ext uri="{BB962C8B-B14F-4D97-AF65-F5344CB8AC3E}">
        <p14:creationId xmlns:p14="http://schemas.microsoft.com/office/powerpoint/2010/main" val="1914330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Carrie</a:t>
            </a:r>
          </a:p>
          <a:p>
            <a:pPr defTabSz="541194">
              <a:defRPr/>
            </a:pPr>
            <a:endParaRPr lang="en-US" dirty="0"/>
          </a:p>
          <a:p>
            <a:pPr defTabSz="541194">
              <a:defRPr/>
            </a:pPr>
            <a:r>
              <a:rPr lang="en-US" dirty="0"/>
              <a:t>This is the university’s definition of plagiarism</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48</a:t>
            </a:fld>
            <a:endParaRPr lang="en-US" dirty="0"/>
          </a:p>
        </p:txBody>
      </p:sp>
    </p:spTree>
    <p:extLst>
      <p:ext uri="{BB962C8B-B14F-4D97-AF65-F5344CB8AC3E}">
        <p14:creationId xmlns:p14="http://schemas.microsoft.com/office/powerpoint/2010/main" val="2812657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It</a:t>
            </a:r>
            <a:r>
              <a:rPr lang="en-US" baseline="0" dirty="0"/>
              <a:t> can involve all of the following</a:t>
            </a:r>
            <a:endParaRPr lang="en-US" dirty="0"/>
          </a:p>
          <a:p>
            <a:endParaRPr lang="en-US" dirty="0"/>
          </a:p>
          <a:p>
            <a:r>
              <a:rPr lang="en-US" dirty="0"/>
              <a:t>You may be working with parents, teachers, children, community members, and many other people.</a:t>
            </a:r>
            <a:r>
              <a:rPr lang="en-US" baseline="0" dirty="0"/>
              <a:t> </a:t>
            </a:r>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49</a:t>
            </a:fld>
            <a:endParaRPr lang="en-US" dirty="0"/>
          </a:p>
        </p:txBody>
      </p:sp>
    </p:spTree>
    <p:extLst>
      <p:ext uri="{BB962C8B-B14F-4D97-AF65-F5344CB8AC3E}">
        <p14:creationId xmlns:p14="http://schemas.microsoft.com/office/powerpoint/2010/main" val="196245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Sue</a:t>
            </a:r>
          </a:p>
          <a:p>
            <a:pPr defTabSz="541194">
              <a:defRPr/>
            </a:pPr>
            <a:r>
              <a:rPr lang="en-US" dirty="0"/>
              <a:t>What percentage of the US population has…</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a:t>
            </a:fld>
            <a:endParaRPr lang="en-US"/>
          </a:p>
        </p:txBody>
      </p:sp>
    </p:spTree>
    <p:extLst>
      <p:ext uri="{BB962C8B-B14F-4D97-AF65-F5344CB8AC3E}">
        <p14:creationId xmlns:p14="http://schemas.microsoft.com/office/powerpoint/2010/main" val="3477103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Carrie</a:t>
            </a:r>
          </a:p>
          <a:p>
            <a:pPr defTabSz="541194">
              <a:defRPr/>
            </a:pPr>
            <a:endParaRPr lang="en-US" dirty="0"/>
          </a:p>
          <a:p>
            <a:pPr defTabSz="541194">
              <a:defRPr/>
            </a:pPr>
            <a:r>
              <a:rPr lang="en-US" dirty="0"/>
              <a:t>Is this plagiarism?</a:t>
            </a:r>
            <a:r>
              <a:rPr lang="en-US" baseline="0" dirty="0"/>
              <a:t> </a:t>
            </a:r>
            <a:r>
              <a:rPr lang="en-US" dirty="0"/>
              <a:t>Yes. Direct quote. Not cited</a:t>
            </a:r>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50</a:t>
            </a:fld>
            <a:endParaRPr lang="en-US"/>
          </a:p>
        </p:txBody>
      </p:sp>
    </p:spTree>
    <p:extLst>
      <p:ext uri="{BB962C8B-B14F-4D97-AF65-F5344CB8AC3E}">
        <p14:creationId xmlns:p14="http://schemas.microsoft.com/office/powerpoint/2010/main" val="3061488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Yes. Direct quote. No citation</a:t>
            </a:r>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51</a:t>
            </a:fld>
            <a:endParaRPr lang="en-US"/>
          </a:p>
        </p:txBody>
      </p:sp>
    </p:spTree>
    <p:extLst>
      <p:ext uri="{BB962C8B-B14F-4D97-AF65-F5344CB8AC3E}">
        <p14:creationId xmlns:p14="http://schemas.microsoft.com/office/powerpoint/2010/main" val="3563262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Carrie</a:t>
            </a:r>
          </a:p>
          <a:p>
            <a:pPr defTabSz="541194">
              <a:defRPr/>
            </a:pPr>
            <a:endParaRPr lang="en-US" dirty="0"/>
          </a:p>
          <a:p>
            <a:pPr defTabSz="541194">
              <a:defRPr/>
            </a:pPr>
            <a:r>
              <a:rPr lang="en-US" dirty="0"/>
              <a:t>Yes, direct quote. No</a:t>
            </a:r>
            <a:r>
              <a:rPr lang="en-US" baseline="0" dirty="0"/>
              <a:t> quote marks</a:t>
            </a:r>
            <a:endParaRPr lang="en-US" dirty="0"/>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52</a:t>
            </a:fld>
            <a:endParaRPr lang="en-US"/>
          </a:p>
        </p:txBody>
      </p:sp>
    </p:spTree>
    <p:extLst>
      <p:ext uri="{BB962C8B-B14F-4D97-AF65-F5344CB8AC3E}">
        <p14:creationId xmlns:p14="http://schemas.microsoft.com/office/powerpoint/2010/main" val="3007700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No.</a:t>
            </a:r>
            <a:r>
              <a:rPr lang="en-US" baseline="0" dirty="0"/>
              <a:t> BUT.. Not very academic to use direct quotes either. Try not to use them too often. </a:t>
            </a:r>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53</a:t>
            </a:fld>
            <a:endParaRPr lang="en-US"/>
          </a:p>
        </p:txBody>
      </p:sp>
    </p:spTree>
    <p:extLst>
      <p:ext uri="{BB962C8B-B14F-4D97-AF65-F5344CB8AC3E}">
        <p14:creationId xmlns:p14="http://schemas.microsoft.com/office/powerpoint/2010/main" val="3440599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Carrie</a:t>
            </a:r>
          </a:p>
          <a:p>
            <a:pPr defTabSz="541194">
              <a:defRPr/>
            </a:pPr>
            <a:endParaRPr lang="en-US" dirty="0"/>
          </a:p>
          <a:p>
            <a:pPr defTabSz="541194">
              <a:defRPr/>
            </a:pPr>
            <a:r>
              <a:rPr lang="en-US" dirty="0"/>
              <a:t>Yes.</a:t>
            </a:r>
            <a:r>
              <a:rPr lang="en-US" baseline="0" dirty="0"/>
              <a:t> I would say so. This is essentially a ‘find and replace’ type of plagiarism. The words are changed but it is essentially the same as what the song says. In academia, we don’t want to repeat other peoples’ ideas verbatim. We actually want to capture the essence of their ideas and combine them with other ideas to create arguments of our own</a:t>
            </a:r>
            <a:endParaRPr lang="en-US" dirty="0"/>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54</a:t>
            </a:fld>
            <a:endParaRPr lang="en-US"/>
          </a:p>
        </p:txBody>
      </p:sp>
    </p:spTree>
    <p:extLst>
      <p:ext uri="{BB962C8B-B14F-4D97-AF65-F5344CB8AC3E}">
        <p14:creationId xmlns:p14="http://schemas.microsoft.com/office/powerpoint/2010/main" val="2136385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No. This is a better way of doing things.</a:t>
            </a:r>
            <a:r>
              <a:rPr lang="en-US" baseline="0" dirty="0"/>
              <a:t> We’re capturing the nature of the argument. And we would probably want to add more authors to the citation e.g., </a:t>
            </a:r>
            <a:r>
              <a:rPr lang="en-US" baseline="0" dirty="0" err="1"/>
              <a:t>Ghandi</a:t>
            </a:r>
            <a:r>
              <a:rPr lang="en-US" baseline="0" dirty="0"/>
              <a:t>, Black-Eyed Peas, to show that this is a general argument</a:t>
            </a:r>
            <a:endParaRPr lang="en-US" dirty="0"/>
          </a:p>
          <a:p>
            <a:endParaRPr lang="en-US" dirty="0"/>
          </a:p>
          <a:p>
            <a:endParaRPr lang="en-US" dirty="0"/>
          </a:p>
          <a:p>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55</a:t>
            </a:fld>
            <a:endParaRPr lang="en-US"/>
          </a:p>
        </p:txBody>
      </p:sp>
    </p:spTree>
    <p:extLst>
      <p:ext uri="{BB962C8B-B14F-4D97-AF65-F5344CB8AC3E}">
        <p14:creationId xmlns:p14="http://schemas.microsoft.com/office/powerpoint/2010/main" val="1961772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You need to treat the web</a:t>
            </a:r>
            <a:r>
              <a:rPr lang="en-US" baseline="0" dirty="0"/>
              <a:t> as you would a print source. If you take something off of the web for an assignment, make sure you acknowledge it. Always ask yourself whether you can really identify the source of what you are reading. My friends constantly quote facts at me from reddit. Not what we want in an essay. In fact, you should be very reluctant to frame anything as a ‘fact’ in psychology (never use words like proven, it is a known fact) because, generally, we recognize that the limitations of our methods mean that things are factual only within the parameters of the population we have studied. Be very careful when citing off the web.  </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56</a:t>
            </a:fld>
            <a:endParaRPr lang="en-US"/>
          </a:p>
        </p:txBody>
      </p:sp>
    </p:spTree>
    <p:extLst>
      <p:ext uri="{BB962C8B-B14F-4D97-AF65-F5344CB8AC3E}">
        <p14:creationId xmlns:p14="http://schemas.microsoft.com/office/powerpoint/2010/main" val="1410206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Jack</a:t>
            </a:r>
          </a:p>
          <a:p>
            <a:pPr defTabSz="541194">
              <a:defRPr/>
            </a:pPr>
            <a:endParaRPr lang="en-US" dirty="0"/>
          </a:p>
          <a:p>
            <a:pPr defTabSz="541194">
              <a:defRPr/>
            </a:pPr>
            <a:r>
              <a:rPr lang="en-US" dirty="0"/>
              <a:t>BUT surprisingly, you don’t have to limit citations to just journals</a:t>
            </a:r>
            <a:r>
              <a:rPr lang="en-US" baseline="0" dirty="0"/>
              <a:t> or books. You can, and should (although sparingly in essays), cite info you get from lectures, personal correspondence </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57</a:t>
            </a:fld>
            <a:endParaRPr lang="en-US"/>
          </a:p>
        </p:txBody>
      </p:sp>
    </p:spTree>
    <p:extLst>
      <p:ext uri="{BB962C8B-B14F-4D97-AF65-F5344CB8AC3E}">
        <p14:creationId xmlns:p14="http://schemas.microsoft.com/office/powerpoint/2010/main" val="3987573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1194">
              <a:defRPr/>
            </a:pPr>
            <a:r>
              <a:rPr lang="en-US" dirty="0"/>
              <a:t>Jack</a:t>
            </a:r>
          </a:p>
          <a:p>
            <a:pPr defTabSz="541194">
              <a:defRPr/>
            </a:pPr>
            <a:endParaRPr lang="en-US" dirty="0"/>
          </a:p>
          <a:p>
            <a:pPr defTabSz="541194">
              <a:defRPr/>
            </a:pPr>
            <a:r>
              <a:rPr lang="en-US" dirty="0"/>
              <a:t>Government</a:t>
            </a:r>
            <a:r>
              <a:rPr lang="en-US" baseline="0" dirty="0"/>
              <a:t> reports are great to cite in grants and as openers in a paper. Dissertations can be cited.</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58</a:t>
            </a:fld>
            <a:endParaRPr lang="en-US"/>
          </a:p>
        </p:txBody>
      </p:sp>
    </p:spTree>
    <p:extLst>
      <p:ext uri="{BB962C8B-B14F-4D97-AF65-F5344CB8AC3E}">
        <p14:creationId xmlns:p14="http://schemas.microsoft.com/office/powerpoint/2010/main" val="3772746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You have to </a:t>
            </a:r>
            <a:r>
              <a:rPr lang="en-US" baseline="0" dirty="0"/>
              <a:t>buy a copy of the APA manual. I use mine everyday. </a:t>
            </a:r>
          </a:p>
          <a:p>
            <a:r>
              <a:rPr lang="en-US" baseline="0" dirty="0"/>
              <a:t>Grad school is expensive, and you might not have a lot of cash. If you are tempted to go for a drink or buy the APA manual, buy the manual. </a:t>
            </a:r>
            <a:endParaRPr lang="en-US" dirty="0"/>
          </a:p>
          <a:p>
            <a:endParaRPr lang="en-US" dirty="0"/>
          </a:p>
          <a:p>
            <a:r>
              <a:rPr lang="en-US" dirty="0"/>
              <a:t>WHY: </a:t>
            </a:r>
          </a:p>
          <a:p>
            <a:pPr marL="102591" indent="-102591">
              <a:buFont typeface="Arial" panose="020B0604020202020204" pitchFamily="34" charset="0"/>
              <a:buChar char="•"/>
            </a:pPr>
            <a:r>
              <a:rPr lang="en-US" dirty="0"/>
              <a:t>Keeps</a:t>
            </a:r>
            <a:r>
              <a:rPr lang="en-US" baseline="0" dirty="0"/>
              <a:t> you on target for your timeline</a:t>
            </a:r>
          </a:p>
          <a:p>
            <a:pPr marL="376164" lvl="1" indent="-102591">
              <a:buFont typeface="Arial" panose="020B0604020202020204" pitchFamily="34" charset="0"/>
              <a:buChar char="•"/>
            </a:pPr>
            <a:r>
              <a:rPr lang="en-US" baseline="0" dirty="0"/>
              <a:t>Helps you to remember milestones</a:t>
            </a:r>
          </a:p>
          <a:p>
            <a:pPr marL="102591" indent="-102591">
              <a:buFont typeface="Arial" panose="020B0604020202020204" pitchFamily="34" charset="0"/>
              <a:buChar char="•"/>
            </a:pPr>
            <a:r>
              <a:rPr lang="en-US" baseline="0" dirty="0"/>
              <a:t>Focuses your work on things that matter for the job market</a:t>
            </a:r>
          </a:p>
          <a:p>
            <a:pPr marL="102591" indent="-102591">
              <a:buFont typeface="Arial" panose="020B0604020202020204" pitchFamily="34" charset="0"/>
              <a:buChar char="•"/>
            </a:pPr>
            <a:r>
              <a:rPr lang="en-US" baseline="0" dirty="0"/>
              <a:t>See the big picture – are you missing anything?</a:t>
            </a:r>
          </a:p>
          <a:p>
            <a:pPr marL="102591" indent="-102591">
              <a:buFont typeface="Arial" panose="020B0604020202020204" pitchFamily="34" charset="0"/>
              <a:buChar char="•"/>
            </a:pPr>
            <a:r>
              <a:rPr lang="en-US" baseline="0" dirty="0"/>
              <a:t>Helps you be on the same page with your advisor</a:t>
            </a:r>
          </a:p>
          <a:p>
            <a:pPr marL="102591" indent="-102591">
              <a:buFont typeface="Arial" panose="020B0604020202020204" pitchFamily="34" charset="0"/>
              <a:buChar char="•"/>
            </a:pPr>
            <a:r>
              <a:rPr lang="en-US" baseline="0" dirty="0"/>
              <a:t>Helps you to build progressively…</a:t>
            </a:r>
          </a:p>
          <a:p>
            <a:pPr marL="376164" lvl="1" indent="-102591">
              <a:buFont typeface="Arial" panose="020B0604020202020204" pitchFamily="34" charset="0"/>
              <a:buChar char="•"/>
            </a:pPr>
            <a:r>
              <a:rPr lang="en-US" baseline="0" dirty="0"/>
              <a:t>Eventually, you need to build a clear research identity…is this activity helping you do this?</a:t>
            </a:r>
          </a:p>
          <a:p>
            <a:pPr marL="273573" lvl="1"/>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59</a:t>
            </a:fld>
            <a:endParaRPr lang="en-US"/>
          </a:p>
        </p:txBody>
      </p:sp>
    </p:spTree>
    <p:extLst>
      <p:ext uri="{BB962C8B-B14F-4D97-AF65-F5344CB8AC3E}">
        <p14:creationId xmlns:p14="http://schemas.microsoft.com/office/powerpoint/2010/main" val="40061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6</a:t>
            </a:fld>
            <a:endParaRPr lang="en-US"/>
          </a:p>
        </p:txBody>
      </p:sp>
    </p:spTree>
    <p:extLst>
      <p:ext uri="{BB962C8B-B14F-4D97-AF65-F5344CB8AC3E}">
        <p14:creationId xmlns:p14="http://schemas.microsoft.com/office/powerpoint/2010/main" val="2813987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baseline="0" dirty="0"/>
              <a:t>IN grad school, the penalty for plagiarism is particularly high. Much higher than we might see for undergrads.</a:t>
            </a:r>
          </a:p>
          <a:p>
            <a:r>
              <a:rPr lang="en-US" baseline="0" dirty="0"/>
              <a:t>Think about that. Just one little essay where you think you don’t feel like writing that one paragraph – it’s just too hard. And that is it. Game over. </a:t>
            </a:r>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60</a:t>
            </a:fld>
            <a:endParaRPr lang="en-US"/>
          </a:p>
        </p:txBody>
      </p:sp>
    </p:spTree>
    <p:extLst>
      <p:ext uri="{BB962C8B-B14F-4D97-AF65-F5344CB8AC3E}">
        <p14:creationId xmlns:p14="http://schemas.microsoft.com/office/powerpoint/2010/main" val="2872977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Believe</a:t>
            </a:r>
            <a:r>
              <a:rPr lang="en-US" baseline="0" dirty="0"/>
              <a:t> it or not, we have been there. Your professors have been through the same thing that you’re going to experience. We know that things get stressful. We know that grad students have other things going on in life and that things get tough. It isn’t shameful to feel stress in grad school. It is normal. If you aren’t feeling like it’s difficult, you might be doing it wrong.</a:t>
            </a:r>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61</a:t>
            </a:fld>
            <a:endParaRPr lang="en-US"/>
          </a:p>
        </p:txBody>
      </p:sp>
    </p:spTree>
    <p:extLst>
      <p:ext uri="{BB962C8B-B14F-4D97-AF65-F5344CB8AC3E}">
        <p14:creationId xmlns:p14="http://schemas.microsoft.com/office/powerpoint/2010/main" val="2446855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Also, while most of us are good people,</a:t>
            </a:r>
            <a:r>
              <a:rPr lang="en-US" baseline="0" dirty="0"/>
              <a:t> we actually want you to do well for nefarious reasons too.</a:t>
            </a:r>
          </a:p>
          <a:p>
            <a:r>
              <a:rPr lang="en-US" baseline="0" dirty="0"/>
              <a:t>You doing well makes your professors and the department look good. Second to professor’s winning the Nobel prize, the next best thing would be for our grad student to win the Nobel prize because they can ride that train with you.</a:t>
            </a:r>
          </a:p>
          <a:p>
            <a:endParaRPr lang="en-US" baseline="0" dirty="0"/>
          </a:p>
          <a:p>
            <a:r>
              <a:rPr lang="en-US" baseline="0" dirty="0"/>
              <a:t>Seriously, if you are having difficulties with your course work, if you can’t get an essay done in time, if you think an assignment is going to be late or something happens in your home life that just makes things seem like it would be so much easier to copy a paper from the internet or something, come and talk to your faculty and mentors. Do NOT risk getting expelled from university. We will help.</a:t>
            </a:r>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62</a:t>
            </a:fld>
            <a:endParaRPr lang="en-US"/>
          </a:p>
        </p:txBody>
      </p:sp>
    </p:spTree>
    <p:extLst>
      <p:ext uri="{BB962C8B-B14F-4D97-AF65-F5344CB8AC3E}">
        <p14:creationId xmlns:p14="http://schemas.microsoft.com/office/powerpoint/2010/main" val="3074421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a:t>
            </a:r>
          </a:p>
          <a:p>
            <a:endParaRPr lang="en-US" dirty="0"/>
          </a:p>
          <a:p>
            <a:r>
              <a:rPr lang="en-US" dirty="0"/>
              <a:t>These are all awesome</a:t>
            </a:r>
            <a:r>
              <a:rPr lang="en-US" baseline="0" dirty="0"/>
              <a:t> tools and websites to look at. </a:t>
            </a: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63</a:t>
            </a:fld>
            <a:endParaRPr lang="en-US"/>
          </a:p>
        </p:txBody>
      </p:sp>
    </p:spTree>
    <p:extLst>
      <p:ext uri="{BB962C8B-B14F-4D97-AF65-F5344CB8AC3E}">
        <p14:creationId xmlns:p14="http://schemas.microsoft.com/office/powerpoint/2010/main" val="1060811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06ED36A0-72FC-4E12-B3D6-A838B6F4C7F5}" type="slidenum">
              <a:rPr lang="en-US" smtClean="0"/>
              <a:t>64</a:t>
            </a:fld>
            <a:endParaRPr lang="en-US" dirty="0"/>
          </a:p>
        </p:txBody>
      </p:sp>
    </p:spTree>
    <p:extLst>
      <p:ext uri="{BB962C8B-B14F-4D97-AF65-F5344CB8AC3E}">
        <p14:creationId xmlns:p14="http://schemas.microsoft.com/office/powerpoint/2010/main" val="2624357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06ED36A0-72FC-4E12-B3D6-A838B6F4C7F5}" type="slidenum">
              <a:rPr lang="en-US" smtClean="0"/>
              <a:t>65</a:t>
            </a:fld>
            <a:endParaRPr lang="en-US" dirty="0"/>
          </a:p>
        </p:txBody>
      </p:sp>
    </p:spTree>
    <p:extLst>
      <p:ext uri="{BB962C8B-B14F-4D97-AF65-F5344CB8AC3E}">
        <p14:creationId xmlns:p14="http://schemas.microsoft.com/office/powerpoint/2010/main" val="838611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66</a:t>
            </a:fld>
            <a:endParaRPr lang="en-US"/>
          </a:p>
        </p:txBody>
      </p:sp>
    </p:spTree>
    <p:extLst>
      <p:ext uri="{BB962C8B-B14F-4D97-AF65-F5344CB8AC3E}">
        <p14:creationId xmlns:p14="http://schemas.microsoft.com/office/powerpoint/2010/main" val="1923847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67</a:t>
            </a:fld>
            <a:endParaRPr lang="en-US"/>
          </a:p>
        </p:txBody>
      </p:sp>
    </p:spTree>
    <p:extLst>
      <p:ext uri="{BB962C8B-B14F-4D97-AF65-F5344CB8AC3E}">
        <p14:creationId xmlns:p14="http://schemas.microsoft.com/office/powerpoint/2010/main" val="1635312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68</a:t>
            </a:fld>
            <a:endParaRPr lang="en-US"/>
          </a:p>
        </p:txBody>
      </p:sp>
    </p:spTree>
    <p:extLst>
      <p:ext uri="{BB962C8B-B14F-4D97-AF65-F5344CB8AC3E}">
        <p14:creationId xmlns:p14="http://schemas.microsoft.com/office/powerpoint/2010/main" val="2411272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7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71: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r>
              <a:rPr lang="en-US" dirty="0"/>
              <a:t>Rin</a:t>
            </a:r>
          </a:p>
          <a:p>
            <a:r>
              <a:rPr lang="en-US" dirty="0"/>
              <a:t>Mention Eric and Patricia</a:t>
            </a:r>
            <a:endParaRPr dirty="0"/>
          </a:p>
        </p:txBody>
      </p:sp>
      <p:sp>
        <p:nvSpPr>
          <p:cNvPr id="991" name="Google Shape;991;p71: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69</a:t>
            </a:fld>
            <a:endParaRPr sz="1400" kern="0">
              <a:solidFill>
                <a:srgbClr val="000000"/>
              </a:solidFill>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7</a:t>
            </a:fld>
            <a:endParaRPr lang="en-US"/>
          </a:p>
        </p:txBody>
      </p:sp>
    </p:spTree>
    <p:extLst>
      <p:ext uri="{BB962C8B-B14F-4D97-AF65-F5344CB8AC3E}">
        <p14:creationId xmlns:p14="http://schemas.microsoft.com/office/powerpoint/2010/main" val="4172151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7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73: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04" name="Google Shape;1004;p73: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70</a:t>
            </a:fld>
            <a:endParaRPr sz="1400" kern="0">
              <a:solidFill>
                <a:srgbClr val="000000"/>
              </a:solidFill>
              <a:latin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3746b56192_1_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13746b56192_1_6:notes"/>
          <p:cNvSpPr txBox="1">
            <a:spLocks noGrp="1"/>
          </p:cNvSpPr>
          <p:nvPr>
            <p:ph type="body" idx="1"/>
          </p:nvPr>
        </p:nvSpPr>
        <p:spPr>
          <a:xfrm>
            <a:off x="960121" y="3521005"/>
            <a:ext cx="7680980" cy="2879743"/>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49" name="Google Shape;1049;g13746b56192_1_6:notes"/>
          <p:cNvSpPr txBox="1">
            <a:spLocks noGrp="1"/>
          </p:cNvSpPr>
          <p:nvPr>
            <p:ph type="sldNum" idx="12"/>
          </p:nvPr>
        </p:nvSpPr>
        <p:spPr>
          <a:xfrm>
            <a:off x="5438181" y="6948313"/>
            <a:ext cx="4160480" cy="366765"/>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71</a:t>
            </a:fld>
            <a:endParaRPr sz="1400" kern="0">
              <a:solidFill>
                <a:srgbClr val="000000"/>
              </a:solidFill>
              <a:latin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7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72: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63" name="Google Shape;1063;p72: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3407934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7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72: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63" name="Google Shape;1063;p72: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73</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612712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7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72: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63" name="Google Shape;1063;p72: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74</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1084290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7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72: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63" name="Google Shape;1063;p72: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75</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7640235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 (pictures of the potluck EOY Spring 2022)</a:t>
            </a:r>
            <a:endParaRPr dirty="0"/>
          </a:p>
        </p:txBody>
      </p:sp>
      <p:sp>
        <p:nvSpPr>
          <p:cNvPr id="1018" name="Google Shape;1018;p74: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76</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42387790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 (pictures of the potluck EOY Spring 2022)</a:t>
            </a:r>
            <a:endParaRPr dirty="0"/>
          </a:p>
        </p:txBody>
      </p:sp>
      <p:sp>
        <p:nvSpPr>
          <p:cNvPr id="1018" name="Google Shape;1018;p74: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77</a:t>
            </a:fld>
            <a:endParaRPr sz="1400" kern="0">
              <a:solidFill>
                <a:srgbClr val="000000"/>
              </a:solidFill>
              <a:latin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 (pictures of the potluck EOY Spring 2022)</a:t>
            </a:r>
            <a:endParaRPr dirty="0"/>
          </a:p>
        </p:txBody>
      </p:sp>
      <p:sp>
        <p:nvSpPr>
          <p:cNvPr id="1018" name="Google Shape;1018;p74: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78</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9413870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 (pictures of the potluck EOY Spring 2022)</a:t>
            </a:r>
            <a:endParaRPr dirty="0"/>
          </a:p>
        </p:txBody>
      </p:sp>
      <p:sp>
        <p:nvSpPr>
          <p:cNvPr id="1018" name="Google Shape;1018;p74: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79</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25051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 and Jules</a:t>
            </a:r>
          </a:p>
        </p:txBody>
      </p:sp>
      <p:sp>
        <p:nvSpPr>
          <p:cNvPr id="4" name="Slide Number Placeholder 3"/>
          <p:cNvSpPr>
            <a:spLocks noGrp="1"/>
          </p:cNvSpPr>
          <p:nvPr>
            <p:ph type="sldNum" sz="quarter" idx="5"/>
          </p:nvPr>
        </p:nvSpPr>
        <p:spPr/>
        <p:txBody>
          <a:bodyPr/>
          <a:lstStyle/>
          <a:p>
            <a:fld id="{06ED36A0-72FC-4E12-B3D6-A838B6F4C7F5}" type="slidenum">
              <a:rPr lang="en-US" smtClean="0"/>
              <a:t>8</a:t>
            </a:fld>
            <a:endParaRPr lang="en-US"/>
          </a:p>
        </p:txBody>
      </p:sp>
    </p:spTree>
    <p:extLst>
      <p:ext uri="{BB962C8B-B14F-4D97-AF65-F5344CB8AC3E}">
        <p14:creationId xmlns:p14="http://schemas.microsoft.com/office/powerpoint/2010/main" val="41570951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960121" y="3521006"/>
            <a:ext cx="7680960" cy="2879795"/>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 (pictures of the potluck EOY Spring 2022)</a:t>
            </a:r>
            <a:endParaRPr dirty="0"/>
          </a:p>
        </p:txBody>
      </p:sp>
      <p:sp>
        <p:nvSpPr>
          <p:cNvPr id="1018" name="Google Shape;1018;p74:notes"/>
          <p:cNvSpPr txBox="1">
            <a:spLocks noGrp="1"/>
          </p:cNvSpPr>
          <p:nvPr>
            <p:ph type="sldNum" idx="12"/>
          </p:nvPr>
        </p:nvSpPr>
        <p:spPr>
          <a:xfrm>
            <a:off x="5438181" y="6948314"/>
            <a:ext cx="4160520" cy="366888"/>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80</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9068050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447da2f540_1_2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1447da2f540_1_22:notes"/>
          <p:cNvSpPr txBox="1">
            <a:spLocks noGrp="1"/>
          </p:cNvSpPr>
          <p:nvPr>
            <p:ph type="body" idx="1"/>
          </p:nvPr>
        </p:nvSpPr>
        <p:spPr>
          <a:xfrm>
            <a:off x="960121" y="3521005"/>
            <a:ext cx="7680980" cy="2879743"/>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34" name="Google Shape;1034;g1447da2f540_1_22:notes"/>
          <p:cNvSpPr txBox="1">
            <a:spLocks noGrp="1"/>
          </p:cNvSpPr>
          <p:nvPr>
            <p:ph type="sldNum" idx="12"/>
          </p:nvPr>
        </p:nvSpPr>
        <p:spPr>
          <a:xfrm>
            <a:off x="5438181" y="6948313"/>
            <a:ext cx="4160480" cy="366765"/>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81</a:t>
            </a:fld>
            <a:endParaRPr sz="1400" kern="0">
              <a:solidFill>
                <a:srgbClr val="000000"/>
              </a:solidFill>
              <a:latin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3746b56192_1_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13746b56192_1_6:notes"/>
          <p:cNvSpPr txBox="1">
            <a:spLocks noGrp="1"/>
          </p:cNvSpPr>
          <p:nvPr>
            <p:ph type="body" idx="1"/>
          </p:nvPr>
        </p:nvSpPr>
        <p:spPr>
          <a:xfrm>
            <a:off x="960121" y="3521005"/>
            <a:ext cx="7680980" cy="2879743"/>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49" name="Google Shape;1049;g13746b56192_1_6:notes"/>
          <p:cNvSpPr txBox="1">
            <a:spLocks noGrp="1"/>
          </p:cNvSpPr>
          <p:nvPr>
            <p:ph type="sldNum" idx="12"/>
          </p:nvPr>
        </p:nvSpPr>
        <p:spPr>
          <a:xfrm>
            <a:off x="5438181" y="6948313"/>
            <a:ext cx="4160480" cy="366765"/>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82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3044824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3746b56192_1_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13746b56192_1_6:notes"/>
          <p:cNvSpPr txBox="1">
            <a:spLocks noGrp="1"/>
          </p:cNvSpPr>
          <p:nvPr>
            <p:ph type="body" idx="1"/>
          </p:nvPr>
        </p:nvSpPr>
        <p:spPr>
          <a:xfrm>
            <a:off x="960121" y="3521005"/>
            <a:ext cx="7680980" cy="2879743"/>
          </a:xfrm>
          <a:prstGeom prst="rect">
            <a:avLst/>
          </a:prstGeom>
          <a:noFill/>
          <a:ln>
            <a:noFill/>
          </a:ln>
        </p:spPr>
        <p:txBody>
          <a:bodyPr spcFirstLastPara="1" wrap="square" lIns="54106" tIns="27053" rIns="54106" bIns="27053" anchor="t" anchorCtr="0">
            <a:noAutofit/>
          </a:bodyPr>
          <a:lstStyle/>
          <a:p>
            <a:pPr>
              <a:buClr>
                <a:schemeClr val="dk1"/>
              </a:buClr>
            </a:pPr>
            <a:r>
              <a:rPr lang="en-US" dirty="0"/>
              <a:t>Rin</a:t>
            </a:r>
            <a:endParaRPr dirty="0"/>
          </a:p>
        </p:txBody>
      </p:sp>
      <p:sp>
        <p:nvSpPr>
          <p:cNvPr id="1049" name="Google Shape;1049;g13746b56192_1_6:notes"/>
          <p:cNvSpPr txBox="1">
            <a:spLocks noGrp="1"/>
          </p:cNvSpPr>
          <p:nvPr>
            <p:ph type="sldNum" idx="12"/>
          </p:nvPr>
        </p:nvSpPr>
        <p:spPr>
          <a:xfrm>
            <a:off x="5438181" y="6948313"/>
            <a:ext cx="4160480" cy="366765"/>
          </a:xfrm>
          <a:prstGeom prst="rect">
            <a:avLst/>
          </a:prstGeom>
          <a:noFill/>
          <a:ln>
            <a:noFill/>
          </a:ln>
        </p:spPr>
        <p:txBody>
          <a:bodyPr spcFirstLastPara="1" wrap="square" lIns="54106" tIns="27053" rIns="54106" bIns="27053" anchor="b" anchorCtr="0">
            <a:noAutofit/>
          </a:bodyPr>
          <a:lstStyle/>
          <a:p>
            <a:pPr defTabSz="937900">
              <a:buClr>
                <a:srgbClr val="000000"/>
              </a:buClr>
              <a:defRPr/>
            </a:pPr>
            <a:fld id="{00000000-1234-1234-1234-123412341234}" type="slidenum">
              <a:rPr lang="en-US" sz="1400" kern="0">
                <a:solidFill>
                  <a:srgbClr val="000000"/>
                </a:solidFill>
                <a:latin typeface="Arial"/>
                <a:cs typeface="Arial"/>
                <a:sym typeface="Arial"/>
              </a:rPr>
              <a:pPr defTabSz="937900">
                <a:buClr>
                  <a:srgbClr val="000000"/>
                </a:buClr>
                <a:defRPr/>
              </a:pPr>
              <a:t>83</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6571393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fld id="{06ED36A0-72FC-4E12-B3D6-A838B6F4C7F5}" type="slidenum">
              <a:rPr lang="en-US" smtClean="0"/>
              <a:t>84</a:t>
            </a:fld>
            <a:endParaRPr lang="en-US" dirty="0"/>
          </a:p>
        </p:txBody>
      </p:sp>
    </p:spTree>
    <p:extLst>
      <p:ext uri="{BB962C8B-B14F-4D97-AF65-F5344CB8AC3E}">
        <p14:creationId xmlns:p14="http://schemas.microsoft.com/office/powerpoint/2010/main" val="2811771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fld id="{06ED36A0-72FC-4E12-B3D6-A838B6F4C7F5}" type="slidenum">
              <a:rPr lang="en-US" smtClean="0"/>
              <a:t>85</a:t>
            </a:fld>
            <a:endParaRPr lang="en-US"/>
          </a:p>
        </p:txBody>
      </p:sp>
    </p:spTree>
    <p:extLst>
      <p:ext uri="{BB962C8B-B14F-4D97-AF65-F5344CB8AC3E}">
        <p14:creationId xmlns:p14="http://schemas.microsoft.com/office/powerpoint/2010/main" val="24247087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5"/>
          </p:nvPr>
        </p:nvSpPr>
        <p:spPr/>
        <p:txBody>
          <a:bodyPr/>
          <a:lstStyle/>
          <a:p>
            <a:fld id="{06ED36A0-72FC-4E12-B3D6-A838B6F4C7F5}" type="slidenum">
              <a:rPr lang="en-US" smtClean="0"/>
              <a:t>86</a:t>
            </a:fld>
            <a:endParaRPr lang="en-US"/>
          </a:p>
        </p:txBody>
      </p:sp>
    </p:spTree>
    <p:extLst>
      <p:ext uri="{BB962C8B-B14F-4D97-AF65-F5344CB8AC3E}">
        <p14:creationId xmlns:p14="http://schemas.microsoft.com/office/powerpoint/2010/main" val="27228668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a:p>
            <a:r>
              <a:rPr lang="en-US" dirty="0"/>
              <a:t>Here some references from</a:t>
            </a:r>
            <a:r>
              <a:rPr lang="en-US" baseline="0" dirty="0"/>
              <a:t> today. </a:t>
            </a:r>
            <a:endParaRPr lang="en-US" dirty="0"/>
          </a:p>
          <a:p>
            <a:pPr defTabSz="541194">
              <a:defRPr/>
            </a:pPr>
            <a:endParaRPr lang="en-US" dirty="0"/>
          </a:p>
          <a:p>
            <a:endParaRPr lang="en-US" dirty="0"/>
          </a:p>
        </p:txBody>
      </p:sp>
      <p:sp>
        <p:nvSpPr>
          <p:cNvPr id="4" name="Slide Number Placeholder 3"/>
          <p:cNvSpPr>
            <a:spLocks noGrp="1"/>
          </p:cNvSpPr>
          <p:nvPr>
            <p:ph type="sldNum" sz="quarter" idx="10"/>
          </p:nvPr>
        </p:nvSpPr>
        <p:spPr/>
        <p:txBody>
          <a:bodyPr/>
          <a:lstStyle/>
          <a:p>
            <a:fld id="{06ED36A0-72FC-4E12-B3D6-A838B6F4C7F5}" type="slidenum">
              <a:rPr lang="en-US" smtClean="0"/>
              <a:t>87</a:t>
            </a:fld>
            <a:endParaRPr lang="en-US"/>
          </a:p>
        </p:txBody>
      </p:sp>
    </p:spTree>
    <p:extLst>
      <p:ext uri="{BB962C8B-B14F-4D97-AF65-F5344CB8AC3E}">
        <p14:creationId xmlns:p14="http://schemas.microsoft.com/office/powerpoint/2010/main" val="34187225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06ED36A0-72FC-4E12-B3D6-A838B6F4C7F5}" type="slidenum">
              <a:rPr lang="en-US" smtClean="0"/>
              <a:t>88</a:t>
            </a:fld>
            <a:endParaRPr lang="en-US"/>
          </a:p>
        </p:txBody>
      </p:sp>
    </p:spTree>
    <p:extLst>
      <p:ext uri="{BB962C8B-B14F-4D97-AF65-F5344CB8AC3E}">
        <p14:creationId xmlns:p14="http://schemas.microsoft.com/office/powerpoint/2010/main" val="226105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 and Jules</a:t>
            </a:r>
          </a:p>
        </p:txBody>
      </p:sp>
      <p:sp>
        <p:nvSpPr>
          <p:cNvPr id="4" name="Slide Number Placeholder 3"/>
          <p:cNvSpPr>
            <a:spLocks noGrp="1"/>
          </p:cNvSpPr>
          <p:nvPr>
            <p:ph type="sldNum" sz="quarter" idx="5"/>
          </p:nvPr>
        </p:nvSpPr>
        <p:spPr/>
        <p:txBody>
          <a:bodyPr/>
          <a:lstStyle/>
          <a:p>
            <a:fld id="{06ED36A0-72FC-4E12-B3D6-A838B6F4C7F5}" type="slidenum">
              <a:rPr lang="en-US" smtClean="0"/>
              <a:t>9</a:t>
            </a:fld>
            <a:endParaRPr lang="en-US"/>
          </a:p>
        </p:txBody>
      </p:sp>
    </p:spTree>
    <p:extLst>
      <p:ext uri="{BB962C8B-B14F-4D97-AF65-F5344CB8AC3E}">
        <p14:creationId xmlns:p14="http://schemas.microsoft.com/office/powerpoint/2010/main" val="48519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4523740" cy="10287000"/>
          </a:xfrm>
          <a:custGeom>
            <a:avLst/>
            <a:gdLst/>
            <a:ahLst/>
            <a:cxnLst/>
            <a:rect l="l" t="t" r="r" b="b"/>
            <a:pathLst>
              <a:path w="4523740" h="10287000">
                <a:moveTo>
                  <a:pt x="0" y="10286999"/>
                </a:moveTo>
                <a:lnTo>
                  <a:pt x="4523536" y="10286999"/>
                </a:lnTo>
                <a:lnTo>
                  <a:pt x="4523536" y="0"/>
                </a:lnTo>
                <a:lnTo>
                  <a:pt x="0" y="0"/>
                </a:lnTo>
                <a:lnTo>
                  <a:pt x="0" y="10286999"/>
                </a:lnTo>
                <a:close/>
              </a:path>
            </a:pathLst>
          </a:custGeom>
          <a:solidFill>
            <a:srgbClr val="F50000"/>
          </a:solidFill>
        </p:spPr>
        <p:txBody>
          <a:bodyPr wrap="square" lIns="0" tIns="0" rIns="0" bIns="0" rtlCol="0"/>
          <a:lstStyle/>
          <a:p>
            <a:endParaRPr/>
          </a:p>
        </p:txBody>
      </p:sp>
      <p:sp>
        <p:nvSpPr>
          <p:cNvPr id="17" name="bk object 17"/>
          <p:cNvSpPr/>
          <p:nvPr/>
        </p:nvSpPr>
        <p:spPr>
          <a:xfrm>
            <a:off x="0" y="2"/>
            <a:ext cx="1454150" cy="2903855"/>
          </a:xfrm>
          <a:custGeom>
            <a:avLst/>
            <a:gdLst/>
            <a:ahLst/>
            <a:cxnLst/>
            <a:rect l="l" t="t" r="r" b="b"/>
            <a:pathLst>
              <a:path w="1454150" h="2903855">
                <a:moveTo>
                  <a:pt x="477434" y="2903230"/>
                </a:moveTo>
                <a:lnTo>
                  <a:pt x="423720" y="2902078"/>
                </a:lnTo>
                <a:lnTo>
                  <a:pt x="371180" y="2898620"/>
                </a:lnTo>
                <a:lnTo>
                  <a:pt x="319814" y="2892856"/>
                </a:lnTo>
                <a:lnTo>
                  <a:pt x="269625" y="2884786"/>
                </a:lnTo>
                <a:lnTo>
                  <a:pt x="220611" y="2874408"/>
                </a:lnTo>
                <a:lnTo>
                  <a:pt x="172773" y="2861721"/>
                </a:lnTo>
                <a:lnTo>
                  <a:pt x="126111" y="2846726"/>
                </a:lnTo>
                <a:lnTo>
                  <a:pt x="80626" y="2829421"/>
                </a:lnTo>
                <a:lnTo>
                  <a:pt x="36319" y="2809806"/>
                </a:lnTo>
                <a:lnTo>
                  <a:pt x="0" y="2791342"/>
                </a:lnTo>
                <a:lnTo>
                  <a:pt x="0" y="524353"/>
                </a:lnTo>
                <a:lnTo>
                  <a:pt x="39053" y="480363"/>
                </a:lnTo>
                <a:lnTo>
                  <a:pt x="72701" y="443882"/>
                </a:lnTo>
                <a:lnTo>
                  <a:pt x="107324" y="407520"/>
                </a:lnTo>
                <a:lnTo>
                  <a:pt x="142922" y="371276"/>
                </a:lnTo>
                <a:lnTo>
                  <a:pt x="179496" y="335150"/>
                </a:lnTo>
                <a:lnTo>
                  <a:pt x="217044" y="299143"/>
                </a:lnTo>
                <a:lnTo>
                  <a:pt x="255568" y="263253"/>
                </a:lnTo>
                <a:lnTo>
                  <a:pt x="295067" y="227481"/>
                </a:lnTo>
                <a:lnTo>
                  <a:pt x="335542" y="191828"/>
                </a:lnTo>
                <a:lnTo>
                  <a:pt x="376991" y="156293"/>
                </a:lnTo>
                <a:lnTo>
                  <a:pt x="419416" y="120875"/>
                </a:lnTo>
                <a:lnTo>
                  <a:pt x="462816" y="85576"/>
                </a:lnTo>
                <a:lnTo>
                  <a:pt x="507191" y="50396"/>
                </a:lnTo>
                <a:lnTo>
                  <a:pt x="552541" y="15333"/>
                </a:lnTo>
                <a:lnTo>
                  <a:pt x="572868" y="0"/>
                </a:lnTo>
                <a:lnTo>
                  <a:pt x="916240" y="0"/>
                </a:lnTo>
                <a:lnTo>
                  <a:pt x="892954" y="16849"/>
                </a:lnTo>
                <a:lnTo>
                  <a:pt x="842745" y="54278"/>
                </a:lnTo>
                <a:lnTo>
                  <a:pt x="794053" y="91707"/>
                </a:lnTo>
                <a:lnTo>
                  <a:pt x="746878" y="129136"/>
                </a:lnTo>
                <a:lnTo>
                  <a:pt x="701220" y="166565"/>
                </a:lnTo>
                <a:lnTo>
                  <a:pt x="657078" y="203993"/>
                </a:lnTo>
                <a:lnTo>
                  <a:pt x="614452" y="241420"/>
                </a:lnTo>
                <a:lnTo>
                  <a:pt x="573340" y="278847"/>
                </a:lnTo>
                <a:lnTo>
                  <a:pt x="533743" y="316274"/>
                </a:lnTo>
                <a:lnTo>
                  <a:pt x="495659" y="353700"/>
                </a:lnTo>
                <a:lnTo>
                  <a:pt x="459089" y="391125"/>
                </a:lnTo>
                <a:lnTo>
                  <a:pt x="424031" y="428550"/>
                </a:lnTo>
                <a:lnTo>
                  <a:pt x="390485" y="465975"/>
                </a:lnTo>
                <a:lnTo>
                  <a:pt x="358451" y="503399"/>
                </a:lnTo>
                <a:lnTo>
                  <a:pt x="327927" y="540822"/>
                </a:lnTo>
                <a:lnTo>
                  <a:pt x="298914" y="578245"/>
                </a:lnTo>
                <a:lnTo>
                  <a:pt x="271410" y="615667"/>
                </a:lnTo>
                <a:lnTo>
                  <a:pt x="245415" y="653089"/>
                </a:lnTo>
                <a:lnTo>
                  <a:pt x="220928" y="690510"/>
                </a:lnTo>
                <a:lnTo>
                  <a:pt x="197950" y="727931"/>
                </a:lnTo>
                <a:lnTo>
                  <a:pt x="176478" y="765351"/>
                </a:lnTo>
                <a:lnTo>
                  <a:pt x="156514" y="802770"/>
                </a:lnTo>
                <a:lnTo>
                  <a:pt x="138055" y="840189"/>
                </a:lnTo>
                <a:lnTo>
                  <a:pt x="121102" y="877607"/>
                </a:lnTo>
                <a:lnTo>
                  <a:pt x="105653" y="915025"/>
                </a:lnTo>
                <a:lnTo>
                  <a:pt x="91710" y="952441"/>
                </a:lnTo>
                <a:lnTo>
                  <a:pt x="79269" y="989858"/>
                </a:lnTo>
                <a:lnTo>
                  <a:pt x="68332" y="1027273"/>
                </a:lnTo>
                <a:lnTo>
                  <a:pt x="58898" y="1064688"/>
                </a:lnTo>
                <a:lnTo>
                  <a:pt x="50965" y="1102102"/>
                </a:lnTo>
                <a:lnTo>
                  <a:pt x="39603" y="1176928"/>
                </a:lnTo>
                <a:lnTo>
                  <a:pt x="34242" y="1251752"/>
                </a:lnTo>
                <a:lnTo>
                  <a:pt x="1096600" y="1251752"/>
                </a:lnTo>
                <a:lnTo>
                  <a:pt x="1125743" y="1274283"/>
                </a:lnTo>
                <a:lnTo>
                  <a:pt x="1160295" y="1303928"/>
                </a:lnTo>
                <a:lnTo>
                  <a:pt x="1193279" y="1335277"/>
                </a:lnTo>
                <a:lnTo>
                  <a:pt x="1224628" y="1368263"/>
                </a:lnTo>
                <a:lnTo>
                  <a:pt x="1254272" y="1402816"/>
                </a:lnTo>
                <a:lnTo>
                  <a:pt x="1282144" y="1438870"/>
                </a:lnTo>
                <a:lnTo>
                  <a:pt x="1308177" y="1476356"/>
                </a:lnTo>
                <a:lnTo>
                  <a:pt x="1332302" y="1515207"/>
                </a:lnTo>
                <a:lnTo>
                  <a:pt x="1354452" y="1555355"/>
                </a:lnTo>
                <a:lnTo>
                  <a:pt x="1374558" y="1596731"/>
                </a:lnTo>
                <a:lnTo>
                  <a:pt x="1392553" y="1639269"/>
                </a:lnTo>
                <a:lnTo>
                  <a:pt x="1408369" y="1682899"/>
                </a:lnTo>
                <a:lnTo>
                  <a:pt x="1421938" y="1727555"/>
                </a:lnTo>
                <a:lnTo>
                  <a:pt x="1433192" y="1773168"/>
                </a:lnTo>
                <a:lnTo>
                  <a:pt x="1442064" y="1819670"/>
                </a:lnTo>
                <a:lnTo>
                  <a:pt x="1448485" y="1866994"/>
                </a:lnTo>
                <a:lnTo>
                  <a:pt x="1452387" y="1915072"/>
                </a:lnTo>
                <a:lnTo>
                  <a:pt x="1453703" y="1963835"/>
                </a:lnTo>
                <a:lnTo>
                  <a:pt x="1453019" y="1994706"/>
                </a:lnTo>
                <a:lnTo>
                  <a:pt x="1451108" y="2025158"/>
                </a:lnTo>
                <a:lnTo>
                  <a:pt x="1448179" y="2055279"/>
                </a:lnTo>
                <a:lnTo>
                  <a:pt x="1444441" y="2085155"/>
                </a:lnTo>
                <a:lnTo>
                  <a:pt x="1444441" y="2087850"/>
                </a:lnTo>
                <a:lnTo>
                  <a:pt x="1444904" y="2089703"/>
                </a:lnTo>
                <a:lnTo>
                  <a:pt x="1444904" y="2092229"/>
                </a:lnTo>
                <a:lnTo>
                  <a:pt x="1443325" y="2143321"/>
                </a:lnTo>
                <a:lnTo>
                  <a:pt x="1438591" y="2193257"/>
                </a:lnTo>
                <a:lnTo>
                  <a:pt x="1430701" y="2242035"/>
                </a:lnTo>
                <a:lnTo>
                  <a:pt x="1419657" y="2289653"/>
                </a:lnTo>
                <a:lnTo>
                  <a:pt x="1405458" y="2336110"/>
                </a:lnTo>
                <a:lnTo>
                  <a:pt x="1388106" y="2381404"/>
                </a:lnTo>
                <a:lnTo>
                  <a:pt x="1367602" y="2425532"/>
                </a:lnTo>
                <a:lnTo>
                  <a:pt x="1343945" y="2468493"/>
                </a:lnTo>
                <a:lnTo>
                  <a:pt x="1317137" y="2510285"/>
                </a:lnTo>
                <a:lnTo>
                  <a:pt x="1287179" y="2550907"/>
                </a:lnTo>
                <a:lnTo>
                  <a:pt x="1254071" y="2590356"/>
                </a:lnTo>
                <a:lnTo>
                  <a:pt x="1217813" y="2628630"/>
                </a:lnTo>
                <a:lnTo>
                  <a:pt x="1178408" y="2665728"/>
                </a:lnTo>
                <a:lnTo>
                  <a:pt x="1142122" y="2696354"/>
                </a:lnTo>
                <a:lnTo>
                  <a:pt x="1104349" y="2724865"/>
                </a:lnTo>
                <a:lnTo>
                  <a:pt x="1065086" y="2751261"/>
                </a:lnTo>
                <a:lnTo>
                  <a:pt x="1024333" y="2775543"/>
                </a:lnTo>
                <a:lnTo>
                  <a:pt x="982088" y="2797711"/>
                </a:lnTo>
                <a:lnTo>
                  <a:pt x="938352" y="2817766"/>
                </a:lnTo>
                <a:lnTo>
                  <a:pt x="893122" y="2835707"/>
                </a:lnTo>
                <a:lnTo>
                  <a:pt x="846399" y="2851537"/>
                </a:lnTo>
                <a:lnTo>
                  <a:pt x="798181" y="2865254"/>
                </a:lnTo>
                <a:lnTo>
                  <a:pt x="748468" y="2876860"/>
                </a:lnTo>
                <a:lnTo>
                  <a:pt x="697258" y="2886354"/>
                </a:lnTo>
                <a:lnTo>
                  <a:pt x="644550" y="2893738"/>
                </a:lnTo>
                <a:lnTo>
                  <a:pt x="590344" y="2899012"/>
                </a:lnTo>
                <a:lnTo>
                  <a:pt x="534639" y="2902175"/>
                </a:lnTo>
                <a:lnTo>
                  <a:pt x="477434" y="2903230"/>
                </a:lnTo>
                <a:close/>
              </a:path>
              <a:path w="1454150" h="2903855">
                <a:moveTo>
                  <a:pt x="1096600" y="1251752"/>
                </a:moveTo>
                <a:lnTo>
                  <a:pt x="34242" y="1251752"/>
                </a:lnTo>
                <a:lnTo>
                  <a:pt x="75493" y="1222717"/>
                </a:lnTo>
                <a:lnTo>
                  <a:pt x="118400" y="1195972"/>
                </a:lnTo>
                <a:lnTo>
                  <a:pt x="162876" y="1171618"/>
                </a:lnTo>
                <a:lnTo>
                  <a:pt x="208834" y="1149754"/>
                </a:lnTo>
                <a:lnTo>
                  <a:pt x="256189" y="1130481"/>
                </a:lnTo>
                <a:lnTo>
                  <a:pt x="304851" y="1113898"/>
                </a:lnTo>
                <a:lnTo>
                  <a:pt x="354735" y="1100107"/>
                </a:lnTo>
                <a:lnTo>
                  <a:pt x="405754" y="1089205"/>
                </a:lnTo>
                <a:lnTo>
                  <a:pt x="457821" y="1081295"/>
                </a:lnTo>
                <a:lnTo>
                  <a:pt x="510849" y="1076476"/>
                </a:lnTo>
                <a:lnTo>
                  <a:pt x="564751" y="1074847"/>
                </a:lnTo>
                <a:lnTo>
                  <a:pt x="613511" y="1076163"/>
                </a:lnTo>
                <a:lnTo>
                  <a:pt x="661586" y="1080065"/>
                </a:lnTo>
                <a:lnTo>
                  <a:pt x="708907" y="1086486"/>
                </a:lnTo>
                <a:lnTo>
                  <a:pt x="755407" y="1095357"/>
                </a:lnTo>
                <a:lnTo>
                  <a:pt x="801018" y="1106612"/>
                </a:lnTo>
                <a:lnTo>
                  <a:pt x="845672" y="1120181"/>
                </a:lnTo>
                <a:lnTo>
                  <a:pt x="889300" y="1135998"/>
                </a:lnTo>
                <a:lnTo>
                  <a:pt x="931836" y="1153993"/>
                </a:lnTo>
                <a:lnTo>
                  <a:pt x="973210" y="1174100"/>
                </a:lnTo>
                <a:lnTo>
                  <a:pt x="1013356" y="1196251"/>
                </a:lnTo>
                <a:lnTo>
                  <a:pt x="1052206" y="1220376"/>
                </a:lnTo>
                <a:lnTo>
                  <a:pt x="1089691" y="1246410"/>
                </a:lnTo>
                <a:lnTo>
                  <a:pt x="1096600" y="1251752"/>
                </a:lnTo>
                <a:close/>
              </a:path>
            </a:pathLst>
          </a:custGeom>
          <a:solidFill>
            <a:srgbClr val="212121"/>
          </a:solidFill>
        </p:spPr>
        <p:txBody>
          <a:bodyPr wrap="square" lIns="0" tIns="0" rIns="0" bIns="0" rtlCol="0"/>
          <a:lstStyle/>
          <a:p>
            <a:endParaRPr/>
          </a:p>
        </p:txBody>
      </p:sp>
      <p:sp>
        <p:nvSpPr>
          <p:cNvPr id="18" name="bk object 18"/>
          <p:cNvSpPr/>
          <p:nvPr/>
        </p:nvSpPr>
        <p:spPr>
          <a:xfrm>
            <a:off x="1653343" y="2"/>
            <a:ext cx="2032635" cy="2903855"/>
          </a:xfrm>
          <a:custGeom>
            <a:avLst/>
            <a:gdLst/>
            <a:ahLst/>
            <a:cxnLst/>
            <a:rect l="l" t="t" r="r" b="b"/>
            <a:pathLst>
              <a:path w="2032635" h="2903855">
                <a:moveTo>
                  <a:pt x="1002118" y="2903482"/>
                </a:moveTo>
                <a:lnTo>
                  <a:pt x="948404" y="2902329"/>
                </a:lnTo>
                <a:lnTo>
                  <a:pt x="895865" y="2898867"/>
                </a:lnTo>
                <a:lnTo>
                  <a:pt x="844502" y="2893097"/>
                </a:lnTo>
                <a:lnTo>
                  <a:pt x="794316" y="2885018"/>
                </a:lnTo>
                <a:lnTo>
                  <a:pt x="745305" y="2874631"/>
                </a:lnTo>
                <a:lnTo>
                  <a:pt x="697472" y="2861934"/>
                </a:lnTo>
                <a:lnTo>
                  <a:pt x="650815" y="2846927"/>
                </a:lnTo>
                <a:lnTo>
                  <a:pt x="605336" y="2829611"/>
                </a:lnTo>
                <a:lnTo>
                  <a:pt x="561035" y="2809983"/>
                </a:lnTo>
                <a:lnTo>
                  <a:pt x="517911" y="2788045"/>
                </a:lnTo>
                <a:lnTo>
                  <a:pt x="475966" y="2763796"/>
                </a:lnTo>
                <a:lnTo>
                  <a:pt x="435200" y="2737235"/>
                </a:lnTo>
                <a:lnTo>
                  <a:pt x="395612" y="2708363"/>
                </a:lnTo>
                <a:lnTo>
                  <a:pt x="357203" y="2677178"/>
                </a:lnTo>
                <a:lnTo>
                  <a:pt x="319974" y="2643680"/>
                </a:lnTo>
                <a:lnTo>
                  <a:pt x="283925" y="2607869"/>
                </a:lnTo>
                <a:lnTo>
                  <a:pt x="253242" y="2574372"/>
                </a:lnTo>
                <a:lnTo>
                  <a:pt x="224314" y="2539476"/>
                </a:lnTo>
                <a:lnTo>
                  <a:pt x="197141" y="2503181"/>
                </a:lnTo>
                <a:lnTo>
                  <a:pt x="171723" y="2465487"/>
                </a:lnTo>
                <a:lnTo>
                  <a:pt x="148060" y="2426395"/>
                </a:lnTo>
                <a:lnTo>
                  <a:pt x="126151" y="2385904"/>
                </a:lnTo>
                <a:lnTo>
                  <a:pt x="105997" y="2344016"/>
                </a:lnTo>
                <a:lnTo>
                  <a:pt x="87596" y="2300731"/>
                </a:lnTo>
                <a:lnTo>
                  <a:pt x="70949" y="2256049"/>
                </a:lnTo>
                <a:lnTo>
                  <a:pt x="56056" y="2209970"/>
                </a:lnTo>
                <a:lnTo>
                  <a:pt x="42916" y="2162494"/>
                </a:lnTo>
                <a:lnTo>
                  <a:pt x="31528" y="2113623"/>
                </a:lnTo>
                <a:lnTo>
                  <a:pt x="21893" y="2063356"/>
                </a:lnTo>
                <a:lnTo>
                  <a:pt x="14011" y="2011694"/>
                </a:lnTo>
                <a:lnTo>
                  <a:pt x="7880" y="1958637"/>
                </a:lnTo>
                <a:lnTo>
                  <a:pt x="3502" y="1904185"/>
                </a:lnTo>
                <a:lnTo>
                  <a:pt x="875" y="1848339"/>
                </a:lnTo>
                <a:lnTo>
                  <a:pt x="0" y="1791099"/>
                </a:lnTo>
                <a:lnTo>
                  <a:pt x="487" y="1750597"/>
                </a:lnTo>
                <a:lnTo>
                  <a:pt x="1950" y="1710214"/>
                </a:lnTo>
                <a:lnTo>
                  <a:pt x="4389" y="1669948"/>
                </a:lnTo>
                <a:lnTo>
                  <a:pt x="7802" y="1629801"/>
                </a:lnTo>
                <a:lnTo>
                  <a:pt x="12192" y="1589772"/>
                </a:lnTo>
                <a:lnTo>
                  <a:pt x="17556" y="1549861"/>
                </a:lnTo>
                <a:lnTo>
                  <a:pt x="23896" y="1510069"/>
                </a:lnTo>
                <a:lnTo>
                  <a:pt x="31211" y="1470395"/>
                </a:lnTo>
                <a:lnTo>
                  <a:pt x="39502" y="1430839"/>
                </a:lnTo>
                <a:lnTo>
                  <a:pt x="48768" y="1391401"/>
                </a:lnTo>
                <a:lnTo>
                  <a:pt x="59010" y="1352082"/>
                </a:lnTo>
                <a:lnTo>
                  <a:pt x="70226" y="1312881"/>
                </a:lnTo>
                <a:lnTo>
                  <a:pt x="82419" y="1273798"/>
                </a:lnTo>
                <a:lnTo>
                  <a:pt x="95586" y="1234833"/>
                </a:lnTo>
                <a:lnTo>
                  <a:pt x="109729" y="1195987"/>
                </a:lnTo>
                <a:lnTo>
                  <a:pt x="124847" y="1157259"/>
                </a:lnTo>
                <a:lnTo>
                  <a:pt x="140941" y="1118649"/>
                </a:lnTo>
                <a:lnTo>
                  <a:pt x="158092" y="1079982"/>
                </a:lnTo>
                <a:lnTo>
                  <a:pt x="176054" y="1041784"/>
                </a:lnTo>
                <a:lnTo>
                  <a:pt x="195074" y="1003529"/>
                </a:lnTo>
                <a:lnTo>
                  <a:pt x="215069" y="965392"/>
                </a:lnTo>
                <a:lnTo>
                  <a:pt x="236040" y="927374"/>
                </a:lnTo>
                <a:lnTo>
                  <a:pt x="257986" y="889473"/>
                </a:lnTo>
                <a:lnTo>
                  <a:pt x="280907" y="851691"/>
                </a:lnTo>
                <a:lnTo>
                  <a:pt x="304803" y="814027"/>
                </a:lnTo>
                <a:lnTo>
                  <a:pt x="329676" y="776482"/>
                </a:lnTo>
                <a:lnTo>
                  <a:pt x="355523" y="739054"/>
                </a:lnTo>
                <a:lnTo>
                  <a:pt x="382346" y="701745"/>
                </a:lnTo>
                <a:lnTo>
                  <a:pt x="410144" y="664554"/>
                </a:lnTo>
                <a:lnTo>
                  <a:pt x="438917" y="627481"/>
                </a:lnTo>
                <a:lnTo>
                  <a:pt x="468666" y="590527"/>
                </a:lnTo>
                <a:lnTo>
                  <a:pt x="499390" y="553691"/>
                </a:lnTo>
                <a:lnTo>
                  <a:pt x="531090" y="516973"/>
                </a:lnTo>
                <a:lnTo>
                  <a:pt x="563765" y="480373"/>
                </a:lnTo>
                <a:lnTo>
                  <a:pt x="597415" y="443891"/>
                </a:lnTo>
                <a:lnTo>
                  <a:pt x="632041" y="407528"/>
                </a:lnTo>
                <a:lnTo>
                  <a:pt x="667642" y="371283"/>
                </a:lnTo>
                <a:lnTo>
                  <a:pt x="704219" y="335156"/>
                </a:lnTo>
                <a:lnTo>
                  <a:pt x="741771" y="299147"/>
                </a:lnTo>
                <a:lnTo>
                  <a:pt x="780298" y="263257"/>
                </a:lnTo>
                <a:lnTo>
                  <a:pt x="819800" y="227485"/>
                </a:lnTo>
                <a:lnTo>
                  <a:pt x="860278" y="191831"/>
                </a:lnTo>
                <a:lnTo>
                  <a:pt x="901732" y="156295"/>
                </a:lnTo>
                <a:lnTo>
                  <a:pt x="944160" y="120877"/>
                </a:lnTo>
                <a:lnTo>
                  <a:pt x="987564" y="85578"/>
                </a:lnTo>
                <a:lnTo>
                  <a:pt x="1031944" y="50397"/>
                </a:lnTo>
                <a:lnTo>
                  <a:pt x="1077299" y="15334"/>
                </a:lnTo>
                <a:lnTo>
                  <a:pt x="1097629" y="0"/>
                </a:lnTo>
                <a:lnTo>
                  <a:pt x="1440749" y="0"/>
                </a:lnTo>
                <a:lnTo>
                  <a:pt x="1418777" y="15876"/>
                </a:lnTo>
                <a:lnTo>
                  <a:pt x="1368777" y="53086"/>
                </a:lnTo>
                <a:lnTo>
                  <a:pt x="1320270" y="90296"/>
                </a:lnTo>
                <a:lnTo>
                  <a:pt x="1273256" y="127506"/>
                </a:lnTo>
                <a:lnTo>
                  <a:pt x="1227735" y="164717"/>
                </a:lnTo>
                <a:lnTo>
                  <a:pt x="1183707" y="201927"/>
                </a:lnTo>
                <a:lnTo>
                  <a:pt x="1141172" y="239138"/>
                </a:lnTo>
                <a:lnTo>
                  <a:pt x="1100130" y="276349"/>
                </a:lnTo>
                <a:lnTo>
                  <a:pt x="1060580" y="313560"/>
                </a:lnTo>
                <a:lnTo>
                  <a:pt x="1022524" y="350771"/>
                </a:lnTo>
                <a:lnTo>
                  <a:pt x="985960" y="387982"/>
                </a:lnTo>
                <a:lnTo>
                  <a:pt x="950889" y="425193"/>
                </a:lnTo>
                <a:lnTo>
                  <a:pt x="917311" y="462404"/>
                </a:lnTo>
                <a:lnTo>
                  <a:pt x="885225" y="499615"/>
                </a:lnTo>
                <a:lnTo>
                  <a:pt x="854632" y="536825"/>
                </a:lnTo>
                <a:lnTo>
                  <a:pt x="825532" y="574035"/>
                </a:lnTo>
                <a:lnTo>
                  <a:pt x="797925" y="611245"/>
                </a:lnTo>
                <a:lnTo>
                  <a:pt x="771810" y="648455"/>
                </a:lnTo>
                <a:lnTo>
                  <a:pt x="747187" y="685665"/>
                </a:lnTo>
                <a:lnTo>
                  <a:pt x="724057" y="722874"/>
                </a:lnTo>
                <a:lnTo>
                  <a:pt x="702420" y="760082"/>
                </a:lnTo>
                <a:lnTo>
                  <a:pt x="682275" y="797290"/>
                </a:lnTo>
                <a:lnTo>
                  <a:pt x="663623" y="834498"/>
                </a:lnTo>
                <a:lnTo>
                  <a:pt x="646462" y="871705"/>
                </a:lnTo>
                <a:lnTo>
                  <a:pt x="630795" y="908911"/>
                </a:lnTo>
                <a:lnTo>
                  <a:pt x="616619" y="946117"/>
                </a:lnTo>
                <a:lnTo>
                  <a:pt x="603936" y="983322"/>
                </a:lnTo>
                <a:lnTo>
                  <a:pt x="592745" y="1020527"/>
                </a:lnTo>
                <a:lnTo>
                  <a:pt x="583046" y="1057730"/>
                </a:lnTo>
                <a:lnTo>
                  <a:pt x="568125" y="1132135"/>
                </a:lnTo>
                <a:lnTo>
                  <a:pt x="559173" y="1206537"/>
                </a:lnTo>
                <a:lnTo>
                  <a:pt x="556189" y="1280934"/>
                </a:lnTo>
                <a:lnTo>
                  <a:pt x="556189" y="1286577"/>
                </a:lnTo>
                <a:lnTo>
                  <a:pt x="557073" y="1291209"/>
                </a:lnTo>
                <a:lnTo>
                  <a:pt x="557073" y="1296683"/>
                </a:lnTo>
                <a:lnTo>
                  <a:pt x="1730252" y="1296683"/>
                </a:lnTo>
                <a:lnTo>
                  <a:pt x="1738661" y="1303901"/>
                </a:lnTo>
                <a:lnTo>
                  <a:pt x="1771641" y="1335256"/>
                </a:lnTo>
                <a:lnTo>
                  <a:pt x="1802985" y="1368248"/>
                </a:lnTo>
                <a:lnTo>
                  <a:pt x="1832625" y="1402808"/>
                </a:lnTo>
                <a:lnTo>
                  <a:pt x="1860493" y="1438868"/>
                </a:lnTo>
                <a:lnTo>
                  <a:pt x="1886522" y="1476360"/>
                </a:lnTo>
                <a:lnTo>
                  <a:pt x="1910643" y="1515217"/>
                </a:lnTo>
                <a:lnTo>
                  <a:pt x="1932789" y="1555370"/>
                </a:lnTo>
                <a:lnTo>
                  <a:pt x="1952892" y="1596751"/>
                </a:lnTo>
                <a:lnTo>
                  <a:pt x="1970884" y="1639294"/>
                </a:lnTo>
                <a:lnTo>
                  <a:pt x="1986697" y="1682928"/>
                </a:lnTo>
                <a:lnTo>
                  <a:pt x="2000264" y="1727588"/>
                </a:lnTo>
                <a:lnTo>
                  <a:pt x="2011516" y="1773204"/>
                </a:lnTo>
                <a:lnTo>
                  <a:pt x="2020386" y="1819709"/>
                </a:lnTo>
                <a:lnTo>
                  <a:pt x="2026805" y="1867035"/>
                </a:lnTo>
                <a:lnTo>
                  <a:pt x="2030706" y="1915114"/>
                </a:lnTo>
                <a:lnTo>
                  <a:pt x="2032022" y="1963877"/>
                </a:lnTo>
                <a:lnTo>
                  <a:pt x="2030623" y="2014070"/>
                </a:lnTo>
                <a:lnTo>
                  <a:pt x="2026478" y="2063515"/>
                </a:lnTo>
                <a:lnTo>
                  <a:pt x="2019662" y="2112143"/>
                </a:lnTo>
                <a:lnTo>
                  <a:pt x="2010254" y="2159881"/>
                </a:lnTo>
                <a:lnTo>
                  <a:pt x="1998329" y="2206660"/>
                </a:lnTo>
                <a:lnTo>
                  <a:pt x="1983965" y="2252407"/>
                </a:lnTo>
                <a:lnTo>
                  <a:pt x="1967238" y="2297052"/>
                </a:lnTo>
                <a:lnTo>
                  <a:pt x="1948225" y="2340524"/>
                </a:lnTo>
                <a:lnTo>
                  <a:pt x="1927003" y="2382752"/>
                </a:lnTo>
                <a:lnTo>
                  <a:pt x="1903649" y="2423664"/>
                </a:lnTo>
                <a:lnTo>
                  <a:pt x="1878240" y="2463190"/>
                </a:lnTo>
                <a:lnTo>
                  <a:pt x="1850852" y="2501258"/>
                </a:lnTo>
                <a:lnTo>
                  <a:pt x="1821562" y="2537798"/>
                </a:lnTo>
                <a:lnTo>
                  <a:pt x="1794553" y="2567785"/>
                </a:lnTo>
                <a:lnTo>
                  <a:pt x="1785566" y="2577676"/>
                </a:lnTo>
                <a:lnTo>
                  <a:pt x="1780008" y="2583571"/>
                </a:lnTo>
                <a:lnTo>
                  <a:pt x="1774914" y="2589467"/>
                </a:lnTo>
                <a:lnTo>
                  <a:pt x="1769231" y="2595109"/>
                </a:lnTo>
                <a:lnTo>
                  <a:pt x="1737519" y="2631040"/>
                </a:lnTo>
                <a:lnTo>
                  <a:pt x="1703091" y="2665770"/>
                </a:lnTo>
                <a:lnTo>
                  <a:pt x="1666826" y="2696414"/>
                </a:lnTo>
                <a:lnTo>
                  <a:pt x="1629062" y="2724943"/>
                </a:lnTo>
                <a:lnTo>
                  <a:pt x="1589802" y="2751358"/>
                </a:lnTo>
                <a:lnTo>
                  <a:pt x="1549044" y="2775658"/>
                </a:lnTo>
                <a:lnTo>
                  <a:pt x="1506790" y="2797845"/>
                </a:lnTo>
                <a:lnTo>
                  <a:pt x="1463041" y="2817918"/>
                </a:lnTo>
                <a:lnTo>
                  <a:pt x="1417798" y="2835878"/>
                </a:lnTo>
                <a:lnTo>
                  <a:pt x="1371060" y="2851724"/>
                </a:lnTo>
                <a:lnTo>
                  <a:pt x="1322828" y="2865457"/>
                </a:lnTo>
                <a:lnTo>
                  <a:pt x="1273105" y="2877076"/>
                </a:lnTo>
                <a:lnTo>
                  <a:pt x="1221889" y="2886583"/>
                </a:lnTo>
                <a:lnTo>
                  <a:pt x="1169181" y="2893977"/>
                </a:lnTo>
                <a:lnTo>
                  <a:pt x="1114983" y="2899258"/>
                </a:lnTo>
                <a:lnTo>
                  <a:pt x="1059295" y="2902426"/>
                </a:lnTo>
                <a:lnTo>
                  <a:pt x="1002118" y="2903482"/>
                </a:lnTo>
                <a:close/>
              </a:path>
              <a:path w="2032635" h="2903855">
                <a:moveTo>
                  <a:pt x="1730252" y="1296683"/>
                </a:moveTo>
                <a:lnTo>
                  <a:pt x="557073" y="1296683"/>
                </a:lnTo>
                <a:lnTo>
                  <a:pt x="594055" y="1265853"/>
                </a:lnTo>
                <a:lnTo>
                  <a:pt x="632666" y="1237011"/>
                </a:lnTo>
                <a:lnTo>
                  <a:pt x="672830" y="1210240"/>
                </a:lnTo>
                <a:lnTo>
                  <a:pt x="714472" y="1185623"/>
                </a:lnTo>
                <a:lnTo>
                  <a:pt x="757514" y="1163244"/>
                </a:lnTo>
                <a:lnTo>
                  <a:pt x="801881" y="1143186"/>
                </a:lnTo>
                <a:lnTo>
                  <a:pt x="847497" y="1125533"/>
                </a:lnTo>
                <a:lnTo>
                  <a:pt x="894286" y="1110367"/>
                </a:lnTo>
                <a:lnTo>
                  <a:pt x="942171" y="1097771"/>
                </a:lnTo>
                <a:lnTo>
                  <a:pt x="991076" y="1087830"/>
                </a:lnTo>
                <a:lnTo>
                  <a:pt x="1040926" y="1080626"/>
                </a:lnTo>
                <a:lnTo>
                  <a:pt x="1091644" y="1076242"/>
                </a:lnTo>
                <a:lnTo>
                  <a:pt x="1143154" y="1074763"/>
                </a:lnTo>
                <a:lnTo>
                  <a:pt x="1191915" y="1076079"/>
                </a:lnTo>
                <a:lnTo>
                  <a:pt x="1239989" y="1079982"/>
                </a:lnTo>
                <a:lnTo>
                  <a:pt x="1287309" y="1086405"/>
                </a:lnTo>
                <a:lnTo>
                  <a:pt x="1333807" y="1095279"/>
                </a:lnTo>
                <a:lnTo>
                  <a:pt x="1379416" y="1106537"/>
                </a:lnTo>
                <a:lnTo>
                  <a:pt x="1424067" y="1120110"/>
                </a:lnTo>
                <a:lnTo>
                  <a:pt x="1467692" y="1135931"/>
                </a:lnTo>
                <a:lnTo>
                  <a:pt x="1510225" y="1153931"/>
                </a:lnTo>
                <a:lnTo>
                  <a:pt x="1551596" y="1174043"/>
                </a:lnTo>
                <a:lnTo>
                  <a:pt x="1591738" y="1196199"/>
                </a:lnTo>
                <a:lnTo>
                  <a:pt x="1630584" y="1220331"/>
                </a:lnTo>
                <a:lnTo>
                  <a:pt x="1668065" y="1246370"/>
                </a:lnTo>
                <a:lnTo>
                  <a:pt x="1704113" y="1274250"/>
                </a:lnTo>
                <a:lnTo>
                  <a:pt x="1730252" y="1296683"/>
                </a:lnTo>
                <a:close/>
              </a:path>
            </a:pathLst>
          </a:custGeom>
          <a:solidFill>
            <a:srgbClr val="212121"/>
          </a:solidFill>
        </p:spPr>
        <p:txBody>
          <a:bodyPr wrap="square" lIns="0" tIns="0" rIns="0" bIns="0" rtlCol="0"/>
          <a:lstStyle/>
          <a:p>
            <a:endParaRPr/>
          </a:p>
        </p:txBody>
      </p:sp>
      <p:sp>
        <p:nvSpPr>
          <p:cNvPr id="19" name="bk object 19"/>
          <p:cNvSpPr/>
          <p:nvPr/>
        </p:nvSpPr>
        <p:spPr>
          <a:xfrm>
            <a:off x="4523536" y="1"/>
            <a:ext cx="13764894" cy="10287000"/>
          </a:xfrm>
          <a:custGeom>
            <a:avLst/>
            <a:gdLst/>
            <a:ahLst/>
            <a:cxnLst/>
            <a:rect l="l" t="t" r="r" b="b"/>
            <a:pathLst>
              <a:path w="13764894" h="10287000">
                <a:moveTo>
                  <a:pt x="0" y="0"/>
                </a:moveTo>
                <a:lnTo>
                  <a:pt x="0" y="10286998"/>
                </a:lnTo>
                <a:lnTo>
                  <a:pt x="13764463" y="10286998"/>
                </a:lnTo>
                <a:lnTo>
                  <a:pt x="13764463" y="0"/>
                </a:lnTo>
                <a:lnTo>
                  <a:pt x="0" y="0"/>
                </a:lnTo>
                <a:close/>
              </a:path>
            </a:pathLst>
          </a:custGeom>
          <a:solidFill>
            <a:srgbClr val="212121"/>
          </a:solidFill>
        </p:spPr>
        <p:txBody>
          <a:bodyPr wrap="square" lIns="0" tIns="0" rIns="0" bIns="0" rtlCol="0"/>
          <a:lstStyle/>
          <a:p>
            <a:endParaRPr/>
          </a:p>
        </p:txBody>
      </p:sp>
      <p:sp>
        <p:nvSpPr>
          <p:cNvPr id="2" name="Holder 2"/>
          <p:cNvSpPr>
            <a:spLocks noGrp="1"/>
          </p:cNvSpPr>
          <p:nvPr>
            <p:ph type="ctrTitle"/>
          </p:nvPr>
        </p:nvSpPr>
        <p:spPr>
          <a:xfrm>
            <a:off x="1015630" y="3010845"/>
            <a:ext cx="16256738" cy="2501900"/>
          </a:xfrm>
          <a:prstGeom prst="rect">
            <a:avLst/>
          </a:prstGeom>
        </p:spPr>
        <p:txBody>
          <a:bodyPr wrap="square" lIns="0" tIns="0" rIns="0" bIns="0">
            <a:spAutoFit/>
          </a:bodyPr>
          <a:lstStyle>
            <a:lvl1pPr>
              <a:defRPr sz="7000" b="0" i="0">
                <a:solidFill>
                  <a:schemeClr val="bg1"/>
                </a:solidFill>
                <a:latin typeface="Arial"/>
                <a:cs typeface="Aria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 and Contact Info">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2"/>
          <a:srcRect t="90698"/>
          <a:stretch/>
        </p:blipFill>
        <p:spPr>
          <a:xfrm>
            <a:off x="0" y="9330071"/>
            <a:ext cx="18288000" cy="956928"/>
          </a:xfrm>
          <a:prstGeom prst="rect">
            <a:avLst/>
          </a:prstGeom>
        </p:spPr>
      </p:pic>
      <p:sp>
        <p:nvSpPr>
          <p:cNvPr id="2" name="Title 1">
            <a:extLst>
              <a:ext uri="{FF2B5EF4-FFF2-40B4-BE49-F238E27FC236}">
                <a16:creationId xmlns:a16="http://schemas.microsoft.com/office/drawing/2014/main" id="{6064FF22-E12C-7E5B-CE9A-21F971DFF227}"/>
              </a:ext>
            </a:extLst>
          </p:cNvPr>
          <p:cNvSpPr>
            <a:spLocks noGrp="1"/>
          </p:cNvSpPr>
          <p:nvPr>
            <p:ph type="ctrTitle" hasCustomPrompt="1"/>
          </p:nvPr>
        </p:nvSpPr>
        <p:spPr>
          <a:xfrm>
            <a:off x="2286000" y="1989597"/>
            <a:ext cx="13716000" cy="3388434"/>
          </a:xfrm>
          <a:prstGeom prst="rect">
            <a:avLst/>
          </a:prstGeom>
        </p:spPr>
        <p:txBody>
          <a:bodyPr anchor="b">
            <a:normAutofit/>
          </a:bodyPr>
          <a:lstStyle>
            <a:lvl1pPr algn="l">
              <a:lnSpc>
                <a:spcPct val="100000"/>
              </a:lnSpc>
              <a:defRPr sz="10800" b="0" i="0" spc="0">
                <a:solidFill>
                  <a:schemeClr val="tx2"/>
                </a:solidFill>
                <a:latin typeface="+mj-lt"/>
                <a:cs typeface="Arial Narrow"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09E82FF0-813E-EB2F-4E89-48263C2EBC25}"/>
              </a:ext>
            </a:extLst>
          </p:cNvPr>
          <p:cNvSpPr>
            <a:spLocks noGrp="1"/>
          </p:cNvSpPr>
          <p:nvPr>
            <p:ph type="subTitle" idx="1" hasCustomPrompt="1"/>
          </p:nvPr>
        </p:nvSpPr>
        <p:spPr>
          <a:xfrm>
            <a:off x="2286000" y="5516145"/>
            <a:ext cx="13716000" cy="1489965"/>
          </a:xfrm>
        </p:spPr>
        <p:txBody>
          <a:bodyPr>
            <a:normAutofit/>
          </a:bodyPr>
          <a:lstStyle>
            <a:lvl1pPr marL="0" indent="0" algn="l">
              <a:lnSpc>
                <a:spcPct val="100000"/>
              </a:lnSpc>
              <a:buNone/>
              <a:defRPr sz="4800">
                <a:solidFill>
                  <a:schemeClr val="bg2">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a:t>
            </a:r>
          </a:p>
        </p:txBody>
      </p:sp>
      <p:sp>
        <p:nvSpPr>
          <p:cNvPr id="18" name="Text Placeholder 7">
            <a:extLst>
              <a:ext uri="{FF2B5EF4-FFF2-40B4-BE49-F238E27FC236}">
                <a16:creationId xmlns:a16="http://schemas.microsoft.com/office/drawing/2014/main" id="{08C55407-B2AB-B015-9108-2BA39C6B01A8}"/>
              </a:ext>
            </a:extLst>
          </p:cNvPr>
          <p:cNvSpPr>
            <a:spLocks noGrp="1"/>
          </p:cNvSpPr>
          <p:nvPr>
            <p:ph type="body" sz="quarter" idx="12" hasCustomPrompt="1"/>
          </p:nvPr>
        </p:nvSpPr>
        <p:spPr>
          <a:xfrm>
            <a:off x="2286000" y="7137615"/>
            <a:ext cx="13716000" cy="564378"/>
          </a:xfrm>
          <a:noFill/>
        </p:spPr>
        <p:txBody>
          <a:bodyPr lIns="0" tIns="0" rIns="0" bIns="0" anchor="ctr">
            <a:normAutofit/>
          </a:bodyPr>
          <a:lstStyle>
            <a:lvl1pPr marL="0" indent="0">
              <a:buNone/>
              <a:defRPr sz="2700" i="0">
                <a:solidFill>
                  <a:schemeClr val="bg2">
                    <a:lumMod val="50000"/>
                  </a:schemeClr>
                </a:solidFill>
                <a:latin typeface="+mn-lt"/>
                <a:cs typeface="Times New Roman" panose="02020603050405020304" pitchFamily="18" charset="0"/>
              </a:defRPr>
            </a:lvl1pPr>
          </a:lstStyle>
          <a:p>
            <a:pPr lvl="0"/>
            <a:r>
              <a:rPr lang="en-US"/>
              <a:t>Presenter Name:</a:t>
            </a:r>
          </a:p>
        </p:txBody>
      </p:sp>
      <p:sp>
        <p:nvSpPr>
          <p:cNvPr id="19" name="Text Placeholder 7">
            <a:extLst>
              <a:ext uri="{FF2B5EF4-FFF2-40B4-BE49-F238E27FC236}">
                <a16:creationId xmlns:a16="http://schemas.microsoft.com/office/drawing/2014/main" id="{684C267B-F002-F043-981C-6C7C01751CFF}"/>
              </a:ext>
            </a:extLst>
          </p:cNvPr>
          <p:cNvSpPr>
            <a:spLocks noGrp="1"/>
          </p:cNvSpPr>
          <p:nvPr>
            <p:ph type="body" sz="quarter" idx="13" hasCustomPrompt="1"/>
          </p:nvPr>
        </p:nvSpPr>
        <p:spPr>
          <a:xfrm>
            <a:off x="2285999" y="7833282"/>
            <a:ext cx="13716000" cy="564378"/>
          </a:xfrm>
          <a:noFill/>
        </p:spPr>
        <p:txBody>
          <a:bodyPr lIns="0" tIns="0" rIns="0" bIns="0" anchor="ctr">
            <a:normAutofit/>
          </a:bodyPr>
          <a:lstStyle>
            <a:lvl1pPr marL="0" indent="0">
              <a:buNone/>
              <a:defRPr sz="2700" i="0">
                <a:solidFill>
                  <a:schemeClr val="bg2">
                    <a:lumMod val="50000"/>
                  </a:schemeClr>
                </a:solidFill>
                <a:latin typeface="+mn-lt"/>
                <a:cs typeface="Times New Roman" panose="02020603050405020304" pitchFamily="18" charset="0"/>
              </a:defRPr>
            </a:lvl1pPr>
          </a:lstStyle>
          <a:p>
            <a:pPr lvl="0"/>
            <a:r>
              <a:rPr lang="en-US"/>
              <a:t>Email:</a:t>
            </a:r>
          </a:p>
        </p:txBody>
      </p:sp>
      <p:sp>
        <p:nvSpPr>
          <p:cNvPr id="20" name="Text Placeholder 7">
            <a:extLst>
              <a:ext uri="{FF2B5EF4-FFF2-40B4-BE49-F238E27FC236}">
                <a16:creationId xmlns:a16="http://schemas.microsoft.com/office/drawing/2014/main" id="{EFDAF813-EE81-38B1-6924-F7EF6D907401}"/>
              </a:ext>
            </a:extLst>
          </p:cNvPr>
          <p:cNvSpPr>
            <a:spLocks noGrp="1"/>
          </p:cNvSpPr>
          <p:nvPr>
            <p:ph type="body" sz="quarter" idx="14" hasCustomPrompt="1"/>
          </p:nvPr>
        </p:nvSpPr>
        <p:spPr>
          <a:xfrm>
            <a:off x="2285999" y="8528949"/>
            <a:ext cx="13716000" cy="564378"/>
          </a:xfrm>
          <a:noFill/>
        </p:spPr>
        <p:txBody>
          <a:bodyPr lIns="0" tIns="0" rIns="0" bIns="0" anchor="ctr">
            <a:normAutofit/>
          </a:bodyPr>
          <a:lstStyle>
            <a:lvl1pPr marL="0" indent="0">
              <a:buNone/>
              <a:defRPr sz="2700" i="0">
                <a:solidFill>
                  <a:schemeClr val="bg2">
                    <a:lumMod val="50000"/>
                  </a:schemeClr>
                </a:solidFill>
                <a:latin typeface="+mn-lt"/>
                <a:cs typeface="Times New Roman" panose="02020603050405020304" pitchFamily="18" charset="0"/>
              </a:defRPr>
            </a:lvl1pPr>
          </a:lstStyle>
          <a:p>
            <a:pPr lvl="0"/>
            <a:r>
              <a:rPr lang="en-US"/>
              <a:t>Phone Number:</a:t>
            </a:r>
          </a:p>
        </p:txBody>
      </p:sp>
      <p:pic>
        <p:nvPicPr>
          <p:cNvPr id="6" name="Picture 5">
            <a:extLst>
              <a:ext uri="{FF2B5EF4-FFF2-40B4-BE49-F238E27FC236}">
                <a16:creationId xmlns:a16="http://schemas.microsoft.com/office/drawing/2014/main" id="{24EE11EE-F3F5-1604-8041-8CB6DFD1030E}"/>
              </a:ext>
            </a:extLst>
          </p:cNvPr>
          <p:cNvPicPr>
            <a:picLocks noChangeAspect="1"/>
          </p:cNvPicPr>
          <p:nvPr userDrawn="1"/>
        </p:nvPicPr>
        <p:blipFill>
          <a:blip r:embed="rId3"/>
          <a:stretch>
            <a:fillRect/>
          </a:stretch>
        </p:blipFill>
        <p:spPr>
          <a:xfrm>
            <a:off x="1747990" y="733238"/>
            <a:ext cx="2776947" cy="355766"/>
          </a:xfrm>
          <a:prstGeom prst="rect">
            <a:avLst/>
          </a:prstGeom>
        </p:spPr>
      </p:pic>
      <p:pic>
        <p:nvPicPr>
          <p:cNvPr id="9" name="Picture 8" descr="A red and white sign&#10;&#10;Description automatically generated with low confidence">
            <a:extLst>
              <a:ext uri="{FF2B5EF4-FFF2-40B4-BE49-F238E27FC236}">
                <a16:creationId xmlns:a16="http://schemas.microsoft.com/office/drawing/2014/main" id="{A9495507-9B61-569A-EE61-C88B4593A0AF}"/>
              </a:ext>
            </a:extLst>
          </p:cNvPr>
          <p:cNvPicPr>
            <a:picLocks noChangeAspect="1"/>
          </p:cNvPicPr>
          <p:nvPr userDrawn="1"/>
        </p:nvPicPr>
        <p:blipFill>
          <a:blip r:embed="rId4"/>
          <a:stretch>
            <a:fillRect/>
          </a:stretch>
        </p:blipFill>
        <p:spPr>
          <a:xfrm>
            <a:off x="428769" y="403835"/>
            <a:ext cx="1088484" cy="1014575"/>
          </a:xfrm>
          <a:prstGeom prst="rect">
            <a:avLst/>
          </a:prstGeom>
        </p:spPr>
      </p:pic>
      <p:pic>
        <p:nvPicPr>
          <p:cNvPr id="11" name="Picture 10">
            <a:extLst>
              <a:ext uri="{FF2B5EF4-FFF2-40B4-BE49-F238E27FC236}">
                <a16:creationId xmlns:a16="http://schemas.microsoft.com/office/drawing/2014/main" id="{1A2D893D-C09F-AAC5-0EF9-D8A1441522CB}"/>
              </a:ext>
            </a:extLst>
          </p:cNvPr>
          <p:cNvPicPr>
            <a:picLocks noChangeAspect="1"/>
          </p:cNvPicPr>
          <p:nvPr userDrawn="1"/>
        </p:nvPicPr>
        <p:blipFill>
          <a:blip r:embed="rId5"/>
          <a:stretch>
            <a:fillRect/>
          </a:stretch>
        </p:blipFill>
        <p:spPr>
          <a:xfrm>
            <a:off x="16276275" y="614315"/>
            <a:ext cx="1582956" cy="593609"/>
          </a:xfrm>
          <a:prstGeom prst="rect">
            <a:avLst/>
          </a:prstGeom>
        </p:spPr>
      </p:pic>
      <p:sp>
        <p:nvSpPr>
          <p:cNvPr id="12" name="Rectangle 11">
            <a:extLst>
              <a:ext uri="{FF2B5EF4-FFF2-40B4-BE49-F238E27FC236}">
                <a16:creationId xmlns:a16="http://schemas.microsoft.com/office/drawing/2014/main" id="{F8D296F6-1ECC-9C1C-EF92-62533CDF971D}"/>
              </a:ext>
            </a:extLst>
          </p:cNvPr>
          <p:cNvSpPr/>
          <p:nvPr userDrawn="1"/>
        </p:nvSpPr>
        <p:spPr>
          <a:xfrm>
            <a:off x="0" y="1830758"/>
            <a:ext cx="18288000" cy="41148"/>
          </a:xfrm>
          <a:prstGeom prst="rect">
            <a:avLst/>
          </a:prstGeom>
          <a:solidFill>
            <a:srgbClr val="EBEB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8098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2"/>
          <a:srcRect t="90698"/>
          <a:stretch/>
        </p:blipFill>
        <p:spPr>
          <a:xfrm>
            <a:off x="0" y="9330071"/>
            <a:ext cx="18288000" cy="956928"/>
          </a:xfrm>
          <a:prstGeom prst="rect">
            <a:avLst/>
          </a:prstGeom>
        </p:spPr>
      </p:pic>
      <p:sp>
        <p:nvSpPr>
          <p:cNvPr id="2" name="Title 1">
            <a:extLst>
              <a:ext uri="{FF2B5EF4-FFF2-40B4-BE49-F238E27FC236}">
                <a16:creationId xmlns:a16="http://schemas.microsoft.com/office/drawing/2014/main" id="{6064FF22-E12C-7E5B-CE9A-21F971DFF227}"/>
              </a:ext>
            </a:extLst>
          </p:cNvPr>
          <p:cNvSpPr>
            <a:spLocks noGrp="1"/>
          </p:cNvSpPr>
          <p:nvPr>
            <p:ph type="ctrTitle" hasCustomPrompt="1"/>
          </p:nvPr>
        </p:nvSpPr>
        <p:spPr>
          <a:xfrm>
            <a:off x="2286000" y="1989597"/>
            <a:ext cx="13716000" cy="3388434"/>
          </a:xfrm>
          <a:prstGeom prst="rect">
            <a:avLst/>
          </a:prstGeom>
        </p:spPr>
        <p:txBody>
          <a:bodyPr anchor="b">
            <a:normAutofit/>
          </a:bodyPr>
          <a:lstStyle>
            <a:lvl1pPr algn="l">
              <a:lnSpc>
                <a:spcPct val="100000"/>
              </a:lnSpc>
              <a:defRPr sz="10800" b="0" i="0" spc="0">
                <a:solidFill>
                  <a:schemeClr val="tx2"/>
                </a:solidFill>
                <a:latin typeface="+mj-lt"/>
                <a:cs typeface="Arial Narrow"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09E82FF0-813E-EB2F-4E89-48263C2EBC25}"/>
              </a:ext>
            </a:extLst>
          </p:cNvPr>
          <p:cNvSpPr>
            <a:spLocks noGrp="1"/>
          </p:cNvSpPr>
          <p:nvPr>
            <p:ph type="subTitle" idx="1" hasCustomPrompt="1"/>
          </p:nvPr>
        </p:nvSpPr>
        <p:spPr>
          <a:xfrm>
            <a:off x="2286000" y="5516144"/>
            <a:ext cx="13716000" cy="1949105"/>
          </a:xfrm>
        </p:spPr>
        <p:txBody>
          <a:bodyPr>
            <a:normAutofit/>
          </a:bodyPr>
          <a:lstStyle>
            <a:lvl1pPr marL="0" indent="0" algn="l">
              <a:lnSpc>
                <a:spcPct val="100000"/>
              </a:lnSpc>
              <a:buNone/>
              <a:defRPr sz="4800">
                <a:solidFill>
                  <a:schemeClr val="bg2">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Add Subtitle</a:t>
            </a:r>
          </a:p>
        </p:txBody>
      </p:sp>
      <p:sp>
        <p:nvSpPr>
          <p:cNvPr id="18" name="Text Placeholder 7">
            <a:extLst>
              <a:ext uri="{FF2B5EF4-FFF2-40B4-BE49-F238E27FC236}">
                <a16:creationId xmlns:a16="http://schemas.microsoft.com/office/drawing/2014/main" id="{08C55407-B2AB-B015-9108-2BA39C6B01A8}"/>
              </a:ext>
            </a:extLst>
          </p:cNvPr>
          <p:cNvSpPr>
            <a:spLocks noGrp="1"/>
          </p:cNvSpPr>
          <p:nvPr>
            <p:ph type="body" sz="quarter" idx="12" hasCustomPrompt="1"/>
          </p:nvPr>
        </p:nvSpPr>
        <p:spPr>
          <a:xfrm>
            <a:off x="2286002" y="7809006"/>
            <a:ext cx="13716000" cy="264981"/>
          </a:xfrm>
          <a:noFill/>
        </p:spPr>
        <p:txBody>
          <a:bodyPr lIns="0" tIns="0" rIns="0" bIns="0" anchor="ctr">
            <a:normAutofit/>
          </a:bodyPr>
          <a:lstStyle>
            <a:lvl1pPr marL="0" indent="0">
              <a:buNone/>
              <a:defRPr sz="2400" i="0">
                <a:solidFill>
                  <a:schemeClr val="bg2">
                    <a:lumMod val="50000"/>
                  </a:schemeClr>
                </a:solidFill>
                <a:latin typeface="+mn-lt"/>
                <a:cs typeface="Times New Roman" panose="02020603050405020304" pitchFamily="18" charset="0"/>
              </a:defRPr>
            </a:lvl1pPr>
          </a:lstStyle>
          <a:p>
            <a:pPr lvl="0"/>
            <a:r>
              <a:rPr lang="en-US" dirty="0"/>
              <a:t>Presenter Name:</a:t>
            </a:r>
          </a:p>
        </p:txBody>
      </p:sp>
      <p:sp>
        <p:nvSpPr>
          <p:cNvPr id="19" name="Text Placeholder 7">
            <a:extLst>
              <a:ext uri="{FF2B5EF4-FFF2-40B4-BE49-F238E27FC236}">
                <a16:creationId xmlns:a16="http://schemas.microsoft.com/office/drawing/2014/main" id="{684C267B-F002-F043-981C-6C7C01751CFF}"/>
              </a:ext>
            </a:extLst>
          </p:cNvPr>
          <p:cNvSpPr>
            <a:spLocks noGrp="1"/>
          </p:cNvSpPr>
          <p:nvPr>
            <p:ph type="body" sz="quarter" idx="13" hasCustomPrompt="1"/>
          </p:nvPr>
        </p:nvSpPr>
        <p:spPr>
          <a:xfrm>
            <a:off x="2286002" y="8266953"/>
            <a:ext cx="13716000" cy="280215"/>
          </a:xfrm>
          <a:noFill/>
        </p:spPr>
        <p:txBody>
          <a:bodyPr lIns="0" tIns="0" rIns="0" bIns="0" anchor="ctr">
            <a:normAutofit/>
          </a:bodyPr>
          <a:lstStyle>
            <a:lvl1pPr marL="0" indent="0">
              <a:buNone/>
              <a:defRPr sz="2400" i="0">
                <a:solidFill>
                  <a:schemeClr val="bg2">
                    <a:lumMod val="50000"/>
                  </a:schemeClr>
                </a:solidFill>
                <a:latin typeface="+mn-lt"/>
                <a:cs typeface="Times New Roman" panose="02020603050405020304" pitchFamily="18" charset="0"/>
              </a:defRPr>
            </a:lvl1pPr>
          </a:lstStyle>
          <a:p>
            <a:pPr lvl="0"/>
            <a:r>
              <a:rPr lang="en-US" dirty="0"/>
              <a:t>Presentation Location:</a:t>
            </a:r>
          </a:p>
        </p:txBody>
      </p:sp>
      <p:sp>
        <p:nvSpPr>
          <p:cNvPr id="20" name="Text Placeholder 7">
            <a:extLst>
              <a:ext uri="{FF2B5EF4-FFF2-40B4-BE49-F238E27FC236}">
                <a16:creationId xmlns:a16="http://schemas.microsoft.com/office/drawing/2014/main" id="{EFDAF813-EE81-38B1-6924-F7EF6D907401}"/>
              </a:ext>
            </a:extLst>
          </p:cNvPr>
          <p:cNvSpPr>
            <a:spLocks noGrp="1"/>
          </p:cNvSpPr>
          <p:nvPr>
            <p:ph type="body" sz="quarter" idx="14" hasCustomPrompt="1"/>
          </p:nvPr>
        </p:nvSpPr>
        <p:spPr>
          <a:xfrm>
            <a:off x="2286002" y="8724900"/>
            <a:ext cx="13716000" cy="280215"/>
          </a:xfrm>
          <a:noFill/>
        </p:spPr>
        <p:txBody>
          <a:bodyPr lIns="0" tIns="0" rIns="0" bIns="0" anchor="ctr">
            <a:normAutofit/>
          </a:bodyPr>
          <a:lstStyle>
            <a:lvl1pPr marL="0" indent="0">
              <a:buNone/>
              <a:defRPr sz="2400" i="0">
                <a:solidFill>
                  <a:schemeClr val="bg2">
                    <a:lumMod val="50000"/>
                  </a:schemeClr>
                </a:solidFill>
                <a:latin typeface="+mn-lt"/>
                <a:cs typeface="Times New Roman" panose="02020603050405020304" pitchFamily="18" charset="0"/>
              </a:defRPr>
            </a:lvl1pPr>
          </a:lstStyle>
          <a:p>
            <a:pPr lvl="0"/>
            <a:r>
              <a:rPr lang="en-US" dirty="0"/>
              <a:t>Presentation Date:</a:t>
            </a:r>
          </a:p>
        </p:txBody>
      </p:sp>
      <p:pic>
        <p:nvPicPr>
          <p:cNvPr id="6" name="Picture 5">
            <a:extLst>
              <a:ext uri="{FF2B5EF4-FFF2-40B4-BE49-F238E27FC236}">
                <a16:creationId xmlns:a16="http://schemas.microsoft.com/office/drawing/2014/main" id="{24EE11EE-F3F5-1604-8041-8CB6DFD1030E}"/>
              </a:ext>
            </a:extLst>
          </p:cNvPr>
          <p:cNvPicPr>
            <a:picLocks noChangeAspect="1"/>
          </p:cNvPicPr>
          <p:nvPr userDrawn="1"/>
        </p:nvPicPr>
        <p:blipFill>
          <a:blip r:embed="rId3"/>
          <a:stretch>
            <a:fillRect/>
          </a:stretch>
        </p:blipFill>
        <p:spPr>
          <a:xfrm>
            <a:off x="1747990" y="733238"/>
            <a:ext cx="2776947" cy="355766"/>
          </a:xfrm>
          <a:prstGeom prst="rect">
            <a:avLst/>
          </a:prstGeom>
        </p:spPr>
      </p:pic>
      <p:pic>
        <p:nvPicPr>
          <p:cNvPr id="9" name="Picture 8" descr="A red and white sign&#10;&#10;Description automatically generated with low confidence">
            <a:extLst>
              <a:ext uri="{FF2B5EF4-FFF2-40B4-BE49-F238E27FC236}">
                <a16:creationId xmlns:a16="http://schemas.microsoft.com/office/drawing/2014/main" id="{A9495507-9B61-569A-EE61-C88B4593A0AF}"/>
              </a:ext>
            </a:extLst>
          </p:cNvPr>
          <p:cNvPicPr>
            <a:picLocks noChangeAspect="1"/>
          </p:cNvPicPr>
          <p:nvPr userDrawn="1"/>
        </p:nvPicPr>
        <p:blipFill>
          <a:blip r:embed="rId4"/>
          <a:stretch>
            <a:fillRect/>
          </a:stretch>
        </p:blipFill>
        <p:spPr>
          <a:xfrm>
            <a:off x="428769" y="403835"/>
            <a:ext cx="1088484" cy="1014575"/>
          </a:xfrm>
          <a:prstGeom prst="rect">
            <a:avLst/>
          </a:prstGeom>
        </p:spPr>
      </p:pic>
      <p:pic>
        <p:nvPicPr>
          <p:cNvPr id="11" name="Picture 10">
            <a:extLst>
              <a:ext uri="{FF2B5EF4-FFF2-40B4-BE49-F238E27FC236}">
                <a16:creationId xmlns:a16="http://schemas.microsoft.com/office/drawing/2014/main" id="{1A2D893D-C09F-AAC5-0EF9-D8A1441522CB}"/>
              </a:ext>
            </a:extLst>
          </p:cNvPr>
          <p:cNvPicPr>
            <a:picLocks noChangeAspect="1"/>
          </p:cNvPicPr>
          <p:nvPr userDrawn="1"/>
        </p:nvPicPr>
        <p:blipFill>
          <a:blip r:embed="rId5"/>
          <a:stretch>
            <a:fillRect/>
          </a:stretch>
        </p:blipFill>
        <p:spPr>
          <a:xfrm>
            <a:off x="16276275" y="614315"/>
            <a:ext cx="1582956" cy="593609"/>
          </a:xfrm>
          <a:prstGeom prst="rect">
            <a:avLst/>
          </a:prstGeom>
        </p:spPr>
      </p:pic>
      <p:sp>
        <p:nvSpPr>
          <p:cNvPr id="12" name="Rectangle 11">
            <a:extLst>
              <a:ext uri="{FF2B5EF4-FFF2-40B4-BE49-F238E27FC236}">
                <a16:creationId xmlns:a16="http://schemas.microsoft.com/office/drawing/2014/main" id="{F8D296F6-1ECC-9C1C-EF92-62533CDF971D}"/>
              </a:ext>
            </a:extLst>
          </p:cNvPr>
          <p:cNvSpPr/>
          <p:nvPr userDrawn="1"/>
        </p:nvSpPr>
        <p:spPr>
          <a:xfrm>
            <a:off x="0" y="1830758"/>
            <a:ext cx="18288000" cy="41148"/>
          </a:xfrm>
          <a:prstGeom prst="rect">
            <a:avLst/>
          </a:prstGeom>
          <a:solidFill>
            <a:srgbClr val="EBEB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375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5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8800" b="1" i="0">
                <a:solidFill>
                  <a:srgbClr val="F5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4791075" cy="10287000"/>
          </a:xfrm>
          <a:custGeom>
            <a:avLst/>
            <a:gdLst/>
            <a:ahLst/>
            <a:cxnLst/>
            <a:rect l="l" t="t" r="r" b="b"/>
            <a:pathLst>
              <a:path w="4791075" h="10287000">
                <a:moveTo>
                  <a:pt x="0" y="0"/>
                </a:moveTo>
                <a:lnTo>
                  <a:pt x="4791074" y="0"/>
                </a:lnTo>
                <a:lnTo>
                  <a:pt x="4791074" y="10286999"/>
                </a:lnTo>
                <a:lnTo>
                  <a:pt x="0" y="10286999"/>
                </a:lnTo>
                <a:lnTo>
                  <a:pt x="0" y="0"/>
                </a:lnTo>
                <a:close/>
              </a:path>
            </a:pathLst>
          </a:custGeom>
          <a:solidFill>
            <a:srgbClr val="F5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500"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5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871286" y="0"/>
            <a:ext cx="15417165" cy="10287000"/>
          </a:xfrm>
          <a:custGeom>
            <a:avLst/>
            <a:gdLst/>
            <a:ahLst/>
            <a:cxnLst/>
            <a:rect l="l" t="t" r="r" b="b"/>
            <a:pathLst>
              <a:path w="15417165" h="10287000">
                <a:moveTo>
                  <a:pt x="0" y="10286999"/>
                </a:moveTo>
                <a:lnTo>
                  <a:pt x="15416712" y="10286999"/>
                </a:lnTo>
                <a:lnTo>
                  <a:pt x="15416712" y="0"/>
                </a:lnTo>
                <a:lnTo>
                  <a:pt x="0" y="0"/>
                </a:lnTo>
                <a:lnTo>
                  <a:pt x="0" y="10286999"/>
                </a:lnTo>
                <a:close/>
              </a:path>
            </a:pathLst>
          </a:custGeom>
          <a:solidFill>
            <a:srgbClr val="212121"/>
          </a:solidFill>
        </p:spPr>
        <p:txBody>
          <a:bodyPr wrap="square" lIns="0" tIns="0" rIns="0" bIns="0" rtlCol="0"/>
          <a:lstStyle/>
          <a:p>
            <a:endParaRPr/>
          </a:p>
        </p:txBody>
      </p:sp>
      <p:sp>
        <p:nvSpPr>
          <p:cNvPr id="17" name="bk object 17"/>
          <p:cNvSpPr/>
          <p:nvPr/>
        </p:nvSpPr>
        <p:spPr>
          <a:xfrm>
            <a:off x="2614895" y="4108791"/>
            <a:ext cx="4245610" cy="2057400"/>
          </a:xfrm>
          <a:custGeom>
            <a:avLst/>
            <a:gdLst/>
            <a:ahLst/>
            <a:cxnLst/>
            <a:rect l="l" t="t" r="r" b="b"/>
            <a:pathLst>
              <a:path w="4245609" h="2057400">
                <a:moveTo>
                  <a:pt x="4029263" y="457200"/>
                </a:moveTo>
                <a:lnTo>
                  <a:pt x="3489256" y="457200"/>
                </a:lnTo>
                <a:lnTo>
                  <a:pt x="3490633" y="444500"/>
                </a:lnTo>
                <a:lnTo>
                  <a:pt x="3492469" y="444500"/>
                </a:lnTo>
                <a:lnTo>
                  <a:pt x="3494534" y="431800"/>
                </a:lnTo>
                <a:lnTo>
                  <a:pt x="3400193" y="355600"/>
                </a:lnTo>
                <a:lnTo>
                  <a:pt x="3369262" y="317500"/>
                </a:lnTo>
                <a:lnTo>
                  <a:pt x="3339188" y="292100"/>
                </a:lnTo>
                <a:lnTo>
                  <a:pt x="3316316" y="254000"/>
                </a:lnTo>
                <a:lnTo>
                  <a:pt x="3300753" y="215900"/>
                </a:lnTo>
                <a:lnTo>
                  <a:pt x="3292602" y="165100"/>
                </a:lnTo>
                <a:lnTo>
                  <a:pt x="3291969" y="127000"/>
                </a:lnTo>
                <a:lnTo>
                  <a:pt x="3298958" y="76200"/>
                </a:lnTo>
                <a:lnTo>
                  <a:pt x="3313675" y="38100"/>
                </a:lnTo>
                <a:lnTo>
                  <a:pt x="3336224" y="0"/>
                </a:lnTo>
                <a:lnTo>
                  <a:pt x="3362982" y="0"/>
                </a:lnTo>
                <a:lnTo>
                  <a:pt x="3376070" y="12700"/>
                </a:lnTo>
                <a:lnTo>
                  <a:pt x="3387847" y="12700"/>
                </a:lnTo>
                <a:lnTo>
                  <a:pt x="3469180" y="88900"/>
                </a:lnTo>
                <a:lnTo>
                  <a:pt x="3552145" y="139700"/>
                </a:lnTo>
                <a:lnTo>
                  <a:pt x="3594181" y="177800"/>
                </a:lnTo>
                <a:lnTo>
                  <a:pt x="3679243" y="228600"/>
                </a:lnTo>
                <a:lnTo>
                  <a:pt x="3722222" y="266700"/>
                </a:lnTo>
                <a:lnTo>
                  <a:pt x="3852672" y="342900"/>
                </a:lnTo>
                <a:lnTo>
                  <a:pt x="3896582" y="381000"/>
                </a:lnTo>
                <a:lnTo>
                  <a:pt x="4029263" y="457200"/>
                </a:lnTo>
                <a:close/>
              </a:path>
              <a:path w="4245609" h="2057400">
                <a:moveTo>
                  <a:pt x="1677217" y="393700"/>
                </a:moveTo>
                <a:lnTo>
                  <a:pt x="1476877" y="393700"/>
                </a:lnTo>
                <a:lnTo>
                  <a:pt x="1527158" y="381000"/>
                </a:lnTo>
                <a:lnTo>
                  <a:pt x="1627331" y="381000"/>
                </a:lnTo>
                <a:lnTo>
                  <a:pt x="1677217" y="393700"/>
                </a:lnTo>
                <a:close/>
              </a:path>
              <a:path w="4245609" h="2057400">
                <a:moveTo>
                  <a:pt x="1924554" y="419100"/>
                </a:moveTo>
                <a:lnTo>
                  <a:pt x="1179059" y="419100"/>
                </a:lnTo>
                <a:lnTo>
                  <a:pt x="1228235" y="406400"/>
                </a:lnTo>
                <a:lnTo>
                  <a:pt x="1277608" y="406400"/>
                </a:lnTo>
                <a:lnTo>
                  <a:pt x="1327170" y="393700"/>
                </a:lnTo>
                <a:lnTo>
                  <a:pt x="1826049" y="393700"/>
                </a:lnTo>
                <a:lnTo>
                  <a:pt x="1924554" y="419100"/>
                </a:lnTo>
                <a:close/>
              </a:path>
              <a:path w="4245609" h="2057400">
                <a:moveTo>
                  <a:pt x="3202697" y="419100"/>
                </a:moveTo>
                <a:lnTo>
                  <a:pt x="2662575" y="419100"/>
                </a:lnTo>
                <a:lnTo>
                  <a:pt x="2711503" y="406400"/>
                </a:lnTo>
                <a:lnTo>
                  <a:pt x="3153430" y="406400"/>
                </a:lnTo>
                <a:lnTo>
                  <a:pt x="3202697" y="419100"/>
                </a:lnTo>
                <a:close/>
              </a:path>
              <a:path w="4245609" h="2057400">
                <a:moveTo>
                  <a:pt x="137837" y="1155700"/>
                </a:moveTo>
                <a:lnTo>
                  <a:pt x="104393" y="1155700"/>
                </a:lnTo>
                <a:lnTo>
                  <a:pt x="66464" y="1117600"/>
                </a:lnTo>
                <a:lnTo>
                  <a:pt x="34816" y="1079500"/>
                </a:lnTo>
                <a:lnTo>
                  <a:pt x="11858" y="1028700"/>
                </a:lnTo>
                <a:lnTo>
                  <a:pt x="0" y="977900"/>
                </a:lnTo>
                <a:lnTo>
                  <a:pt x="2348" y="965200"/>
                </a:lnTo>
                <a:lnTo>
                  <a:pt x="11901" y="939800"/>
                </a:lnTo>
                <a:lnTo>
                  <a:pt x="26230" y="914400"/>
                </a:lnTo>
                <a:lnTo>
                  <a:pt x="42904" y="901700"/>
                </a:lnTo>
                <a:lnTo>
                  <a:pt x="84023" y="863600"/>
                </a:lnTo>
                <a:lnTo>
                  <a:pt x="125518" y="838200"/>
                </a:lnTo>
                <a:lnTo>
                  <a:pt x="167459" y="800100"/>
                </a:lnTo>
                <a:lnTo>
                  <a:pt x="252960" y="749300"/>
                </a:lnTo>
                <a:lnTo>
                  <a:pt x="296660" y="711200"/>
                </a:lnTo>
                <a:lnTo>
                  <a:pt x="427977" y="635000"/>
                </a:lnTo>
                <a:lnTo>
                  <a:pt x="472524" y="622300"/>
                </a:lnTo>
                <a:lnTo>
                  <a:pt x="562714" y="571500"/>
                </a:lnTo>
                <a:lnTo>
                  <a:pt x="608336" y="558800"/>
                </a:lnTo>
                <a:lnTo>
                  <a:pt x="654295" y="533400"/>
                </a:lnTo>
                <a:lnTo>
                  <a:pt x="1032833" y="431800"/>
                </a:lnTo>
                <a:lnTo>
                  <a:pt x="1081348" y="431800"/>
                </a:lnTo>
                <a:lnTo>
                  <a:pt x="1130094" y="419100"/>
                </a:lnTo>
                <a:lnTo>
                  <a:pt x="1973585" y="419100"/>
                </a:lnTo>
                <a:lnTo>
                  <a:pt x="2168166" y="469900"/>
                </a:lnTo>
                <a:lnTo>
                  <a:pt x="2193544" y="482600"/>
                </a:lnTo>
                <a:lnTo>
                  <a:pt x="4073729" y="482600"/>
                </a:lnTo>
                <a:lnTo>
                  <a:pt x="4162880" y="533400"/>
                </a:lnTo>
                <a:lnTo>
                  <a:pt x="4233345" y="596900"/>
                </a:lnTo>
                <a:lnTo>
                  <a:pt x="4245316" y="647700"/>
                </a:lnTo>
                <a:lnTo>
                  <a:pt x="4238594" y="698500"/>
                </a:lnTo>
                <a:lnTo>
                  <a:pt x="4235434" y="711200"/>
                </a:lnTo>
                <a:lnTo>
                  <a:pt x="1382045" y="711200"/>
                </a:lnTo>
                <a:lnTo>
                  <a:pt x="1331814" y="723900"/>
                </a:lnTo>
                <a:lnTo>
                  <a:pt x="1281935" y="723900"/>
                </a:lnTo>
                <a:lnTo>
                  <a:pt x="1232402" y="736600"/>
                </a:lnTo>
                <a:lnTo>
                  <a:pt x="1183206" y="736600"/>
                </a:lnTo>
                <a:lnTo>
                  <a:pt x="1085799" y="762000"/>
                </a:lnTo>
                <a:lnTo>
                  <a:pt x="1037574" y="762000"/>
                </a:lnTo>
                <a:lnTo>
                  <a:pt x="847685" y="812800"/>
                </a:lnTo>
                <a:lnTo>
                  <a:pt x="800930" y="838200"/>
                </a:lnTo>
                <a:lnTo>
                  <a:pt x="708229" y="863600"/>
                </a:lnTo>
                <a:lnTo>
                  <a:pt x="662270" y="889000"/>
                </a:lnTo>
                <a:lnTo>
                  <a:pt x="616560" y="901700"/>
                </a:lnTo>
                <a:lnTo>
                  <a:pt x="525864" y="952500"/>
                </a:lnTo>
                <a:lnTo>
                  <a:pt x="480863" y="965200"/>
                </a:lnTo>
                <a:lnTo>
                  <a:pt x="259032" y="1092200"/>
                </a:lnTo>
                <a:lnTo>
                  <a:pt x="244406" y="1092200"/>
                </a:lnTo>
                <a:lnTo>
                  <a:pt x="237157" y="1104900"/>
                </a:lnTo>
                <a:lnTo>
                  <a:pt x="229435" y="1104900"/>
                </a:lnTo>
                <a:lnTo>
                  <a:pt x="198443" y="1130300"/>
                </a:lnTo>
                <a:lnTo>
                  <a:pt x="168549" y="1143000"/>
                </a:lnTo>
                <a:lnTo>
                  <a:pt x="137837" y="1155700"/>
                </a:lnTo>
                <a:close/>
              </a:path>
              <a:path w="4245609" h="2057400">
                <a:moveTo>
                  <a:pt x="3419881" y="444500"/>
                </a:moveTo>
                <a:lnTo>
                  <a:pt x="2467247" y="444500"/>
                </a:lnTo>
                <a:lnTo>
                  <a:pt x="2564833" y="419100"/>
                </a:lnTo>
                <a:lnTo>
                  <a:pt x="3251994" y="419100"/>
                </a:lnTo>
                <a:lnTo>
                  <a:pt x="3301321" y="431800"/>
                </a:lnTo>
                <a:lnTo>
                  <a:pt x="3385268" y="431800"/>
                </a:lnTo>
                <a:lnTo>
                  <a:pt x="3419881" y="444500"/>
                </a:lnTo>
                <a:close/>
              </a:path>
              <a:path w="4245609" h="2057400">
                <a:moveTo>
                  <a:pt x="4073729" y="482600"/>
                </a:moveTo>
                <a:lnTo>
                  <a:pt x="2272559" y="482600"/>
                </a:lnTo>
                <a:lnTo>
                  <a:pt x="2418513" y="444500"/>
                </a:lnTo>
                <a:lnTo>
                  <a:pt x="3454536" y="444500"/>
                </a:lnTo>
                <a:lnTo>
                  <a:pt x="3489256" y="457200"/>
                </a:lnTo>
                <a:lnTo>
                  <a:pt x="4029263" y="457200"/>
                </a:lnTo>
                <a:lnTo>
                  <a:pt x="4073729" y="482600"/>
                </a:lnTo>
                <a:close/>
              </a:path>
              <a:path w="4245609" h="2057400">
                <a:moveTo>
                  <a:pt x="1955311" y="2057400"/>
                </a:moveTo>
                <a:lnTo>
                  <a:pt x="1705396" y="2057400"/>
                </a:lnTo>
                <a:lnTo>
                  <a:pt x="1658697" y="2044700"/>
                </a:lnTo>
                <a:lnTo>
                  <a:pt x="1613663" y="2032000"/>
                </a:lnTo>
                <a:lnTo>
                  <a:pt x="1570342" y="2019300"/>
                </a:lnTo>
                <a:lnTo>
                  <a:pt x="1528784" y="1993900"/>
                </a:lnTo>
                <a:lnTo>
                  <a:pt x="1489037" y="1981200"/>
                </a:lnTo>
                <a:lnTo>
                  <a:pt x="1451150" y="1955800"/>
                </a:lnTo>
                <a:lnTo>
                  <a:pt x="1415174" y="1930400"/>
                </a:lnTo>
                <a:lnTo>
                  <a:pt x="1381156" y="1892300"/>
                </a:lnTo>
                <a:lnTo>
                  <a:pt x="1349145" y="1854200"/>
                </a:lnTo>
                <a:lnTo>
                  <a:pt x="1319192" y="1816100"/>
                </a:lnTo>
                <a:lnTo>
                  <a:pt x="1291345" y="1778000"/>
                </a:lnTo>
                <a:lnTo>
                  <a:pt x="1265652" y="1739900"/>
                </a:lnTo>
                <a:lnTo>
                  <a:pt x="1242164" y="1689100"/>
                </a:lnTo>
                <a:lnTo>
                  <a:pt x="1222038" y="1638300"/>
                </a:lnTo>
                <a:lnTo>
                  <a:pt x="1204390" y="1600200"/>
                </a:lnTo>
                <a:lnTo>
                  <a:pt x="1188889" y="1549400"/>
                </a:lnTo>
                <a:lnTo>
                  <a:pt x="1175205" y="1498600"/>
                </a:lnTo>
                <a:lnTo>
                  <a:pt x="1163009" y="1447800"/>
                </a:lnTo>
                <a:lnTo>
                  <a:pt x="1156015" y="1397000"/>
                </a:lnTo>
                <a:lnTo>
                  <a:pt x="1156896" y="1346200"/>
                </a:lnTo>
                <a:lnTo>
                  <a:pt x="1164991" y="1308100"/>
                </a:lnTo>
                <a:lnTo>
                  <a:pt x="1179638" y="1257300"/>
                </a:lnTo>
                <a:lnTo>
                  <a:pt x="1200177" y="1206500"/>
                </a:lnTo>
                <a:lnTo>
                  <a:pt x="1225820" y="1168400"/>
                </a:lnTo>
                <a:lnTo>
                  <a:pt x="1253496" y="1117600"/>
                </a:lnTo>
                <a:lnTo>
                  <a:pt x="1283097" y="1079500"/>
                </a:lnTo>
                <a:lnTo>
                  <a:pt x="1314517" y="1028700"/>
                </a:lnTo>
                <a:lnTo>
                  <a:pt x="1347650" y="990600"/>
                </a:lnTo>
                <a:lnTo>
                  <a:pt x="1382390" y="952500"/>
                </a:lnTo>
                <a:lnTo>
                  <a:pt x="1418629" y="914400"/>
                </a:lnTo>
                <a:lnTo>
                  <a:pt x="1456261" y="889000"/>
                </a:lnTo>
                <a:lnTo>
                  <a:pt x="1495180" y="850900"/>
                </a:lnTo>
                <a:lnTo>
                  <a:pt x="1535279" y="812800"/>
                </a:lnTo>
                <a:lnTo>
                  <a:pt x="1576452" y="787400"/>
                </a:lnTo>
                <a:lnTo>
                  <a:pt x="1593796" y="774700"/>
                </a:lnTo>
                <a:lnTo>
                  <a:pt x="1612473" y="749300"/>
                </a:lnTo>
                <a:lnTo>
                  <a:pt x="1634076" y="736600"/>
                </a:lnTo>
                <a:lnTo>
                  <a:pt x="1660196" y="711200"/>
                </a:lnTo>
                <a:lnTo>
                  <a:pt x="4235434" y="711200"/>
                </a:lnTo>
                <a:lnTo>
                  <a:pt x="4232274" y="723900"/>
                </a:lnTo>
                <a:lnTo>
                  <a:pt x="4231178" y="736600"/>
                </a:lnTo>
                <a:lnTo>
                  <a:pt x="3004816" y="736600"/>
                </a:lnTo>
                <a:lnTo>
                  <a:pt x="2954598" y="749300"/>
                </a:lnTo>
                <a:lnTo>
                  <a:pt x="2804361" y="749300"/>
                </a:lnTo>
                <a:lnTo>
                  <a:pt x="2754356" y="762000"/>
                </a:lnTo>
                <a:lnTo>
                  <a:pt x="2704356" y="762000"/>
                </a:lnTo>
                <a:lnTo>
                  <a:pt x="2654341" y="774700"/>
                </a:lnTo>
                <a:lnTo>
                  <a:pt x="2678116" y="825500"/>
                </a:lnTo>
                <a:lnTo>
                  <a:pt x="2693979" y="850900"/>
                </a:lnTo>
                <a:lnTo>
                  <a:pt x="2291374" y="850900"/>
                </a:lnTo>
                <a:lnTo>
                  <a:pt x="2246332" y="876300"/>
                </a:lnTo>
                <a:lnTo>
                  <a:pt x="2155840" y="901700"/>
                </a:lnTo>
                <a:lnTo>
                  <a:pt x="2110636" y="927100"/>
                </a:lnTo>
                <a:lnTo>
                  <a:pt x="2020934" y="952500"/>
                </a:lnTo>
                <a:lnTo>
                  <a:pt x="1932996" y="1003300"/>
                </a:lnTo>
                <a:lnTo>
                  <a:pt x="1888426" y="1016000"/>
                </a:lnTo>
                <a:lnTo>
                  <a:pt x="1844896" y="1041400"/>
                </a:lnTo>
                <a:lnTo>
                  <a:pt x="1802422" y="1066800"/>
                </a:lnTo>
                <a:lnTo>
                  <a:pt x="1761021" y="1092200"/>
                </a:lnTo>
                <a:lnTo>
                  <a:pt x="1720710" y="1117600"/>
                </a:lnTo>
                <a:lnTo>
                  <a:pt x="1681506" y="1155700"/>
                </a:lnTo>
                <a:lnTo>
                  <a:pt x="1643424" y="1181100"/>
                </a:lnTo>
                <a:lnTo>
                  <a:pt x="1606483" y="1219200"/>
                </a:lnTo>
                <a:lnTo>
                  <a:pt x="1570699" y="1244600"/>
                </a:lnTo>
                <a:lnTo>
                  <a:pt x="1536088" y="1282700"/>
                </a:lnTo>
                <a:lnTo>
                  <a:pt x="1502667" y="1320800"/>
                </a:lnTo>
                <a:lnTo>
                  <a:pt x="1470454" y="1358900"/>
                </a:lnTo>
                <a:lnTo>
                  <a:pt x="1440691" y="1397000"/>
                </a:lnTo>
                <a:lnTo>
                  <a:pt x="1413037" y="1435100"/>
                </a:lnTo>
                <a:lnTo>
                  <a:pt x="1387534" y="1485900"/>
                </a:lnTo>
                <a:lnTo>
                  <a:pt x="1364225" y="1524000"/>
                </a:lnTo>
                <a:lnTo>
                  <a:pt x="1344809" y="1574800"/>
                </a:lnTo>
                <a:lnTo>
                  <a:pt x="1345698" y="1612900"/>
                </a:lnTo>
                <a:lnTo>
                  <a:pt x="1368355" y="1638300"/>
                </a:lnTo>
                <a:lnTo>
                  <a:pt x="1414242" y="1663700"/>
                </a:lnTo>
                <a:lnTo>
                  <a:pt x="1464546" y="1689100"/>
                </a:lnTo>
                <a:lnTo>
                  <a:pt x="1521388" y="1714500"/>
                </a:lnTo>
                <a:lnTo>
                  <a:pt x="1590964" y="1714500"/>
                </a:lnTo>
                <a:lnTo>
                  <a:pt x="1627989" y="1727200"/>
                </a:lnTo>
                <a:lnTo>
                  <a:pt x="2618084" y="1727200"/>
                </a:lnTo>
                <a:lnTo>
                  <a:pt x="2594486" y="1752600"/>
                </a:lnTo>
                <a:lnTo>
                  <a:pt x="2558176" y="1778000"/>
                </a:lnTo>
                <a:lnTo>
                  <a:pt x="2520956" y="1816100"/>
                </a:lnTo>
                <a:lnTo>
                  <a:pt x="2482828" y="1841500"/>
                </a:lnTo>
                <a:lnTo>
                  <a:pt x="2443795" y="1866900"/>
                </a:lnTo>
                <a:lnTo>
                  <a:pt x="2403859" y="1892300"/>
                </a:lnTo>
                <a:lnTo>
                  <a:pt x="2363022" y="1917700"/>
                </a:lnTo>
                <a:lnTo>
                  <a:pt x="2321286" y="1943100"/>
                </a:lnTo>
                <a:lnTo>
                  <a:pt x="2278653" y="1955800"/>
                </a:lnTo>
                <a:lnTo>
                  <a:pt x="2235127" y="1981200"/>
                </a:lnTo>
                <a:lnTo>
                  <a:pt x="2099203" y="2019300"/>
                </a:lnTo>
                <a:lnTo>
                  <a:pt x="1955311" y="2057400"/>
                </a:lnTo>
                <a:close/>
              </a:path>
              <a:path w="4245609" h="2057400">
                <a:moveTo>
                  <a:pt x="3236419" y="1447800"/>
                </a:moveTo>
                <a:lnTo>
                  <a:pt x="3208446" y="1435100"/>
                </a:lnTo>
                <a:lnTo>
                  <a:pt x="3193658" y="1422400"/>
                </a:lnTo>
                <a:lnTo>
                  <a:pt x="3188377" y="1397000"/>
                </a:lnTo>
                <a:lnTo>
                  <a:pt x="3188926" y="1384300"/>
                </a:lnTo>
                <a:lnTo>
                  <a:pt x="3191880" y="1333500"/>
                </a:lnTo>
                <a:lnTo>
                  <a:pt x="3194489" y="1295400"/>
                </a:lnTo>
                <a:lnTo>
                  <a:pt x="3198734" y="1257300"/>
                </a:lnTo>
                <a:lnTo>
                  <a:pt x="3206592" y="1219200"/>
                </a:lnTo>
                <a:lnTo>
                  <a:pt x="3217523" y="1181100"/>
                </a:lnTo>
                <a:lnTo>
                  <a:pt x="3231572" y="1143000"/>
                </a:lnTo>
                <a:lnTo>
                  <a:pt x="3272211" y="1092200"/>
                </a:lnTo>
                <a:lnTo>
                  <a:pt x="3307684" y="1054100"/>
                </a:lnTo>
                <a:lnTo>
                  <a:pt x="3344136" y="1016000"/>
                </a:lnTo>
                <a:lnTo>
                  <a:pt x="3419063" y="965200"/>
                </a:lnTo>
                <a:lnTo>
                  <a:pt x="3457080" y="927100"/>
                </a:lnTo>
                <a:lnTo>
                  <a:pt x="3495162" y="901700"/>
                </a:lnTo>
                <a:lnTo>
                  <a:pt x="3533079" y="863600"/>
                </a:lnTo>
                <a:lnTo>
                  <a:pt x="3550326" y="850900"/>
                </a:lnTo>
                <a:lnTo>
                  <a:pt x="3569875" y="838200"/>
                </a:lnTo>
                <a:lnTo>
                  <a:pt x="3592994" y="825500"/>
                </a:lnTo>
                <a:lnTo>
                  <a:pt x="3620953" y="812800"/>
                </a:lnTo>
                <a:lnTo>
                  <a:pt x="3463703" y="774700"/>
                </a:lnTo>
                <a:lnTo>
                  <a:pt x="3411866" y="774700"/>
                </a:lnTo>
                <a:lnTo>
                  <a:pt x="3360287" y="762000"/>
                </a:lnTo>
                <a:lnTo>
                  <a:pt x="3308947" y="762000"/>
                </a:lnTo>
                <a:lnTo>
                  <a:pt x="3257825" y="749300"/>
                </a:lnTo>
                <a:lnTo>
                  <a:pt x="3105577" y="749300"/>
                </a:lnTo>
                <a:lnTo>
                  <a:pt x="3055136" y="736600"/>
                </a:lnTo>
                <a:lnTo>
                  <a:pt x="4231178" y="736600"/>
                </a:lnTo>
                <a:lnTo>
                  <a:pt x="4228986" y="762000"/>
                </a:lnTo>
                <a:lnTo>
                  <a:pt x="4226947" y="787400"/>
                </a:lnTo>
                <a:lnTo>
                  <a:pt x="4216557" y="850900"/>
                </a:lnTo>
                <a:lnTo>
                  <a:pt x="4176844" y="901700"/>
                </a:lnTo>
                <a:lnTo>
                  <a:pt x="4047876" y="939800"/>
                </a:lnTo>
                <a:lnTo>
                  <a:pt x="4001099" y="965200"/>
                </a:lnTo>
                <a:lnTo>
                  <a:pt x="3954981" y="977900"/>
                </a:lnTo>
                <a:lnTo>
                  <a:pt x="3909473" y="1003300"/>
                </a:lnTo>
                <a:lnTo>
                  <a:pt x="3864526" y="1016000"/>
                </a:lnTo>
                <a:lnTo>
                  <a:pt x="3732556" y="1092200"/>
                </a:lnTo>
                <a:lnTo>
                  <a:pt x="3689359" y="1117600"/>
                </a:lnTo>
                <a:lnTo>
                  <a:pt x="3646476" y="1130300"/>
                </a:lnTo>
                <a:lnTo>
                  <a:pt x="3603857" y="1155700"/>
                </a:lnTo>
                <a:lnTo>
                  <a:pt x="3561454" y="1193800"/>
                </a:lnTo>
                <a:lnTo>
                  <a:pt x="3477097" y="1244600"/>
                </a:lnTo>
                <a:lnTo>
                  <a:pt x="3432008" y="1270000"/>
                </a:lnTo>
                <a:lnTo>
                  <a:pt x="3387881" y="1295400"/>
                </a:lnTo>
                <a:lnTo>
                  <a:pt x="3345487" y="1333500"/>
                </a:lnTo>
                <a:lnTo>
                  <a:pt x="3305598" y="1358900"/>
                </a:lnTo>
                <a:lnTo>
                  <a:pt x="3268985" y="1397000"/>
                </a:lnTo>
                <a:lnTo>
                  <a:pt x="3236419" y="1447800"/>
                </a:lnTo>
                <a:close/>
              </a:path>
              <a:path w="4245609" h="2057400">
                <a:moveTo>
                  <a:pt x="2618084" y="1727200"/>
                </a:moveTo>
                <a:lnTo>
                  <a:pt x="1766802" y="1727200"/>
                </a:lnTo>
                <a:lnTo>
                  <a:pt x="1816068" y="1714500"/>
                </a:lnTo>
                <a:lnTo>
                  <a:pt x="1864493" y="1714500"/>
                </a:lnTo>
                <a:lnTo>
                  <a:pt x="1912088" y="1701800"/>
                </a:lnTo>
                <a:lnTo>
                  <a:pt x="2094387" y="1651000"/>
                </a:lnTo>
                <a:lnTo>
                  <a:pt x="2137996" y="1625600"/>
                </a:lnTo>
                <a:lnTo>
                  <a:pt x="2180842" y="1612900"/>
                </a:lnTo>
                <a:lnTo>
                  <a:pt x="2222934" y="1587500"/>
                </a:lnTo>
                <a:lnTo>
                  <a:pt x="2264285" y="1562100"/>
                </a:lnTo>
                <a:lnTo>
                  <a:pt x="2304904" y="1536700"/>
                </a:lnTo>
                <a:lnTo>
                  <a:pt x="2344804" y="1511300"/>
                </a:lnTo>
                <a:lnTo>
                  <a:pt x="2383994" y="1485900"/>
                </a:lnTo>
                <a:lnTo>
                  <a:pt x="2422487" y="1460500"/>
                </a:lnTo>
                <a:lnTo>
                  <a:pt x="2460293" y="1422400"/>
                </a:lnTo>
                <a:lnTo>
                  <a:pt x="2497423" y="1397000"/>
                </a:lnTo>
                <a:lnTo>
                  <a:pt x="2570197" y="1320800"/>
                </a:lnTo>
                <a:lnTo>
                  <a:pt x="2601187" y="1270000"/>
                </a:lnTo>
                <a:lnTo>
                  <a:pt x="2626825" y="1231900"/>
                </a:lnTo>
                <a:lnTo>
                  <a:pt x="2647078" y="1181100"/>
                </a:lnTo>
                <a:lnTo>
                  <a:pt x="2661913" y="1130300"/>
                </a:lnTo>
                <a:lnTo>
                  <a:pt x="2666078" y="1092200"/>
                </a:lnTo>
                <a:lnTo>
                  <a:pt x="2663404" y="1066800"/>
                </a:lnTo>
                <a:lnTo>
                  <a:pt x="2652298" y="1041400"/>
                </a:lnTo>
                <a:lnTo>
                  <a:pt x="2631168" y="1016000"/>
                </a:lnTo>
                <a:lnTo>
                  <a:pt x="2585903" y="990600"/>
                </a:lnTo>
                <a:lnTo>
                  <a:pt x="2540242" y="952500"/>
                </a:lnTo>
                <a:lnTo>
                  <a:pt x="2448347" y="901700"/>
                </a:lnTo>
                <a:lnTo>
                  <a:pt x="2402421" y="863600"/>
                </a:lnTo>
                <a:lnTo>
                  <a:pt x="2375616" y="850900"/>
                </a:lnTo>
                <a:lnTo>
                  <a:pt x="2693979" y="850900"/>
                </a:lnTo>
                <a:lnTo>
                  <a:pt x="2701910" y="863600"/>
                </a:lnTo>
                <a:lnTo>
                  <a:pt x="2725322" y="914400"/>
                </a:lnTo>
                <a:lnTo>
                  <a:pt x="2747950" y="965200"/>
                </a:lnTo>
                <a:lnTo>
                  <a:pt x="2769393" y="1003300"/>
                </a:lnTo>
                <a:lnTo>
                  <a:pt x="2789249" y="1054100"/>
                </a:lnTo>
                <a:lnTo>
                  <a:pt x="2807155" y="1104900"/>
                </a:lnTo>
                <a:lnTo>
                  <a:pt x="2820945" y="1143000"/>
                </a:lnTo>
                <a:lnTo>
                  <a:pt x="2830609" y="1193800"/>
                </a:lnTo>
                <a:lnTo>
                  <a:pt x="2836135" y="1244600"/>
                </a:lnTo>
                <a:lnTo>
                  <a:pt x="2837514" y="1295400"/>
                </a:lnTo>
                <a:lnTo>
                  <a:pt x="2834733" y="1333500"/>
                </a:lnTo>
                <a:lnTo>
                  <a:pt x="2827784" y="1384300"/>
                </a:lnTo>
                <a:lnTo>
                  <a:pt x="2816654" y="1422400"/>
                </a:lnTo>
                <a:lnTo>
                  <a:pt x="2801334" y="1473200"/>
                </a:lnTo>
                <a:lnTo>
                  <a:pt x="2781812" y="1511300"/>
                </a:lnTo>
                <a:lnTo>
                  <a:pt x="2758079" y="1562100"/>
                </a:lnTo>
                <a:lnTo>
                  <a:pt x="2730122" y="1600200"/>
                </a:lnTo>
                <a:lnTo>
                  <a:pt x="2697933" y="1638300"/>
                </a:lnTo>
                <a:lnTo>
                  <a:pt x="2664367" y="1676400"/>
                </a:lnTo>
                <a:lnTo>
                  <a:pt x="2629883" y="1714500"/>
                </a:lnTo>
                <a:lnTo>
                  <a:pt x="2618084" y="1727200"/>
                </a:lnTo>
                <a:close/>
              </a:path>
            </a:pathLst>
          </a:custGeom>
          <a:solidFill>
            <a:srgbClr val="F50000"/>
          </a:solidFill>
        </p:spPr>
        <p:txBody>
          <a:bodyPr wrap="square" lIns="0" tIns="0" rIns="0" bIns="0" rtlCol="0"/>
          <a:lstStyle/>
          <a:p>
            <a:endParaRPr/>
          </a:p>
        </p:txBody>
      </p:sp>
      <p:sp>
        <p:nvSpPr>
          <p:cNvPr id="18" name="bk object 18"/>
          <p:cNvSpPr/>
          <p:nvPr/>
        </p:nvSpPr>
        <p:spPr>
          <a:xfrm>
            <a:off x="0" y="0"/>
            <a:ext cx="2871470" cy="10287000"/>
          </a:xfrm>
          <a:custGeom>
            <a:avLst/>
            <a:gdLst/>
            <a:ahLst/>
            <a:cxnLst/>
            <a:rect l="l" t="t" r="r" b="b"/>
            <a:pathLst>
              <a:path w="2871470" h="10287000">
                <a:moveTo>
                  <a:pt x="0" y="10286998"/>
                </a:moveTo>
                <a:lnTo>
                  <a:pt x="0" y="0"/>
                </a:lnTo>
                <a:lnTo>
                  <a:pt x="2871286" y="0"/>
                </a:lnTo>
                <a:lnTo>
                  <a:pt x="2871286" y="10286998"/>
                </a:lnTo>
                <a:lnTo>
                  <a:pt x="0" y="10286998"/>
                </a:lnTo>
                <a:close/>
              </a:path>
            </a:pathLst>
          </a:custGeom>
          <a:solidFill>
            <a:srgbClr val="F500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78"/>
          <p:cNvSpPr txBox="1">
            <a:spLocks noGrp="1"/>
          </p:cNvSpPr>
          <p:nvPr>
            <p:ph type="title"/>
          </p:nvPr>
        </p:nvSpPr>
        <p:spPr>
          <a:xfrm>
            <a:off x="4938612" y="1406090"/>
            <a:ext cx="8410774" cy="1168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5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body" idx="1"/>
          </p:nvPr>
        </p:nvSpPr>
        <p:spPr>
          <a:xfrm>
            <a:off x="2642346" y="4676097"/>
            <a:ext cx="13003306" cy="25476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8800" b="1" i="0">
                <a:solidFill>
                  <a:srgbClr val="F50000"/>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 name="Google Shape;18;p78"/>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64785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1"/>
        <p:cNvGrpSpPr/>
        <p:nvPr/>
      </p:nvGrpSpPr>
      <p:grpSpPr>
        <a:xfrm>
          <a:off x="0" y="0"/>
          <a:ext cx="0" cy="0"/>
          <a:chOff x="0" y="0"/>
          <a:chExt cx="0" cy="0"/>
        </a:xfrm>
      </p:grpSpPr>
      <p:sp>
        <p:nvSpPr>
          <p:cNvPr id="22" name="Google Shape;22;p79"/>
          <p:cNvSpPr/>
          <p:nvPr/>
        </p:nvSpPr>
        <p:spPr>
          <a:xfrm>
            <a:off x="2871286" y="0"/>
            <a:ext cx="15417165" cy="10287000"/>
          </a:xfrm>
          <a:custGeom>
            <a:avLst/>
            <a:gdLst/>
            <a:ahLst/>
            <a:cxnLst/>
            <a:rect l="l" t="t" r="r" b="b"/>
            <a:pathLst>
              <a:path w="15417165" h="10287000" extrusionOk="0">
                <a:moveTo>
                  <a:pt x="0" y="10286999"/>
                </a:moveTo>
                <a:lnTo>
                  <a:pt x="15416712" y="10286999"/>
                </a:lnTo>
                <a:lnTo>
                  <a:pt x="15416712" y="0"/>
                </a:lnTo>
                <a:lnTo>
                  <a:pt x="0" y="0"/>
                </a:lnTo>
                <a:lnTo>
                  <a:pt x="0" y="10286999"/>
                </a:lnTo>
                <a:close/>
              </a:path>
            </a:pathLst>
          </a:custGeom>
          <a:solidFill>
            <a:srgbClr val="21212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79"/>
          <p:cNvSpPr/>
          <p:nvPr/>
        </p:nvSpPr>
        <p:spPr>
          <a:xfrm>
            <a:off x="2614895" y="4108791"/>
            <a:ext cx="4245610" cy="2057400"/>
          </a:xfrm>
          <a:custGeom>
            <a:avLst/>
            <a:gdLst/>
            <a:ahLst/>
            <a:cxnLst/>
            <a:rect l="l" t="t" r="r" b="b"/>
            <a:pathLst>
              <a:path w="4245609" h="2057400" extrusionOk="0">
                <a:moveTo>
                  <a:pt x="4029263" y="457200"/>
                </a:moveTo>
                <a:lnTo>
                  <a:pt x="3489256" y="457200"/>
                </a:lnTo>
                <a:lnTo>
                  <a:pt x="3490633" y="444500"/>
                </a:lnTo>
                <a:lnTo>
                  <a:pt x="3492469" y="444500"/>
                </a:lnTo>
                <a:lnTo>
                  <a:pt x="3494534" y="431800"/>
                </a:lnTo>
                <a:lnTo>
                  <a:pt x="3400193" y="355600"/>
                </a:lnTo>
                <a:lnTo>
                  <a:pt x="3369262" y="317500"/>
                </a:lnTo>
                <a:lnTo>
                  <a:pt x="3339188" y="292100"/>
                </a:lnTo>
                <a:lnTo>
                  <a:pt x="3316316" y="254000"/>
                </a:lnTo>
                <a:lnTo>
                  <a:pt x="3300753" y="215900"/>
                </a:lnTo>
                <a:lnTo>
                  <a:pt x="3292602" y="165100"/>
                </a:lnTo>
                <a:lnTo>
                  <a:pt x="3291969" y="127000"/>
                </a:lnTo>
                <a:lnTo>
                  <a:pt x="3298958" y="76200"/>
                </a:lnTo>
                <a:lnTo>
                  <a:pt x="3313675" y="38100"/>
                </a:lnTo>
                <a:lnTo>
                  <a:pt x="3336224" y="0"/>
                </a:lnTo>
                <a:lnTo>
                  <a:pt x="3362982" y="0"/>
                </a:lnTo>
                <a:lnTo>
                  <a:pt x="3376070" y="12700"/>
                </a:lnTo>
                <a:lnTo>
                  <a:pt x="3387847" y="12700"/>
                </a:lnTo>
                <a:lnTo>
                  <a:pt x="3469180" y="88900"/>
                </a:lnTo>
                <a:lnTo>
                  <a:pt x="3552145" y="139700"/>
                </a:lnTo>
                <a:lnTo>
                  <a:pt x="3594181" y="177800"/>
                </a:lnTo>
                <a:lnTo>
                  <a:pt x="3679243" y="228600"/>
                </a:lnTo>
                <a:lnTo>
                  <a:pt x="3722222" y="266700"/>
                </a:lnTo>
                <a:lnTo>
                  <a:pt x="3852672" y="342900"/>
                </a:lnTo>
                <a:lnTo>
                  <a:pt x="3896582" y="381000"/>
                </a:lnTo>
                <a:lnTo>
                  <a:pt x="4029263" y="457200"/>
                </a:lnTo>
                <a:close/>
              </a:path>
              <a:path w="4245609" h="2057400" extrusionOk="0">
                <a:moveTo>
                  <a:pt x="1677217" y="393700"/>
                </a:moveTo>
                <a:lnTo>
                  <a:pt x="1476877" y="393700"/>
                </a:lnTo>
                <a:lnTo>
                  <a:pt x="1527158" y="381000"/>
                </a:lnTo>
                <a:lnTo>
                  <a:pt x="1627331" y="381000"/>
                </a:lnTo>
                <a:lnTo>
                  <a:pt x="1677217" y="393700"/>
                </a:lnTo>
                <a:close/>
              </a:path>
              <a:path w="4245609" h="2057400" extrusionOk="0">
                <a:moveTo>
                  <a:pt x="1924554" y="419100"/>
                </a:moveTo>
                <a:lnTo>
                  <a:pt x="1179059" y="419100"/>
                </a:lnTo>
                <a:lnTo>
                  <a:pt x="1228235" y="406400"/>
                </a:lnTo>
                <a:lnTo>
                  <a:pt x="1277608" y="406400"/>
                </a:lnTo>
                <a:lnTo>
                  <a:pt x="1327170" y="393700"/>
                </a:lnTo>
                <a:lnTo>
                  <a:pt x="1826049" y="393700"/>
                </a:lnTo>
                <a:lnTo>
                  <a:pt x="1924554" y="419100"/>
                </a:lnTo>
                <a:close/>
              </a:path>
              <a:path w="4245609" h="2057400" extrusionOk="0">
                <a:moveTo>
                  <a:pt x="3202697" y="419100"/>
                </a:moveTo>
                <a:lnTo>
                  <a:pt x="2662575" y="419100"/>
                </a:lnTo>
                <a:lnTo>
                  <a:pt x="2711503" y="406400"/>
                </a:lnTo>
                <a:lnTo>
                  <a:pt x="3153430" y="406400"/>
                </a:lnTo>
                <a:lnTo>
                  <a:pt x="3202697" y="419100"/>
                </a:lnTo>
                <a:close/>
              </a:path>
              <a:path w="4245609" h="2057400" extrusionOk="0">
                <a:moveTo>
                  <a:pt x="137837" y="1155700"/>
                </a:moveTo>
                <a:lnTo>
                  <a:pt x="104393" y="1155700"/>
                </a:lnTo>
                <a:lnTo>
                  <a:pt x="66464" y="1117600"/>
                </a:lnTo>
                <a:lnTo>
                  <a:pt x="34816" y="1079500"/>
                </a:lnTo>
                <a:lnTo>
                  <a:pt x="11858" y="1028700"/>
                </a:lnTo>
                <a:lnTo>
                  <a:pt x="0" y="977900"/>
                </a:lnTo>
                <a:lnTo>
                  <a:pt x="2348" y="965200"/>
                </a:lnTo>
                <a:lnTo>
                  <a:pt x="11901" y="939800"/>
                </a:lnTo>
                <a:lnTo>
                  <a:pt x="26230" y="914400"/>
                </a:lnTo>
                <a:lnTo>
                  <a:pt x="42904" y="901700"/>
                </a:lnTo>
                <a:lnTo>
                  <a:pt x="84023" y="863600"/>
                </a:lnTo>
                <a:lnTo>
                  <a:pt x="125518" y="838200"/>
                </a:lnTo>
                <a:lnTo>
                  <a:pt x="167459" y="800100"/>
                </a:lnTo>
                <a:lnTo>
                  <a:pt x="252960" y="749300"/>
                </a:lnTo>
                <a:lnTo>
                  <a:pt x="296660" y="711200"/>
                </a:lnTo>
                <a:lnTo>
                  <a:pt x="427977" y="635000"/>
                </a:lnTo>
                <a:lnTo>
                  <a:pt x="472524" y="622300"/>
                </a:lnTo>
                <a:lnTo>
                  <a:pt x="562714" y="571500"/>
                </a:lnTo>
                <a:lnTo>
                  <a:pt x="608336" y="558800"/>
                </a:lnTo>
                <a:lnTo>
                  <a:pt x="654295" y="533400"/>
                </a:lnTo>
                <a:lnTo>
                  <a:pt x="1032833" y="431800"/>
                </a:lnTo>
                <a:lnTo>
                  <a:pt x="1081348" y="431800"/>
                </a:lnTo>
                <a:lnTo>
                  <a:pt x="1130094" y="419100"/>
                </a:lnTo>
                <a:lnTo>
                  <a:pt x="1973585" y="419100"/>
                </a:lnTo>
                <a:lnTo>
                  <a:pt x="2168166" y="469900"/>
                </a:lnTo>
                <a:lnTo>
                  <a:pt x="2193544" y="482600"/>
                </a:lnTo>
                <a:lnTo>
                  <a:pt x="4073729" y="482600"/>
                </a:lnTo>
                <a:lnTo>
                  <a:pt x="4162880" y="533400"/>
                </a:lnTo>
                <a:lnTo>
                  <a:pt x="4233345" y="596900"/>
                </a:lnTo>
                <a:lnTo>
                  <a:pt x="4245316" y="647700"/>
                </a:lnTo>
                <a:lnTo>
                  <a:pt x="4238594" y="698500"/>
                </a:lnTo>
                <a:lnTo>
                  <a:pt x="4235434" y="711200"/>
                </a:lnTo>
                <a:lnTo>
                  <a:pt x="1382045" y="711200"/>
                </a:lnTo>
                <a:lnTo>
                  <a:pt x="1331814" y="723900"/>
                </a:lnTo>
                <a:lnTo>
                  <a:pt x="1281935" y="723900"/>
                </a:lnTo>
                <a:lnTo>
                  <a:pt x="1232402" y="736600"/>
                </a:lnTo>
                <a:lnTo>
                  <a:pt x="1183206" y="736600"/>
                </a:lnTo>
                <a:lnTo>
                  <a:pt x="1085799" y="762000"/>
                </a:lnTo>
                <a:lnTo>
                  <a:pt x="1037574" y="762000"/>
                </a:lnTo>
                <a:lnTo>
                  <a:pt x="847685" y="812800"/>
                </a:lnTo>
                <a:lnTo>
                  <a:pt x="800930" y="838200"/>
                </a:lnTo>
                <a:lnTo>
                  <a:pt x="708229" y="863600"/>
                </a:lnTo>
                <a:lnTo>
                  <a:pt x="662270" y="889000"/>
                </a:lnTo>
                <a:lnTo>
                  <a:pt x="616560" y="901700"/>
                </a:lnTo>
                <a:lnTo>
                  <a:pt x="525864" y="952500"/>
                </a:lnTo>
                <a:lnTo>
                  <a:pt x="480863" y="965200"/>
                </a:lnTo>
                <a:lnTo>
                  <a:pt x="259032" y="1092200"/>
                </a:lnTo>
                <a:lnTo>
                  <a:pt x="244406" y="1092200"/>
                </a:lnTo>
                <a:lnTo>
                  <a:pt x="237157" y="1104900"/>
                </a:lnTo>
                <a:lnTo>
                  <a:pt x="229435" y="1104900"/>
                </a:lnTo>
                <a:lnTo>
                  <a:pt x="198443" y="1130300"/>
                </a:lnTo>
                <a:lnTo>
                  <a:pt x="168549" y="1143000"/>
                </a:lnTo>
                <a:lnTo>
                  <a:pt x="137837" y="1155700"/>
                </a:lnTo>
                <a:close/>
              </a:path>
              <a:path w="4245609" h="2057400" extrusionOk="0">
                <a:moveTo>
                  <a:pt x="3419881" y="444500"/>
                </a:moveTo>
                <a:lnTo>
                  <a:pt x="2467247" y="444500"/>
                </a:lnTo>
                <a:lnTo>
                  <a:pt x="2564833" y="419100"/>
                </a:lnTo>
                <a:lnTo>
                  <a:pt x="3251994" y="419100"/>
                </a:lnTo>
                <a:lnTo>
                  <a:pt x="3301321" y="431800"/>
                </a:lnTo>
                <a:lnTo>
                  <a:pt x="3385268" y="431800"/>
                </a:lnTo>
                <a:lnTo>
                  <a:pt x="3419881" y="444500"/>
                </a:lnTo>
                <a:close/>
              </a:path>
              <a:path w="4245609" h="2057400" extrusionOk="0">
                <a:moveTo>
                  <a:pt x="4073729" y="482600"/>
                </a:moveTo>
                <a:lnTo>
                  <a:pt x="2272559" y="482600"/>
                </a:lnTo>
                <a:lnTo>
                  <a:pt x="2418513" y="444500"/>
                </a:lnTo>
                <a:lnTo>
                  <a:pt x="3454536" y="444500"/>
                </a:lnTo>
                <a:lnTo>
                  <a:pt x="3489256" y="457200"/>
                </a:lnTo>
                <a:lnTo>
                  <a:pt x="4029263" y="457200"/>
                </a:lnTo>
                <a:lnTo>
                  <a:pt x="4073729" y="482600"/>
                </a:lnTo>
                <a:close/>
              </a:path>
              <a:path w="4245609" h="2057400" extrusionOk="0">
                <a:moveTo>
                  <a:pt x="1955311" y="2057400"/>
                </a:moveTo>
                <a:lnTo>
                  <a:pt x="1705396" y="2057400"/>
                </a:lnTo>
                <a:lnTo>
                  <a:pt x="1658697" y="2044700"/>
                </a:lnTo>
                <a:lnTo>
                  <a:pt x="1613663" y="2032000"/>
                </a:lnTo>
                <a:lnTo>
                  <a:pt x="1570342" y="2019300"/>
                </a:lnTo>
                <a:lnTo>
                  <a:pt x="1528784" y="1993900"/>
                </a:lnTo>
                <a:lnTo>
                  <a:pt x="1489037" y="1981200"/>
                </a:lnTo>
                <a:lnTo>
                  <a:pt x="1451150" y="1955800"/>
                </a:lnTo>
                <a:lnTo>
                  <a:pt x="1415174" y="1930400"/>
                </a:lnTo>
                <a:lnTo>
                  <a:pt x="1381156" y="1892300"/>
                </a:lnTo>
                <a:lnTo>
                  <a:pt x="1349145" y="1854200"/>
                </a:lnTo>
                <a:lnTo>
                  <a:pt x="1319192" y="1816100"/>
                </a:lnTo>
                <a:lnTo>
                  <a:pt x="1291345" y="1778000"/>
                </a:lnTo>
                <a:lnTo>
                  <a:pt x="1265652" y="1739900"/>
                </a:lnTo>
                <a:lnTo>
                  <a:pt x="1242164" y="1689100"/>
                </a:lnTo>
                <a:lnTo>
                  <a:pt x="1222038" y="1638300"/>
                </a:lnTo>
                <a:lnTo>
                  <a:pt x="1204390" y="1600200"/>
                </a:lnTo>
                <a:lnTo>
                  <a:pt x="1188889" y="1549400"/>
                </a:lnTo>
                <a:lnTo>
                  <a:pt x="1175205" y="1498600"/>
                </a:lnTo>
                <a:lnTo>
                  <a:pt x="1163009" y="1447800"/>
                </a:lnTo>
                <a:lnTo>
                  <a:pt x="1156015" y="1397000"/>
                </a:lnTo>
                <a:lnTo>
                  <a:pt x="1156896" y="1346200"/>
                </a:lnTo>
                <a:lnTo>
                  <a:pt x="1164991" y="1308100"/>
                </a:lnTo>
                <a:lnTo>
                  <a:pt x="1179638" y="1257300"/>
                </a:lnTo>
                <a:lnTo>
                  <a:pt x="1200177" y="1206500"/>
                </a:lnTo>
                <a:lnTo>
                  <a:pt x="1225820" y="1168400"/>
                </a:lnTo>
                <a:lnTo>
                  <a:pt x="1253496" y="1117600"/>
                </a:lnTo>
                <a:lnTo>
                  <a:pt x="1283097" y="1079500"/>
                </a:lnTo>
                <a:lnTo>
                  <a:pt x="1314517" y="1028700"/>
                </a:lnTo>
                <a:lnTo>
                  <a:pt x="1347650" y="990600"/>
                </a:lnTo>
                <a:lnTo>
                  <a:pt x="1382390" y="952500"/>
                </a:lnTo>
                <a:lnTo>
                  <a:pt x="1418629" y="914400"/>
                </a:lnTo>
                <a:lnTo>
                  <a:pt x="1456261" y="889000"/>
                </a:lnTo>
                <a:lnTo>
                  <a:pt x="1495180" y="850900"/>
                </a:lnTo>
                <a:lnTo>
                  <a:pt x="1535279" y="812800"/>
                </a:lnTo>
                <a:lnTo>
                  <a:pt x="1576452" y="787400"/>
                </a:lnTo>
                <a:lnTo>
                  <a:pt x="1593796" y="774700"/>
                </a:lnTo>
                <a:lnTo>
                  <a:pt x="1612473" y="749300"/>
                </a:lnTo>
                <a:lnTo>
                  <a:pt x="1634076" y="736600"/>
                </a:lnTo>
                <a:lnTo>
                  <a:pt x="1660196" y="711200"/>
                </a:lnTo>
                <a:lnTo>
                  <a:pt x="4235434" y="711200"/>
                </a:lnTo>
                <a:lnTo>
                  <a:pt x="4232274" y="723900"/>
                </a:lnTo>
                <a:lnTo>
                  <a:pt x="4231178" y="736600"/>
                </a:lnTo>
                <a:lnTo>
                  <a:pt x="3004816" y="736600"/>
                </a:lnTo>
                <a:lnTo>
                  <a:pt x="2954598" y="749300"/>
                </a:lnTo>
                <a:lnTo>
                  <a:pt x="2804361" y="749300"/>
                </a:lnTo>
                <a:lnTo>
                  <a:pt x="2754356" y="762000"/>
                </a:lnTo>
                <a:lnTo>
                  <a:pt x="2704356" y="762000"/>
                </a:lnTo>
                <a:lnTo>
                  <a:pt x="2654341" y="774700"/>
                </a:lnTo>
                <a:lnTo>
                  <a:pt x="2678116" y="825500"/>
                </a:lnTo>
                <a:lnTo>
                  <a:pt x="2693979" y="850900"/>
                </a:lnTo>
                <a:lnTo>
                  <a:pt x="2291374" y="850900"/>
                </a:lnTo>
                <a:lnTo>
                  <a:pt x="2246332" y="876300"/>
                </a:lnTo>
                <a:lnTo>
                  <a:pt x="2155840" y="901700"/>
                </a:lnTo>
                <a:lnTo>
                  <a:pt x="2110636" y="927100"/>
                </a:lnTo>
                <a:lnTo>
                  <a:pt x="2020934" y="952500"/>
                </a:lnTo>
                <a:lnTo>
                  <a:pt x="1932996" y="1003300"/>
                </a:lnTo>
                <a:lnTo>
                  <a:pt x="1888426" y="1016000"/>
                </a:lnTo>
                <a:lnTo>
                  <a:pt x="1844896" y="1041400"/>
                </a:lnTo>
                <a:lnTo>
                  <a:pt x="1802422" y="1066800"/>
                </a:lnTo>
                <a:lnTo>
                  <a:pt x="1761021" y="1092200"/>
                </a:lnTo>
                <a:lnTo>
                  <a:pt x="1720710" y="1117600"/>
                </a:lnTo>
                <a:lnTo>
                  <a:pt x="1681506" y="1155700"/>
                </a:lnTo>
                <a:lnTo>
                  <a:pt x="1643424" y="1181100"/>
                </a:lnTo>
                <a:lnTo>
                  <a:pt x="1606483" y="1219200"/>
                </a:lnTo>
                <a:lnTo>
                  <a:pt x="1570699" y="1244600"/>
                </a:lnTo>
                <a:lnTo>
                  <a:pt x="1536088" y="1282700"/>
                </a:lnTo>
                <a:lnTo>
                  <a:pt x="1502667" y="1320800"/>
                </a:lnTo>
                <a:lnTo>
                  <a:pt x="1470454" y="1358900"/>
                </a:lnTo>
                <a:lnTo>
                  <a:pt x="1440691" y="1397000"/>
                </a:lnTo>
                <a:lnTo>
                  <a:pt x="1413037" y="1435100"/>
                </a:lnTo>
                <a:lnTo>
                  <a:pt x="1387534" y="1485900"/>
                </a:lnTo>
                <a:lnTo>
                  <a:pt x="1364225" y="1524000"/>
                </a:lnTo>
                <a:lnTo>
                  <a:pt x="1344809" y="1574800"/>
                </a:lnTo>
                <a:lnTo>
                  <a:pt x="1345698" y="1612900"/>
                </a:lnTo>
                <a:lnTo>
                  <a:pt x="1368355" y="1638300"/>
                </a:lnTo>
                <a:lnTo>
                  <a:pt x="1414242" y="1663700"/>
                </a:lnTo>
                <a:lnTo>
                  <a:pt x="1464546" y="1689100"/>
                </a:lnTo>
                <a:lnTo>
                  <a:pt x="1521388" y="1714500"/>
                </a:lnTo>
                <a:lnTo>
                  <a:pt x="1590964" y="1714500"/>
                </a:lnTo>
                <a:lnTo>
                  <a:pt x="1627989" y="1727200"/>
                </a:lnTo>
                <a:lnTo>
                  <a:pt x="2618084" y="1727200"/>
                </a:lnTo>
                <a:lnTo>
                  <a:pt x="2594486" y="1752600"/>
                </a:lnTo>
                <a:lnTo>
                  <a:pt x="2558176" y="1778000"/>
                </a:lnTo>
                <a:lnTo>
                  <a:pt x="2520956" y="1816100"/>
                </a:lnTo>
                <a:lnTo>
                  <a:pt x="2482828" y="1841500"/>
                </a:lnTo>
                <a:lnTo>
                  <a:pt x="2443795" y="1866900"/>
                </a:lnTo>
                <a:lnTo>
                  <a:pt x="2403859" y="1892300"/>
                </a:lnTo>
                <a:lnTo>
                  <a:pt x="2363022" y="1917700"/>
                </a:lnTo>
                <a:lnTo>
                  <a:pt x="2321286" y="1943100"/>
                </a:lnTo>
                <a:lnTo>
                  <a:pt x="2278653" y="1955800"/>
                </a:lnTo>
                <a:lnTo>
                  <a:pt x="2235127" y="1981200"/>
                </a:lnTo>
                <a:lnTo>
                  <a:pt x="2099203" y="2019300"/>
                </a:lnTo>
                <a:lnTo>
                  <a:pt x="1955311" y="2057400"/>
                </a:lnTo>
                <a:close/>
              </a:path>
              <a:path w="4245609" h="2057400" extrusionOk="0">
                <a:moveTo>
                  <a:pt x="3236419" y="1447800"/>
                </a:moveTo>
                <a:lnTo>
                  <a:pt x="3208446" y="1435100"/>
                </a:lnTo>
                <a:lnTo>
                  <a:pt x="3193658" y="1422400"/>
                </a:lnTo>
                <a:lnTo>
                  <a:pt x="3188377" y="1397000"/>
                </a:lnTo>
                <a:lnTo>
                  <a:pt x="3188926" y="1384300"/>
                </a:lnTo>
                <a:lnTo>
                  <a:pt x="3191880" y="1333500"/>
                </a:lnTo>
                <a:lnTo>
                  <a:pt x="3194489" y="1295400"/>
                </a:lnTo>
                <a:lnTo>
                  <a:pt x="3198734" y="1257300"/>
                </a:lnTo>
                <a:lnTo>
                  <a:pt x="3206592" y="1219200"/>
                </a:lnTo>
                <a:lnTo>
                  <a:pt x="3217523" y="1181100"/>
                </a:lnTo>
                <a:lnTo>
                  <a:pt x="3231572" y="1143000"/>
                </a:lnTo>
                <a:lnTo>
                  <a:pt x="3272211" y="1092200"/>
                </a:lnTo>
                <a:lnTo>
                  <a:pt x="3307684" y="1054100"/>
                </a:lnTo>
                <a:lnTo>
                  <a:pt x="3344136" y="1016000"/>
                </a:lnTo>
                <a:lnTo>
                  <a:pt x="3419063" y="965200"/>
                </a:lnTo>
                <a:lnTo>
                  <a:pt x="3457080" y="927100"/>
                </a:lnTo>
                <a:lnTo>
                  <a:pt x="3495162" y="901700"/>
                </a:lnTo>
                <a:lnTo>
                  <a:pt x="3533079" y="863600"/>
                </a:lnTo>
                <a:lnTo>
                  <a:pt x="3550326" y="850900"/>
                </a:lnTo>
                <a:lnTo>
                  <a:pt x="3569875" y="838200"/>
                </a:lnTo>
                <a:lnTo>
                  <a:pt x="3592994" y="825500"/>
                </a:lnTo>
                <a:lnTo>
                  <a:pt x="3620953" y="812800"/>
                </a:lnTo>
                <a:lnTo>
                  <a:pt x="3463703" y="774700"/>
                </a:lnTo>
                <a:lnTo>
                  <a:pt x="3411866" y="774700"/>
                </a:lnTo>
                <a:lnTo>
                  <a:pt x="3360287" y="762000"/>
                </a:lnTo>
                <a:lnTo>
                  <a:pt x="3308947" y="762000"/>
                </a:lnTo>
                <a:lnTo>
                  <a:pt x="3257825" y="749300"/>
                </a:lnTo>
                <a:lnTo>
                  <a:pt x="3105577" y="749300"/>
                </a:lnTo>
                <a:lnTo>
                  <a:pt x="3055136" y="736600"/>
                </a:lnTo>
                <a:lnTo>
                  <a:pt x="4231178" y="736600"/>
                </a:lnTo>
                <a:lnTo>
                  <a:pt x="4228986" y="762000"/>
                </a:lnTo>
                <a:lnTo>
                  <a:pt x="4226947" y="787400"/>
                </a:lnTo>
                <a:lnTo>
                  <a:pt x="4216557" y="850900"/>
                </a:lnTo>
                <a:lnTo>
                  <a:pt x="4176844" y="901700"/>
                </a:lnTo>
                <a:lnTo>
                  <a:pt x="4047876" y="939800"/>
                </a:lnTo>
                <a:lnTo>
                  <a:pt x="4001099" y="965200"/>
                </a:lnTo>
                <a:lnTo>
                  <a:pt x="3954981" y="977900"/>
                </a:lnTo>
                <a:lnTo>
                  <a:pt x="3909473" y="1003300"/>
                </a:lnTo>
                <a:lnTo>
                  <a:pt x="3864526" y="1016000"/>
                </a:lnTo>
                <a:lnTo>
                  <a:pt x="3732556" y="1092200"/>
                </a:lnTo>
                <a:lnTo>
                  <a:pt x="3689359" y="1117600"/>
                </a:lnTo>
                <a:lnTo>
                  <a:pt x="3646476" y="1130300"/>
                </a:lnTo>
                <a:lnTo>
                  <a:pt x="3603857" y="1155700"/>
                </a:lnTo>
                <a:lnTo>
                  <a:pt x="3561454" y="1193800"/>
                </a:lnTo>
                <a:lnTo>
                  <a:pt x="3477097" y="1244600"/>
                </a:lnTo>
                <a:lnTo>
                  <a:pt x="3432008" y="1270000"/>
                </a:lnTo>
                <a:lnTo>
                  <a:pt x="3387881" y="1295400"/>
                </a:lnTo>
                <a:lnTo>
                  <a:pt x="3345487" y="1333500"/>
                </a:lnTo>
                <a:lnTo>
                  <a:pt x="3305598" y="1358900"/>
                </a:lnTo>
                <a:lnTo>
                  <a:pt x="3268985" y="1397000"/>
                </a:lnTo>
                <a:lnTo>
                  <a:pt x="3236419" y="1447800"/>
                </a:lnTo>
                <a:close/>
              </a:path>
              <a:path w="4245609" h="2057400" extrusionOk="0">
                <a:moveTo>
                  <a:pt x="2618084" y="1727200"/>
                </a:moveTo>
                <a:lnTo>
                  <a:pt x="1766802" y="1727200"/>
                </a:lnTo>
                <a:lnTo>
                  <a:pt x="1816068" y="1714500"/>
                </a:lnTo>
                <a:lnTo>
                  <a:pt x="1864493" y="1714500"/>
                </a:lnTo>
                <a:lnTo>
                  <a:pt x="1912088" y="1701800"/>
                </a:lnTo>
                <a:lnTo>
                  <a:pt x="2094387" y="1651000"/>
                </a:lnTo>
                <a:lnTo>
                  <a:pt x="2137996" y="1625600"/>
                </a:lnTo>
                <a:lnTo>
                  <a:pt x="2180842" y="1612900"/>
                </a:lnTo>
                <a:lnTo>
                  <a:pt x="2222934" y="1587500"/>
                </a:lnTo>
                <a:lnTo>
                  <a:pt x="2264285" y="1562100"/>
                </a:lnTo>
                <a:lnTo>
                  <a:pt x="2304904" y="1536700"/>
                </a:lnTo>
                <a:lnTo>
                  <a:pt x="2344804" y="1511300"/>
                </a:lnTo>
                <a:lnTo>
                  <a:pt x="2383994" y="1485900"/>
                </a:lnTo>
                <a:lnTo>
                  <a:pt x="2422487" y="1460500"/>
                </a:lnTo>
                <a:lnTo>
                  <a:pt x="2460293" y="1422400"/>
                </a:lnTo>
                <a:lnTo>
                  <a:pt x="2497423" y="1397000"/>
                </a:lnTo>
                <a:lnTo>
                  <a:pt x="2570197" y="1320800"/>
                </a:lnTo>
                <a:lnTo>
                  <a:pt x="2601187" y="1270000"/>
                </a:lnTo>
                <a:lnTo>
                  <a:pt x="2626825" y="1231900"/>
                </a:lnTo>
                <a:lnTo>
                  <a:pt x="2647078" y="1181100"/>
                </a:lnTo>
                <a:lnTo>
                  <a:pt x="2661913" y="1130300"/>
                </a:lnTo>
                <a:lnTo>
                  <a:pt x="2666078" y="1092200"/>
                </a:lnTo>
                <a:lnTo>
                  <a:pt x="2663404" y="1066800"/>
                </a:lnTo>
                <a:lnTo>
                  <a:pt x="2652298" y="1041400"/>
                </a:lnTo>
                <a:lnTo>
                  <a:pt x="2631168" y="1016000"/>
                </a:lnTo>
                <a:lnTo>
                  <a:pt x="2585903" y="990600"/>
                </a:lnTo>
                <a:lnTo>
                  <a:pt x="2540242" y="952500"/>
                </a:lnTo>
                <a:lnTo>
                  <a:pt x="2448347" y="901700"/>
                </a:lnTo>
                <a:lnTo>
                  <a:pt x="2402421" y="863600"/>
                </a:lnTo>
                <a:lnTo>
                  <a:pt x="2375616" y="850900"/>
                </a:lnTo>
                <a:lnTo>
                  <a:pt x="2693979" y="850900"/>
                </a:lnTo>
                <a:lnTo>
                  <a:pt x="2701910" y="863600"/>
                </a:lnTo>
                <a:lnTo>
                  <a:pt x="2725322" y="914400"/>
                </a:lnTo>
                <a:lnTo>
                  <a:pt x="2747950" y="965200"/>
                </a:lnTo>
                <a:lnTo>
                  <a:pt x="2769393" y="1003300"/>
                </a:lnTo>
                <a:lnTo>
                  <a:pt x="2789249" y="1054100"/>
                </a:lnTo>
                <a:lnTo>
                  <a:pt x="2807155" y="1104900"/>
                </a:lnTo>
                <a:lnTo>
                  <a:pt x="2820945" y="1143000"/>
                </a:lnTo>
                <a:lnTo>
                  <a:pt x="2830609" y="1193800"/>
                </a:lnTo>
                <a:lnTo>
                  <a:pt x="2836135" y="1244600"/>
                </a:lnTo>
                <a:lnTo>
                  <a:pt x="2837514" y="1295400"/>
                </a:lnTo>
                <a:lnTo>
                  <a:pt x="2834733" y="1333500"/>
                </a:lnTo>
                <a:lnTo>
                  <a:pt x="2827784" y="1384300"/>
                </a:lnTo>
                <a:lnTo>
                  <a:pt x="2816654" y="1422400"/>
                </a:lnTo>
                <a:lnTo>
                  <a:pt x="2801334" y="1473200"/>
                </a:lnTo>
                <a:lnTo>
                  <a:pt x="2781812" y="1511300"/>
                </a:lnTo>
                <a:lnTo>
                  <a:pt x="2758079" y="1562100"/>
                </a:lnTo>
                <a:lnTo>
                  <a:pt x="2730122" y="1600200"/>
                </a:lnTo>
                <a:lnTo>
                  <a:pt x="2697933" y="1638300"/>
                </a:lnTo>
                <a:lnTo>
                  <a:pt x="2664367" y="1676400"/>
                </a:lnTo>
                <a:lnTo>
                  <a:pt x="2629883" y="1714500"/>
                </a:lnTo>
                <a:lnTo>
                  <a:pt x="2618084" y="1727200"/>
                </a:lnTo>
                <a:close/>
              </a:path>
            </a:pathLst>
          </a:custGeom>
          <a:solidFill>
            <a:srgbClr val="F5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79"/>
          <p:cNvSpPr/>
          <p:nvPr/>
        </p:nvSpPr>
        <p:spPr>
          <a:xfrm>
            <a:off x="0" y="0"/>
            <a:ext cx="2871470" cy="10287000"/>
          </a:xfrm>
          <a:custGeom>
            <a:avLst/>
            <a:gdLst/>
            <a:ahLst/>
            <a:cxnLst/>
            <a:rect l="l" t="t" r="r" b="b"/>
            <a:pathLst>
              <a:path w="2871470" h="10287000" extrusionOk="0">
                <a:moveTo>
                  <a:pt x="0" y="10286998"/>
                </a:moveTo>
                <a:lnTo>
                  <a:pt x="0" y="0"/>
                </a:lnTo>
                <a:lnTo>
                  <a:pt x="2871286" y="0"/>
                </a:lnTo>
                <a:lnTo>
                  <a:pt x="2871286" y="10286998"/>
                </a:lnTo>
                <a:lnTo>
                  <a:pt x="0" y="10286998"/>
                </a:lnTo>
                <a:close/>
              </a:path>
            </a:pathLst>
          </a:custGeom>
          <a:solidFill>
            <a:srgbClr val="F5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25;p79"/>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9"/>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extLst>
      <p:ext uri="{BB962C8B-B14F-4D97-AF65-F5344CB8AC3E}">
        <p14:creationId xmlns:p14="http://schemas.microsoft.com/office/powerpoint/2010/main" val="161653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36"/>
        <p:cNvGrpSpPr/>
        <p:nvPr/>
      </p:nvGrpSpPr>
      <p:grpSpPr>
        <a:xfrm>
          <a:off x="0" y="0"/>
          <a:ext cx="0" cy="0"/>
          <a:chOff x="0" y="0"/>
          <a:chExt cx="0" cy="0"/>
        </a:xfrm>
      </p:grpSpPr>
      <p:sp>
        <p:nvSpPr>
          <p:cNvPr id="37" name="Google Shape;37;p83"/>
          <p:cNvSpPr/>
          <p:nvPr/>
        </p:nvSpPr>
        <p:spPr>
          <a:xfrm>
            <a:off x="0" y="1"/>
            <a:ext cx="4523740" cy="10287000"/>
          </a:xfrm>
          <a:custGeom>
            <a:avLst/>
            <a:gdLst/>
            <a:ahLst/>
            <a:cxnLst/>
            <a:rect l="l" t="t" r="r" b="b"/>
            <a:pathLst>
              <a:path w="4523740" h="10287000" extrusionOk="0">
                <a:moveTo>
                  <a:pt x="0" y="10286999"/>
                </a:moveTo>
                <a:lnTo>
                  <a:pt x="4523536" y="10286999"/>
                </a:lnTo>
                <a:lnTo>
                  <a:pt x="4523536" y="0"/>
                </a:lnTo>
                <a:lnTo>
                  <a:pt x="0" y="0"/>
                </a:lnTo>
                <a:lnTo>
                  <a:pt x="0" y="10286999"/>
                </a:lnTo>
                <a:close/>
              </a:path>
            </a:pathLst>
          </a:custGeom>
          <a:solidFill>
            <a:srgbClr val="F5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83"/>
          <p:cNvSpPr/>
          <p:nvPr/>
        </p:nvSpPr>
        <p:spPr>
          <a:xfrm>
            <a:off x="0" y="2"/>
            <a:ext cx="1454150" cy="2903855"/>
          </a:xfrm>
          <a:custGeom>
            <a:avLst/>
            <a:gdLst/>
            <a:ahLst/>
            <a:cxnLst/>
            <a:rect l="l" t="t" r="r" b="b"/>
            <a:pathLst>
              <a:path w="1454150" h="2903855" extrusionOk="0">
                <a:moveTo>
                  <a:pt x="477434" y="2903230"/>
                </a:moveTo>
                <a:lnTo>
                  <a:pt x="423720" y="2902078"/>
                </a:lnTo>
                <a:lnTo>
                  <a:pt x="371180" y="2898620"/>
                </a:lnTo>
                <a:lnTo>
                  <a:pt x="319814" y="2892856"/>
                </a:lnTo>
                <a:lnTo>
                  <a:pt x="269625" y="2884786"/>
                </a:lnTo>
                <a:lnTo>
                  <a:pt x="220611" y="2874408"/>
                </a:lnTo>
                <a:lnTo>
                  <a:pt x="172773" y="2861721"/>
                </a:lnTo>
                <a:lnTo>
                  <a:pt x="126111" y="2846726"/>
                </a:lnTo>
                <a:lnTo>
                  <a:pt x="80626" y="2829421"/>
                </a:lnTo>
                <a:lnTo>
                  <a:pt x="36319" y="2809806"/>
                </a:lnTo>
                <a:lnTo>
                  <a:pt x="0" y="2791342"/>
                </a:lnTo>
                <a:lnTo>
                  <a:pt x="0" y="524353"/>
                </a:lnTo>
                <a:lnTo>
                  <a:pt x="39053" y="480363"/>
                </a:lnTo>
                <a:lnTo>
                  <a:pt x="72701" y="443882"/>
                </a:lnTo>
                <a:lnTo>
                  <a:pt x="107324" y="407520"/>
                </a:lnTo>
                <a:lnTo>
                  <a:pt x="142922" y="371276"/>
                </a:lnTo>
                <a:lnTo>
                  <a:pt x="179496" y="335150"/>
                </a:lnTo>
                <a:lnTo>
                  <a:pt x="217044" y="299143"/>
                </a:lnTo>
                <a:lnTo>
                  <a:pt x="255568" y="263253"/>
                </a:lnTo>
                <a:lnTo>
                  <a:pt x="295067" y="227481"/>
                </a:lnTo>
                <a:lnTo>
                  <a:pt x="335542" y="191828"/>
                </a:lnTo>
                <a:lnTo>
                  <a:pt x="376991" y="156293"/>
                </a:lnTo>
                <a:lnTo>
                  <a:pt x="419416" y="120875"/>
                </a:lnTo>
                <a:lnTo>
                  <a:pt x="462816" y="85576"/>
                </a:lnTo>
                <a:lnTo>
                  <a:pt x="507191" y="50396"/>
                </a:lnTo>
                <a:lnTo>
                  <a:pt x="552541" y="15333"/>
                </a:lnTo>
                <a:lnTo>
                  <a:pt x="572868" y="0"/>
                </a:lnTo>
                <a:lnTo>
                  <a:pt x="916240" y="0"/>
                </a:lnTo>
                <a:lnTo>
                  <a:pt x="892954" y="16849"/>
                </a:lnTo>
                <a:lnTo>
                  <a:pt x="842745" y="54278"/>
                </a:lnTo>
                <a:lnTo>
                  <a:pt x="794053" y="91707"/>
                </a:lnTo>
                <a:lnTo>
                  <a:pt x="746878" y="129136"/>
                </a:lnTo>
                <a:lnTo>
                  <a:pt x="701220" y="166565"/>
                </a:lnTo>
                <a:lnTo>
                  <a:pt x="657078" y="203993"/>
                </a:lnTo>
                <a:lnTo>
                  <a:pt x="614452" y="241420"/>
                </a:lnTo>
                <a:lnTo>
                  <a:pt x="573340" y="278847"/>
                </a:lnTo>
                <a:lnTo>
                  <a:pt x="533743" y="316274"/>
                </a:lnTo>
                <a:lnTo>
                  <a:pt x="495659" y="353700"/>
                </a:lnTo>
                <a:lnTo>
                  <a:pt x="459089" y="391125"/>
                </a:lnTo>
                <a:lnTo>
                  <a:pt x="424031" y="428550"/>
                </a:lnTo>
                <a:lnTo>
                  <a:pt x="390485" y="465975"/>
                </a:lnTo>
                <a:lnTo>
                  <a:pt x="358451" y="503399"/>
                </a:lnTo>
                <a:lnTo>
                  <a:pt x="327927" y="540822"/>
                </a:lnTo>
                <a:lnTo>
                  <a:pt x="298914" y="578245"/>
                </a:lnTo>
                <a:lnTo>
                  <a:pt x="271410" y="615667"/>
                </a:lnTo>
                <a:lnTo>
                  <a:pt x="245415" y="653089"/>
                </a:lnTo>
                <a:lnTo>
                  <a:pt x="220928" y="690510"/>
                </a:lnTo>
                <a:lnTo>
                  <a:pt x="197950" y="727931"/>
                </a:lnTo>
                <a:lnTo>
                  <a:pt x="176478" y="765351"/>
                </a:lnTo>
                <a:lnTo>
                  <a:pt x="156514" y="802770"/>
                </a:lnTo>
                <a:lnTo>
                  <a:pt x="138055" y="840189"/>
                </a:lnTo>
                <a:lnTo>
                  <a:pt x="121102" y="877607"/>
                </a:lnTo>
                <a:lnTo>
                  <a:pt x="105653" y="915025"/>
                </a:lnTo>
                <a:lnTo>
                  <a:pt x="91710" y="952441"/>
                </a:lnTo>
                <a:lnTo>
                  <a:pt x="79269" y="989858"/>
                </a:lnTo>
                <a:lnTo>
                  <a:pt x="68332" y="1027273"/>
                </a:lnTo>
                <a:lnTo>
                  <a:pt x="58898" y="1064688"/>
                </a:lnTo>
                <a:lnTo>
                  <a:pt x="50965" y="1102102"/>
                </a:lnTo>
                <a:lnTo>
                  <a:pt x="39603" y="1176928"/>
                </a:lnTo>
                <a:lnTo>
                  <a:pt x="34242" y="1251752"/>
                </a:lnTo>
                <a:lnTo>
                  <a:pt x="1096600" y="1251752"/>
                </a:lnTo>
                <a:lnTo>
                  <a:pt x="1125743" y="1274283"/>
                </a:lnTo>
                <a:lnTo>
                  <a:pt x="1160295" y="1303928"/>
                </a:lnTo>
                <a:lnTo>
                  <a:pt x="1193279" y="1335277"/>
                </a:lnTo>
                <a:lnTo>
                  <a:pt x="1224628" y="1368263"/>
                </a:lnTo>
                <a:lnTo>
                  <a:pt x="1254272" y="1402816"/>
                </a:lnTo>
                <a:lnTo>
                  <a:pt x="1282144" y="1438870"/>
                </a:lnTo>
                <a:lnTo>
                  <a:pt x="1308177" y="1476356"/>
                </a:lnTo>
                <a:lnTo>
                  <a:pt x="1332302" y="1515207"/>
                </a:lnTo>
                <a:lnTo>
                  <a:pt x="1354452" y="1555355"/>
                </a:lnTo>
                <a:lnTo>
                  <a:pt x="1374558" y="1596731"/>
                </a:lnTo>
                <a:lnTo>
                  <a:pt x="1392553" y="1639269"/>
                </a:lnTo>
                <a:lnTo>
                  <a:pt x="1408369" y="1682899"/>
                </a:lnTo>
                <a:lnTo>
                  <a:pt x="1421938" y="1727555"/>
                </a:lnTo>
                <a:lnTo>
                  <a:pt x="1433192" y="1773168"/>
                </a:lnTo>
                <a:lnTo>
                  <a:pt x="1442064" y="1819670"/>
                </a:lnTo>
                <a:lnTo>
                  <a:pt x="1448485" y="1866994"/>
                </a:lnTo>
                <a:lnTo>
                  <a:pt x="1452387" y="1915072"/>
                </a:lnTo>
                <a:lnTo>
                  <a:pt x="1453703" y="1963835"/>
                </a:lnTo>
                <a:lnTo>
                  <a:pt x="1453019" y="1994706"/>
                </a:lnTo>
                <a:lnTo>
                  <a:pt x="1451108" y="2025158"/>
                </a:lnTo>
                <a:lnTo>
                  <a:pt x="1448179" y="2055279"/>
                </a:lnTo>
                <a:lnTo>
                  <a:pt x="1444441" y="2085155"/>
                </a:lnTo>
                <a:lnTo>
                  <a:pt x="1444441" y="2087850"/>
                </a:lnTo>
                <a:lnTo>
                  <a:pt x="1444904" y="2089703"/>
                </a:lnTo>
                <a:lnTo>
                  <a:pt x="1444904" y="2092229"/>
                </a:lnTo>
                <a:lnTo>
                  <a:pt x="1443325" y="2143321"/>
                </a:lnTo>
                <a:lnTo>
                  <a:pt x="1438591" y="2193257"/>
                </a:lnTo>
                <a:lnTo>
                  <a:pt x="1430701" y="2242035"/>
                </a:lnTo>
                <a:lnTo>
                  <a:pt x="1419657" y="2289653"/>
                </a:lnTo>
                <a:lnTo>
                  <a:pt x="1405458" y="2336110"/>
                </a:lnTo>
                <a:lnTo>
                  <a:pt x="1388106" y="2381404"/>
                </a:lnTo>
                <a:lnTo>
                  <a:pt x="1367602" y="2425532"/>
                </a:lnTo>
                <a:lnTo>
                  <a:pt x="1343945" y="2468493"/>
                </a:lnTo>
                <a:lnTo>
                  <a:pt x="1317137" y="2510285"/>
                </a:lnTo>
                <a:lnTo>
                  <a:pt x="1287179" y="2550907"/>
                </a:lnTo>
                <a:lnTo>
                  <a:pt x="1254071" y="2590356"/>
                </a:lnTo>
                <a:lnTo>
                  <a:pt x="1217813" y="2628630"/>
                </a:lnTo>
                <a:lnTo>
                  <a:pt x="1178408" y="2665728"/>
                </a:lnTo>
                <a:lnTo>
                  <a:pt x="1142122" y="2696354"/>
                </a:lnTo>
                <a:lnTo>
                  <a:pt x="1104349" y="2724865"/>
                </a:lnTo>
                <a:lnTo>
                  <a:pt x="1065086" y="2751261"/>
                </a:lnTo>
                <a:lnTo>
                  <a:pt x="1024333" y="2775543"/>
                </a:lnTo>
                <a:lnTo>
                  <a:pt x="982088" y="2797711"/>
                </a:lnTo>
                <a:lnTo>
                  <a:pt x="938352" y="2817766"/>
                </a:lnTo>
                <a:lnTo>
                  <a:pt x="893122" y="2835707"/>
                </a:lnTo>
                <a:lnTo>
                  <a:pt x="846399" y="2851537"/>
                </a:lnTo>
                <a:lnTo>
                  <a:pt x="798181" y="2865254"/>
                </a:lnTo>
                <a:lnTo>
                  <a:pt x="748468" y="2876860"/>
                </a:lnTo>
                <a:lnTo>
                  <a:pt x="697258" y="2886354"/>
                </a:lnTo>
                <a:lnTo>
                  <a:pt x="644550" y="2893738"/>
                </a:lnTo>
                <a:lnTo>
                  <a:pt x="590344" y="2899012"/>
                </a:lnTo>
                <a:lnTo>
                  <a:pt x="534639" y="2902175"/>
                </a:lnTo>
                <a:lnTo>
                  <a:pt x="477434" y="2903230"/>
                </a:lnTo>
                <a:close/>
              </a:path>
              <a:path w="1454150" h="2903855" extrusionOk="0">
                <a:moveTo>
                  <a:pt x="1096600" y="1251752"/>
                </a:moveTo>
                <a:lnTo>
                  <a:pt x="34242" y="1251752"/>
                </a:lnTo>
                <a:lnTo>
                  <a:pt x="75493" y="1222717"/>
                </a:lnTo>
                <a:lnTo>
                  <a:pt x="118400" y="1195972"/>
                </a:lnTo>
                <a:lnTo>
                  <a:pt x="162876" y="1171618"/>
                </a:lnTo>
                <a:lnTo>
                  <a:pt x="208834" y="1149754"/>
                </a:lnTo>
                <a:lnTo>
                  <a:pt x="256189" y="1130481"/>
                </a:lnTo>
                <a:lnTo>
                  <a:pt x="304851" y="1113898"/>
                </a:lnTo>
                <a:lnTo>
                  <a:pt x="354735" y="1100107"/>
                </a:lnTo>
                <a:lnTo>
                  <a:pt x="405754" y="1089205"/>
                </a:lnTo>
                <a:lnTo>
                  <a:pt x="457821" y="1081295"/>
                </a:lnTo>
                <a:lnTo>
                  <a:pt x="510849" y="1076476"/>
                </a:lnTo>
                <a:lnTo>
                  <a:pt x="564751" y="1074847"/>
                </a:lnTo>
                <a:lnTo>
                  <a:pt x="613511" y="1076163"/>
                </a:lnTo>
                <a:lnTo>
                  <a:pt x="661586" y="1080065"/>
                </a:lnTo>
                <a:lnTo>
                  <a:pt x="708907" y="1086486"/>
                </a:lnTo>
                <a:lnTo>
                  <a:pt x="755407" y="1095357"/>
                </a:lnTo>
                <a:lnTo>
                  <a:pt x="801018" y="1106612"/>
                </a:lnTo>
                <a:lnTo>
                  <a:pt x="845672" y="1120181"/>
                </a:lnTo>
                <a:lnTo>
                  <a:pt x="889300" y="1135998"/>
                </a:lnTo>
                <a:lnTo>
                  <a:pt x="931836" y="1153993"/>
                </a:lnTo>
                <a:lnTo>
                  <a:pt x="973210" y="1174100"/>
                </a:lnTo>
                <a:lnTo>
                  <a:pt x="1013356" y="1196251"/>
                </a:lnTo>
                <a:lnTo>
                  <a:pt x="1052206" y="1220376"/>
                </a:lnTo>
                <a:lnTo>
                  <a:pt x="1089691" y="1246410"/>
                </a:lnTo>
                <a:lnTo>
                  <a:pt x="1096600" y="1251752"/>
                </a:lnTo>
                <a:close/>
              </a:path>
            </a:pathLst>
          </a:custGeom>
          <a:solidFill>
            <a:srgbClr val="21212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83"/>
          <p:cNvSpPr/>
          <p:nvPr/>
        </p:nvSpPr>
        <p:spPr>
          <a:xfrm>
            <a:off x="1653343" y="2"/>
            <a:ext cx="2032635" cy="2903855"/>
          </a:xfrm>
          <a:custGeom>
            <a:avLst/>
            <a:gdLst/>
            <a:ahLst/>
            <a:cxnLst/>
            <a:rect l="l" t="t" r="r" b="b"/>
            <a:pathLst>
              <a:path w="2032635" h="2903855" extrusionOk="0">
                <a:moveTo>
                  <a:pt x="1002118" y="2903482"/>
                </a:moveTo>
                <a:lnTo>
                  <a:pt x="948404" y="2902329"/>
                </a:lnTo>
                <a:lnTo>
                  <a:pt x="895865" y="2898867"/>
                </a:lnTo>
                <a:lnTo>
                  <a:pt x="844502" y="2893097"/>
                </a:lnTo>
                <a:lnTo>
                  <a:pt x="794316" y="2885018"/>
                </a:lnTo>
                <a:lnTo>
                  <a:pt x="745305" y="2874631"/>
                </a:lnTo>
                <a:lnTo>
                  <a:pt x="697472" y="2861934"/>
                </a:lnTo>
                <a:lnTo>
                  <a:pt x="650815" y="2846927"/>
                </a:lnTo>
                <a:lnTo>
                  <a:pt x="605336" y="2829611"/>
                </a:lnTo>
                <a:lnTo>
                  <a:pt x="561035" y="2809983"/>
                </a:lnTo>
                <a:lnTo>
                  <a:pt x="517911" y="2788045"/>
                </a:lnTo>
                <a:lnTo>
                  <a:pt x="475966" y="2763796"/>
                </a:lnTo>
                <a:lnTo>
                  <a:pt x="435200" y="2737235"/>
                </a:lnTo>
                <a:lnTo>
                  <a:pt x="395612" y="2708363"/>
                </a:lnTo>
                <a:lnTo>
                  <a:pt x="357203" y="2677178"/>
                </a:lnTo>
                <a:lnTo>
                  <a:pt x="319974" y="2643680"/>
                </a:lnTo>
                <a:lnTo>
                  <a:pt x="283925" y="2607869"/>
                </a:lnTo>
                <a:lnTo>
                  <a:pt x="253242" y="2574372"/>
                </a:lnTo>
                <a:lnTo>
                  <a:pt x="224314" y="2539476"/>
                </a:lnTo>
                <a:lnTo>
                  <a:pt x="197141" y="2503181"/>
                </a:lnTo>
                <a:lnTo>
                  <a:pt x="171723" y="2465487"/>
                </a:lnTo>
                <a:lnTo>
                  <a:pt x="148060" y="2426395"/>
                </a:lnTo>
                <a:lnTo>
                  <a:pt x="126151" y="2385904"/>
                </a:lnTo>
                <a:lnTo>
                  <a:pt x="105997" y="2344016"/>
                </a:lnTo>
                <a:lnTo>
                  <a:pt x="87596" y="2300731"/>
                </a:lnTo>
                <a:lnTo>
                  <a:pt x="70949" y="2256049"/>
                </a:lnTo>
                <a:lnTo>
                  <a:pt x="56056" y="2209970"/>
                </a:lnTo>
                <a:lnTo>
                  <a:pt x="42916" y="2162494"/>
                </a:lnTo>
                <a:lnTo>
                  <a:pt x="31528" y="2113623"/>
                </a:lnTo>
                <a:lnTo>
                  <a:pt x="21893" y="2063356"/>
                </a:lnTo>
                <a:lnTo>
                  <a:pt x="14011" y="2011694"/>
                </a:lnTo>
                <a:lnTo>
                  <a:pt x="7880" y="1958637"/>
                </a:lnTo>
                <a:lnTo>
                  <a:pt x="3502" y="1904185"/>
                </a:lnTo>
                <a:lnTo>
                  <a:pt x="875" y="1848339"/>
                </a:lnTo>
                <a:lnTo>
                  <a:pt x="0" y="1791099"/>
                </a:lnTo>
                <a:lnTo>
                  <a:pt x="487" y="1750597"/>
                </a:lnTo>
                <a:lnTo>
                  <a:pt x="1950" y="1710214"/>
                </a:lnTo>
                <a:lnTo>
                  <a:pt x="4389" y="1669948"/>
                </a:lnTo>
                <a:lnTo>
                  <a:pt x="7802" y="1629801"/>
                </a:lnTo>
                <a:lnTo>
                  <a:pt x="12192" y="1589772"/>
                </a:lnTo>
                <a:lnTo>
                  <a:pt x="17556" y="1549861"/>
                </a:lnTo>
                <a:lnTo>
                  <a:pt x="23896" y="1510069"/>
                </a:lnTo>
                <a:lnTo>
                  <a:pt x="31211" y="1470395"/>
                </a:lnTo>
                <a:lnTo>
                  <a:pt x="39502" y="1430839"/>
                </a:lnTo>
                <a:lnTo>
                  <a:pt x="48768" y="1391401"/>
                </a:lnTo>
                <a:lnTo>
                  <a:pt x="59010" y="1352082"/>
                </a:lnTo>
                <a:lnTo>
                  <a:pt x="70226" y="1312881"/>
                </a:lnTo>
                <a:lnTo>
                  <a:pt x="82419" y="1273798"/>
                </a:lnTo>
                <a:lnTo>
                  <a:pt x="95586" y="1234833"/>
                </a:lnTo>
                <a:lnTo>
                  <a:pt x="109729" y="1195987"/>
                </a:lnTo>
                <a:lnTo>
                  <a:pt x="124847" y="1157259"/>
                </a:lnTo>
                <a:lnTo>
                  <a:pt x="140941" y="1118649"/>
                </a:lnTo>
                <a:lnTo>
                  <a:pt x="158092" y="1079982"/>
                </a:lnTo>
                <a:lnTo>
                  <a:pt x="176054" y="1041784"/>
                </a:lnTo>
                <a:lnTo>
                  <a:pt x="195074" y="1003529"/>
                </a:lnTo>
                <a:lnTo>
                  <a:pt x="215069" y="965392"/>
                </a:lnTo>
                <a:lnTo>
                  <a:pt x="236040" y="927374"/>
                </a:lnTo>
                <a:lnTo>
                  <a:pt x="257986" y="889473"/>
                </a:lnTo>
                <a:lnTo>
                  <a:pt x="280907" y="851691"/>
                </a:lnTo>
                <a:lnTo>
                  <a:pt x="304803" y="814027"/>
                </a:lnTo>
                <a:lnTo>
                  <a:pt x="329676" y="776482"/>
                </a:lnTo>
                <a:lnTo>
                  <a:pt x="355523" y="739054"/>
                </a:lnTo>
                <a:lnTo>
                  <a:pt x="382346" y="701745"/>
                </a:lnTo>
                <a:lnTo>
                  <a:pt x="410144" y="664554"/>
                </a:lnTo>
                <a:lnTo>
                  <a:pt x="438917" y="627481"/>
                </a:lnTo>
                <a:lnTo>
                  <a:pt x="468666" y="590527"/>
                </a:lnTo>
                <a:lnTo>
                  <a:pt x="499390" y="553691"/>
                </a:lnTo>
                <a:lnTo>
                  <a:pt x="531090" y="516973"/>
                </a:lnTo>
                <a:lnTo>
                  <a:pt x="563765" y="480373"/>
                </a:lnTo>
                <a:lnTo>
                  <a:pt x="597415" y="443891"/>
                </a:lnTo>
                <a:lnTo>
                  <a:pt x="632041" y="407528"/>
                </a:lnTo>
                <a:lnTo>
                  <a:pt x="667642" y="371283"/>
                </a:lnTo>
                <a:lnTo>
                  <a:pt x="704219" y="335156"/>
                </a:lnTo>
                <a:lnTo>
                  <a:pt x="741771" y="299147"/>
                </a:lnTo>
                <a:lnTo>
                  <a:pt x="780298" y="263257"/>
                </a:lnTo>
                <a:lnTo>
                  <a:pt x="819800" y="227485"/>
                </a:lnTo>
                <a:lnTo>
                  <a:pt x="860278" y="191831"/>
                </a:lnTo>
                <a:lnTo>
                  <a:pt x="901732" y="156295"/>
                </a:lnTo>
                <a:lnTo>
                  <a:pt x="944160" y="120877"/>
                </a:lnTo>
                <a:lnTo>
                  <a:pt x="987564" y="85578"/>
                </a:lnTo>
                <a:lnTo>
                  <a:pt x="1031944" y="50397"/>
                </a:lnTo>
                <a:lnTo>
                  <a:pt x="1077299" y="15334"/>
                </a:lnTo>
                <a:lnTo>
                  <a:pt x="1097629" y="0"/>
                </a:lnTo>
                <a:lnTo>
                  <a:pt x="1440749" y="0"/>
                </a:lnTo>
                <a:lnTo>
                  <a:pt x="1418777" y="15876"/>
                </a:lnTo>
                <a:lnTo>
                  <a:pt x="1368777" y="53086"/>
                </a:lnTo>
                <a:lnTo>
                  <a:pt x="1320270" y="90296"/>
                </a:lnTo>
                <a:lnTo>
                  <a:pt x="1273256" y="127506"/>
                </a:lnTo>
                <a:lnTo>
                  <a:pt x="1227735" y="164717"/>
                </a:lnTo>
                <a:lnTo>
                  <a:pt x="1183707" y="201927"/>
                </a:lnTo>
                <a:lnTo>
                  <a:pt x="1141172" y="239138"/>
                </a:lnTo>
                <a:lnTo>
                  <a:pt x="1100130" y="276349"/>
                </a:lnTo>
                <a:lnTo>
                  <a:pt x="1060580" y="313560"/>
                </a:lnTo>
                <a:lnTo>
                  <a:pt x="1022524" y="350771"/>
                </a:lnTo>
                <a:lnTo>
                  <a:pt x="985960" y="387982"/>
                </a:lnTo>
                <a:lnTo>
                  <a:pt x="950889" y="425193"/>
                </a:lnTo>
                <a:lnTo>
                  <a:pt x="917311" y="462404"/>
                </a:lnTo>
                <a:lnTo>
                  <a:pt x="885225" y="499615"/>
                </a:lnTo>
                <a:lnTo>
                  <a:pt x="854632" y="536825"/>
                </a:lnTo>
                <a:lnTo>
                  <a:pt x="825532" y="574035"/>
                </a:lnTo>
                <a:lnTo>
                  <a:pt x="797925" y="611245"/>
                </a:lnTo>
                <a:lnTo>
                  <a:pt x="771810" y="648455"/>
                </a:lnTo>
                <a:lnTo>
                  <a:pt x="747187" y="685665"/>
                </a:lnTo>
                <a:lnTo>
                  <a:pt x="724057" y="722874"/>
                </a:lnTo>
                <a:lnTo>
                  <a:pt x="702420" y="760082"/>
                </a:lnTo>
                <a:lnTo>
                  <a:pt x="682275" y="797290"/>
                </a:lnTo>
                <a:lnTo>
                  <a:pt x="663623" y="834498"/>
                </a:lnTo>
                <a:lnTo>
                  <a:pt x="646462" y="871705"/>
                </a:lnTo>
                <a:lnTo>
                  <a:pt x="630795" y="908911"/>
                </a:lnTo>
                <a:lnTo>
                  <a:pt x="616619" y="946117"/>
                </a:lnTo>
                <a:lnTo>
                  <a:pt x="603936" y="983322"/>
                </a:lnTo>
                <a:lnTo>
                  <a:pt x="592745" y="1020527"/>
                </a:lnTo>
                <a:lnTo>
                  <a:pt x="583046" y="1057730"/>
                </a:lnTo>
                <a:lnTo>
                  <a:pt x="568125" y="1132135"/>
                </a:lnTo>
                <a:lnTo>
                  <a:pt x="559173" y="1206537"/>
                </a:lnTo>
                <a:lnTo>
                  <a:pt x="556189" y="1280934"/>
                </a:lnTo>
                <a:lnTo>
                  <a:pt x="556189" y="1286577"/>
                </a:lnTo>
                <a:lnTo>
                  <a:pt x="557073" y="1291209"/>
                </a:lnTo>
                <a:lnTo>
                  <a:pt x="557073" y="1296683"/>
                </a:lnTo>
                <a:lnTo>
                  <a:pt x="1730252" y="1296683"/>
                </a:lnTo>
                <a:lnTo>
                  <a:pt x="1738661" y="1303901"/>
                </a:lnTo>
                <a:lnTo>
                  <a:pt x="1771641" y="1335256"/>
                </a:lnTo>
                <a:lnTo>
                  <a:pt x="1802985" y="1368248"/>
                </a:lnTo>
                <a:lnTo>
                  <a:pt x="1832625" y="1402808"/>
                </a:lnTo>
                <a:lnTo>
                  <a:pt x="1860493" y="1438868"/>
                </a:lnTo>
                <a:lnTo>
                  <a:pt x="1886522" y="1476360"/>
                </a:lnTo>
                <a:lnTo>
                  <a:pt x="1910643" y="1515217"/>
                </a:lnTo>
                <a:lnTo>
                  <a:pt x="1932789" y="1555370"/>
                </a:lnTo>
                <a:lnTo>
                  <a:pt x="1952892" y="1596751"/>
                </a:lnTo>
                <a:lnTo>
                  <a:pt x="1970884" y="1639294"/>
                </a:lnTo>
                <a:lnTo>
                  <a:pt x="1986697" y="1682928"/>
                </a:lnTo>
                <a:lnTo>
                  <a:pt x="2000264" y="1727588"/>
                </a:lnTo>
                <a:lnTo>
                  <a:pt x="2011516" y="1773204"/>
                </a:lnTo>
                <a:lnTo>
                  <a:pt x="2020386" y="1819709"/>
                </a:lnTo>
                <a:lnTo>
                  <a:pt x="2026805" y="1867035"/>
                </a:lnTo>
                <a:lnTo>
                  <a:pt x="2030706" y="1915114"/>
                </a:lnTo>
                <a:lnTo>
                  <a:pt x="2032022" y="1963877"/>
                </a:lnTo>
                <a:lnTo>
                  <a:pt x="2030623" y="2014070"/>
                </a:lnTo>
                <a:lnTo>
                  <a:pt x="2026478" y="2063515"/>
                </a:lnTo>
                <a:lnTo>
                  <a:pt x="2019662" y="2112143"/>
                </a:lnTo>
                <a:lnTo>
                  <a:pt x="2010254" y="2159881"/>
                </a:lnTo>
                <a:lnTo>
                  <a:pt x="1998329" y="2206660"/>
                </a:lnTo>
                <a:lnTo>
                  <a:pt x="1983965" y="2252407"/>
                </a:lnTo>
                <a:lnTo>
                  <a:pt x="1967238" y="2297052"/>
                </a:lnTo>
                <a:lnTo>
                  <a:pt x="1948225" y="2340524"/>
                </a:lnTo>
                <a:lnTo>
                  <a:pt x="1927003" y="2382752"/>
                </a:lnTo>
                <a:lnTo>
                  <a:pt x="1903649" y="2423664"/>
                </a:lnTo>
                <a:lnTo>
                  <a:pt x="1878240" y="2463190"/>
                </a:lnTo>
                <a:lnTo>
                  <a:pt x="1850852" y="2501258"/>
                </a:lnTo>
                <a:lnTo>
                  <a:pt x="1821562" y="2537798"/>
                </a:lnTo>
                <a:lnTo>
                  <a:pt x="1794553" y="2567785"/>
                </a:lnTo>
                <a:lnTo>
                  <a:pt x="1785566" y="2577676"/>
                </a:lnTo>
                <a:lnTo>
                  <a:pt x="1780008" y="2583571"/>
                </a:lnTo>
                <a:lnTo>
                  <a:pt x="1774914" y="2589467"/>
                </a:lnTo>
                <a:lnTo>
                  <a:pt x="1769231" y="2595109"/>
                </a:lnTo>
                <a:lnTo>
                  <a:pt x="1737519" y="2631040"/>
                </a:lnTo>
                <a:lnTo>
                  <a:pt x="1703091" y="2665770"/>
                </a:lnTo>
                <a:lnTo>
                  <a:pt x="1666826" y="2696414"/>
                </a:lnTo>
                <a:lnTo>
                  <a:pt x="1629062" y="2724943"/>
                </a:lnTo>
                <a:lnTo>
                  <a:pt x="1589802" y="2751358"/>
                </a:lnTo>
                <a:lnTo>
                  <a:pt x="1549044" y="2775658"/>
                </a:lnTo>
                <a:lnTo>
                  <a:pt x="1506790" y="2797845"/>
                </a:lnTo>
                <a:lnTo>
                  <a:pt x="1463041" y="2817918"/>
                </a:lnTo>
                <a:lnTo>
                  <a:pt x="1417798" y="2835878"/>
                </a:lnTo>
                <a:lnTo>
                  <a:pt x="1371060" y="2851724"/>
                </a:lnTo>
                <a:lnTo>
                  <a:pt x="1322828" y="2865457"/>
                </a:lnTo>
                <a:lnTo>
                  <a:pt x="1273105" y="2877076"/>
                </a:lnTo>
                <a:lnTo>
                  <a:pt x="1221889" y="2886583"/>
                </a:lnTo>
                <a:lnTo>
                  <a:pt x="1169181" y="2893977"/>
                </a:lnTo>
                <a:lnTo>
                  <a:pt x="1114983" y="2899258"/>
                </a:lnTo>
                <a:lnTo>
                  <a:pt x="1059295" y="2902426"/>
                </a:lnTo>
                <a:lnTo>
                  <a:pt x="1002118" y="2903482"/>
                </a:lnTo>
                <a:close/>
              </a:path>
              <a:path w="2032635" h="2903855" extrusionOk="0">
                <a:moveTo>
                  <a:pt x="1730252" y="1296683"/>
                </a:moveTo>
                <a:lnTo>
                  <a:pt x="557073" y="1296683"/>
                </a:lnTo>
                <a:lnTo>
                  <a:pt x="594055" y="1265853"/>
                </a:lnTo>
                <a:lnTo>
                  <a:pt x="632666" y="1237011"/>
                </a:lnTo>
                <a:lnTo>
                  <a:pt x="672830" y="1210240"/>
                </a:lnTo>
                <a:lnTo>
                  <a:pt x="714472" y="1185623"/>
                </a:lnTo>
                <a:lnTo>
                  <a:pt x="757514" y="1163244"/>
                </a:lnTo>
                <a:lnTo>
                  <a:pt x="801881" y="1143186"/>
                </a:lnTo>
                <a:lnTo>
                  <a:pt x="847497" y="1125533"/>
                </a:lnTo>
                <a:lnTo>
                  <a:pt x="894286" y="1110367"/>
                </a:lnTo>
                <a:lnTo>
                  <a:pt x="942171" y="1097771"/>
                </a:lnTo>
                <a:lnTo>
                  <a:pt x="991076" y="1087830"/>
                </a:lnTo>
                <a:lnTo>
                  <a:pt x="1040926" y="1080626"/>
                </a:lnTo>
                <a:lnTo>
                  <a:pt x="1091644" y="1076242"/>
                </a:lnTo>
                <a:lnTo>
                  <a:pt x="1143154" y="1074763"/>
                </a:lnTo>
                <a:lnTo>
                  <a:pt x="1191915" y="1076079"/>
                </a:lnTo>
                <a:lnTo>
                  <a:pt x="1239989" y="1079982"/>
                </a:lnTo>
                <a:lnTo>
                  <a:pt x="1287309" y="1086405"/>
                </a:lnTo>
                <a:lnTo>
                  <a:pt x="1333807" y="1095279"/>
                </a:lnTo>
                <a:lnTo>
                  <a:pt x="1379416" y="1106537"/>
                </a:lnTo>
                <a:lnTo>
                  <a:pt x="1424067" y="1120110"/>
                </a:lnTo>
                <a:lnTo>
                  <a:pt x="1467692" y="1135931"/>
                </a:lnTo>
                <a:lnTo>
                  <a:pt x="1510225" y="1153931"/>
                </a:lnTo>
                <a:lnTo>
                  <a:pt x="1551596" y="1174043"/>
                </a:lnTo>
                <a:lnTo>
                  <a:pt x="1591738" y="1196199"/>
                </a:lnTo>
                <a:lnTo>
                  <a:pt x="1630584" y="1220331"/>
                </a:lnTo>
                <a:lnTo>
                  <a:pt x="1668065" y="1246370"/>
                </a:lnTo>
                <a:lnTo>
                  <a:pt x="1704113" y="1274250"/>
                </a:lnTo>
                <a:lnTo>
                  <a:pt x="1730252" y="1296683"/>
                </a:lnTo>
                <a:close/>
              </a:path>
            </a:pathLst>
          </a:custGeom>
          <a:solidFill>
            <a:srgbClr val="21212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83"/>
          <p:cNvSpPr/>
          <p:nvPr/>
        </p:nvSpPr>
        <p:spPr>
          <a:xfrm>
            <a:off x="4523536" y="1"/>
            <a:ext cx="13764894" cy="10287000"/>
          </a:xfrm>
          <a:custGeom>
            <a:avLst/>
            <a:gdLst/>
            <a:ahLst/>
            <a:cxnLst/>
            <a:rect l="l" t="t" r="r" b="b"/>
            <a:pathLst>
              <a:path w="13764894" h="10287000" extrusionOk="0">
                <a:moveTo>
                  <a:pt x="0" y="0"/>
                </a:moveTo>
                <a:lnTo>
                  <a:pt x="0" y="10286998"/>
                </a:lnTo>
                <a:lnTo>
                  <a:pt x="13764463" y="10286998"/>
                </a:lnTo>
                <a:lnTo>
                  <a:pt x="13764463" y="0"/>
                </a:lnTo>
                <a:lnTo>
                  <a:pt x="0" y="0"/>
                </a:lnTo>
                <a:close/>
              </a:path>
            </a:pathLst>
          </a:custGeom>
          <a:solidFill>
            <a:srgbClr val="21212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83"/>
          <p:cNvSpPr txBox="1">
            <a:spLocks noGrp="1"/>
          </p:cNvSpPr>
          <p:nvPr>
            <p:ph type="ctrTitle"/>
          </p:nvPr>
        </p:nvSpPr>
        <p:spPr>
          <a:xfrm>
            <a:off x="1015630" y="3010845"/>
            <a:ext cx="16256738" cy="2501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0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3"/>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3"/>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extLst>
      <p:ext uri="{BB962C8B-B14F-4D97-AF65-F5344CB8AC3E}">
        <p14:creationId xmlns:p14="http://schemas.microsoft.com/office/powerpoint/2010/main" val="341062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
        <p:cNvGrpSpPr/>
        <p:nvPr/>
      </p:nvGrpSpPr>
      <p:grpSpPr>
        <a:xfrm>
          <a:off x="0" y="0"/>
          <a:ext cx="0" cy="0"/>
          <a:chOff x="0" y="0"/>
          <a:chExt cx="0" cy="0"/>
        </a:xfrm>
      </p:grpSpPr>
      <p:sp>
        <p:nvSpPr>
          <p:cNvPr id="47" name="Google Shape;47;p84"/>
          <p:cNvSpPr txBox="1">
            <a:spLocks noGrp="1"/>
          </p:cNvSpPr>
          <p:nvPr>
            <p:ph type="title"/>
          </p:nvPr>
        </p:nvSpPr>
        <p:spPr>
          <a:xfrm>
            <a:off x="4938612" y="1406090"/>
            <a:ext cx="8410774" cy="1168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5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4"/>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extLst>
      <p:ext uri="{BB962C8B-B14F-4D97-AF65-F5344CB8AC3E}">
        <p14:creationId xmlns:p14="http://schemas.microsoft.com/office/powerpoint/2010/main" val="2326247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38612" y="1406090"/>
            <a:ext cx="8410774" cy="1168400"/>
          </a:xfrm>
          <a:prstGeom prst="rect">
            <a:avLst/>
          </a:prstGeom>
        </p:spPr>
        <p:txBody>
          <a:bodyPr wrap="square" lIns="0" tIns="0" rIns="0" bIns="0">
            <a:spAutoFit/>
          </a:bodyPr>
          <a:lstStyle>
            <a:lvl1pPr>
              <a:defRPr sz="7500" b="1" i="0">
                <a:solidFill>
                  <a:schemeClr val="bg1"/>
                </a:solidFill>
                <a:latin typeface="Arial"/>
                <a:cs typeface="Arial"/>
              </a:defRPr>
            </a:lvl1pPr>
          </a:lstStyle>
          <a:p>
            <a:endParaRPr/>
          </a:p>
        </p:txBody>
      </p:sp>
      <p:sp>
        <p:nvSpPr>
          <p:cNvPr id="3" name="Holder 3"/>
          <p:cNvSpPr>
            <a:spLocks noGrp="1"/>
          </p:cNvSpPr>
          <p:nvPr>
            <p:ph type="body" idx="1"/>
          </p:nvPr>
        </p:nvSpPr>
        <p:spPr>
          <a:xfrm>
            <a:off x="2642346" y="4676097"/>
            <a:ext cx="13003306" cy="2547620"/>
          </a:xfrm>
          <a:prstGeom prst="rect">
            <a:avLst/>
          </a:prstGeom>
        </p:spPr>
        <p:txBody>
          <a:bodyPr wrap="square" lIns="0" tIns="0" rIns="0" bIns="0">
            <a:spAutoFit/>
          </a:bodyPr>
          <a:lstStyle>
            <a:lvl1pPr>
              <a:defRPr sz="8800" b="1" i="0">
                <a:solidFill>
                  <a:srgbClr val="F50000"/>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8/18/2023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4938612" y="1406090"/>
            <a:ext cx="8410774" cy="11684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75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7"/>
          <p:cNvSpPr txBox="1">
            <a:spLocks noGrp="1"/>
          </p:cNvSpPr>
          <p:nvPr>
            <p:ph type="body" idx="1"/>
          </p:nvPr>
        </p:nvSpPr>
        <p:spPr>
          <a:xfrm>
            <a:off x="2642346" y="4676097"/>
            <a:ext cx="13003306" cy="254762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8800" b="1" i="0" u="none" strike="noStrike" cap="none">
                <a:solidFill>
                  <a:srgbClr val="F50000"/>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77"/>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7"/>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7"/>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6100067"/>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5"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hyperlink" Target="https://globalnebraska.unl.edu/iss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unl.edu/ss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unl.edu/gradstudies/hom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unl.edu/mentoring/student-changing-mentors-or-advisors" TargetMode="External"/><Relationship Id="rId4" Type="http://schemas.openxmlformats.org/officeDocument/2006/relationships/hyperlink" Target="https://www.unl.edu/gs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hyperlink" Target="http://www.unl.edu/gradstud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unl.edu/gradstudies/current/degrees" TargetMode="External"/><Relationship Id="rId4" Type="http://schemas.openxmlformats.org/officeDocument/2006/relationships/hyperlink" Target="mailto:teastin1@unl.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yred.nebraska.edu/psp/myred/NBL/ENTP/?cmd=logi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its.unl.edu/helpcenter/student-email-migration/#new-students" TargetMode="External"/><Relationship Id="rId4" Type="http://schemas.openxmlformats.org/officeDocument/2006/relationships/hyperlink" Target="https://scsapps.unl.edu/NCardOnlineApplica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unl.edu/gradstudies/academics/degrees/master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unl.edu/gradstudies/current/degrees/masters#memorandu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unl.edu/gradstudies/academics/degrees/speciali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unl.edu/gradstudies/academics/degrees/specialist#program" TargetMode="External"/><Relationship Id="rId4" Type="http://schemas.openxmlformats.org/officeDocument/2006/relationships/hyperlink" Target="https://www.unl.edu/gradstudies/academics/degrees/specialist#committe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unl.edu/gradstudies/academics/degrees/specialis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unl.edu/gradstudies/academics/degrees/doctoral#program" TargetMode="External"/><Relationship Id="rId4" Type="http://schemas.openxmlformats.org/officeDocument/2006/relationships/hyperlink" Target="https://www.unl.edu/gradstudies/current/degrees/doctoral#committe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unl.edu/gradstudies/current/it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hyperlink" Target="https://cehs.unl.edu/edpsych/masters-comprehensive-exa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ehs.unl.edu/edpsych/demac/" TargetMode="External"/><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ehs.unl.edu/documents/edpsych/CEHSStudentTravelGrants.pdf" TargetMode="External"/><Relationship Id="rId5" Type="http://schemas.openxmlformats.org/officeDocument/2006/relationships/hyperlink" Target="https://cehs.unl.edu/edpsych/educational-psychology-travel-application/" TargetMode="External"/><Relationship Id="rId4" Type="http://schemas.openxmlformats.org/officeDocument/2006/relationships/hyperlink" Target="https://www.unl.edu/gs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cehs.unl.edu/edpsych/"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studentconduct.unl.edu/student-code-conduct" TargetMode="External"/><Relationship Id="rId4" Type="http://schemas.openxmlformats.org/officeDocument/2006/relationships/hyperlink" Target="https://cehs.unl.edu/EdPsych/Documents/GraduateHandbook.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atalog.unl.edu/graduate-professional/graduate/general/guidelin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freesvg.org/googly-eyes" TargetMode="External"/><Relationship Id="rId5" Type="http://schemas.openxmlformats.org/officeDocument/2006/relationships/image" Target="../media/image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hyperlink" Target="https://canvas.unl.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rec.unl.edu/" TargetMode="External"/><Relationship Id="rId4" Type="http://schemas.openxmlformats.org/officeDocument/2006/relationships/hyperlink" Target="https://parking.unl.edu/"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ts.unl.edu/student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edefrain2@unl.edu" TargetMode="External"/><Relationship Id="rId4" Type="http://schemas.openxmlformats.org/officeDocument/2006/relationships/hyperlink" Target="https://libraries.unl.edu/"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ehs.unl.edu/edpsych/near-cente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unl.edu/writing/hom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hyperlink" Target="http://www.huskers.com/SportSelect.dbml?DB_OEM_ID=100&amp;SPID=22&amp;SPSID=3" TargetMode="Externa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theprofessorisin.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3" Type="http://schemas.openxmlformats.org/officeDocument/2006/relationships/hyperlink" Target="https://newsroom.unl.edu/announce/cehs-news/6351/35625"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hyperlink" Target="http://newsroom.unl.edu/announce/beyondjd/4432/2585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https://www.unl.edu/writing/home" TargetMode="External"/><Relationship Id="rId4" Type="http://schemas.openxmlformats.org/officeDocument/2006/relationships/hyperlink" Target="https://owl.purdue.edu/owl/research_and_citation/apa_style/apa_formatting_and_style_guide/general_format.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hyperlink" Target="https://events.unl.edu/confsceh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theprofessorisin.com/2014/05/09/in-response-to-popular-demand-more-on-the-5-year-pla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researchtraining.nih.gov/career/graduate" TargetMode="External"/><Relationship Id="rId3" Type="http://schemas.openxmlformats.org/officeDocument/2006/relationships/hyperlink" Target="https://www.apa.org/about/awards/index" TargetMode="External"/><Relationship Id="rId7" Type="http://schemas.openxmlformats.org/officeDocument/2006/relationships/hyperlink" Target="https://buffettinstitute.nebraska.edu/our-people/graduate-scholar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apa.org/research/funding/index" TargetMode="External"/><Relationship Id="rId5" Type="http://schemas.openxmlformats.org/officeDocument/2006/relationships/hyperlink" Target="http://www.aera.net/Division-F/Awards" TargetMode="External"/><Relationship Id="rId4" Type="http://schemas.openxmlformats.org/officeDocument/2006/relationships/hyperlink" Target="http://www.psychwiki.com/wiki/Dissertation_grants/awards" TargetMode="External"/><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lagiarism.org/article/what-is-plagiaris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7.sv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phdcomics.com/comics/archive.php?comicid=104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hyperlink" Target="https://www.someecards.com/usercards/viewcard/i-really-do-respect-you-because-people-like-you-make-me-look-good-6f4e2/?tagSlug=confession"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plagiarism.org/teaching-about-plagiaris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zotero.org/" TargetMode="External"/><Relationship Id="rId5" Type="http://schemas.openxmlformats.org/officeDocument/2006/relationships/hyperlink" Target="https://www.mendeley.com/" TargetMode="External"/><Relationship Id="rId4" Type="http://schemas.openxmlformats.org/officeDocument/2006/relationships/hyperlink" Target="http://www.easybib.com/"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player.vimeo.com/video/651773156?app_id=122963"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urldefense.com/v3/__https:/vimeo.com/451702133__;!!PvXuogZ4sRB2p-tU!XOI4WNqXlF7WiYgruEKsEIudTBdlnpV0WFHDQbnycvI-BLgqkC7kC0MRsSNju6_ruhMl-in1$"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cehs.unl.edu/cspc/"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jp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3.xml"/><Relationship Id="rId5" Type="http://schemas.openxmlformats.org/officeDocument/2006/relationships/slideLayout" Target="../slideLayouts/slideLayout6.xml"/><Relationship Id="rId4" Type="http://schemas.openxmlformats.org/officeDocument/2006/relationships/video" Target="../media/media2.mp4"/><Relationship Id="rId9" Type="http://schemas.openxmlformats.org/officeDocument/2006/relationships/image" Target="../media/image42.png"/></Relationships>
</file>

<file path=ppt/slides/_rels/slide7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5.png"/><Relationship Id="rId7"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hyperlink" Target="mailto:om.joshi@huskers.unl.edu" TargetMode="External"/><Relationship Id="rId7" Type="http://schemas.openxmlformats.org/officeDocument/2006/relationships/customXml" Target="../ink/ink1.xml"/><Relationship Id="rId2" Type="http://schemas.openxmlformats.org/officeDocument/2006/relationships/notesSlide" Target="../notesSlides/notesSlide86.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hyperlink" Target="mailto:jandersson@unomaha.edu" TargetMode="External"/><Relationship Id="rId10" Type="http://schemas.openxmlformats.org/officeDocument/2006/relationships/image" Target="../media/image65.png"/><Relationship Id="rId4" Type="http://schemas.openxmlformats.org/officeDocument/2006/relationships/hyperlink" Target="mailto:jayjeffries13@huskers.unl.edu" TargetMode="External"/><Relationship Id="rId9" Type="http://schemas.openxmlformats.org/officeDocument/2006/relationships/customXml" Target="../ink/ink2.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34716" y="0"/>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rot="5400000">
            <a:off x="9135083" y="1134365"/>
            <a:ext cx="1352550" cy="16953284"/>
          </a:xfrm>
          <a:custGeom>
            <a:avLst/>
            <a:gdLst/>
            <a:ahLst/>
            <a:cxnLst/>
            <a:rect l="l" t="t" r="r" b="b"/>
            <a:pathLst>
              <a:path w="1352550" h="8230234">
                <a:moveTo>
                  <a:pt x="0" y="8229946"/>
                </a:moveTo>
                <a:lnTo>
                  <a:pt x="1352549" y="8229946"/>
                </a:lnTo>
                <a:lnTo>
                  <a:pt x="1352549" y="0"/>
                </a:lnTo>
                <a:lnTo>
                  <a:pt x="0" y="0"/>
                </a:lnTo>
                <a:lnTo>
                  <a:pt x="0" y="8229946"/>
                </a:lnTo>
                <a:close/>
              </a:path>
            </a:pathLst>
          </a:custGeom>
          <a:solidFill>
            <a:srgbClr val="FFFFFF"/>
          </a:solidFill>
        </p:spPr>
        <p:txBody>
          <a:bodyPr wrap="square" lIns="0" tIns="0" rIns="0" bIns="0" rtlCol="0"/>
          <a:lstStyle/>
          <a:p>
            <a:endParaRPr dirty="0"/>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dirty="0"/>
          </a:p>
        </p:txBody>
      </p:sp>
      <p:sp>
        <p:nvSpPr>
          <p:cNvPr id="6" name="object 6"/>
          <p:cNvSpPr txBox="1">
            <a:spLocks noGrp="1"/>
          </p:cNvSpPr>
          <p:nvPr>
            <p:ph type="body" idx="1"/>
          </p:nvPr>
        </p:nvSpPr>
        <p:spPr>
          <a:xfrm>
            <a:off x="1903445" y="3503431"/>
            <a:ext cx="11683253" cy="4957767"/>
          </a:xfrm>
          <a:prstGeom prst="rect">
            <a:avLst/>
          </a:prstGeom>
        </p:spPr>
        <p:txBody>
          <a:bodyPr vert="horz" wrap="square" lIns="0" tIns="185420" rIns="0" bIns="0" rtlCol="0">
            <a:spAutoFit/>
          </a:bodyPr>
          <a:lstStyle/>
          <a:p>
            <a:pPr marL="12700" marR="5080">
              <a:lnSpc>
                <a:spcPts val="9300"/>
              </a:lnSpc>
              <a:spcBef>
                <a:spcPts val="1460"/>
              </a:spcBef>
            </a:pPr>
            <a:r>
              <a:rPr lang="en-US" sz="7800" spc="390" dirty="0">
                <a:latin typeface="Raleway" panose="020B0503030101060003" pitchFamily="34" charset="77"/>
              </a:rPr>
              <a:t>Welcome to the Department of Educational Psychology!!!</a:t>
            </a:r>
            <a:endParaRPr lang="en-US" sz="7800" spc="450" dirty="0">
              <a:latin typeface="Raleway" panose="020B0503030101060003" pitchFamily="34" charset="77"/>
            </a:endParaRPr>
          </a:p>
        </p:txBody>
      </p:sp>
      <p:sp>
        <p:nvSpPr>
          <p:cNvPr id="9" name="object 9"/>
          <p:cNvSpPr/>
          <p:nvPr/>
        </p:nvSpPr>
        <p:spPr>
          <a:xfrm>
            <a:off x="13950834" y="2994856"/>
            <a:ext cx="3601571" cy="3435424"/>
          </a:xfrm>
          <a:prstGeom prst="rect">
            <a:avLst/>
          </a:prstGeom>
          <a:blipFill>
            <a:blip r:embed="rId3"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6CC48359-AA99-5B47-BEDC-29712484DE2F}"/>
              </a:ext>
            </a:extLst>
          </p:cNvPr>
          <p:cNvSpPr txBox="1"/>
          <p:nvPr/>
        </p:nvSpPr>
        <p:spPr>
          <a:xfrm>
            <a:off x="12496800" y="9123042"/>
            <a:ext cx="6509641" cy="954107"/>
          </a:xfrm>
          <a:prstGeom prst="rect">
            <a:avLst/>
          </a:prstGeom>
          <a:noFill/>
        </p:spPr>
        <p:txBody>
          <a:bodyPr wrap="square" rtlCol="0">
            <a:spAutoFit/>
          </a:bodyPr>
          <a:lstStyle/>
          <a:p>
            <a:pPr algn="ctr"/>
            <a:r>
              <a:rPr lang="en-US" sz="2800" i="1" dirty="0">
                <a:solidFill>
                  <a:srgbClr val="FF0000"/>
                </a:solidFill>
                <a:latin typeface="Raleway Medium" panose="020B0503030101060003" pitchFamily="34" charset="77"/>
              </a:rPr>
              <a:t>EVERY PERSON AND EVERY </a:t>
            </a:r>
          </a:p>
          <a:p>
            <a:pPr algn="ctr"/>
            <a:r>
              <a:rPr lang="en-US" sz="2800" i="1" dirty="0">
                <a:solidFill>
                  <a:srgbClr val="FF0000"/>
                </a:solidFill>
                <a:latin typeface="Raleway Medium" panose="020B0503030101060003" pitchFamily="34" charset="77"/>
              </a:rPr>
              <a:t>INTERACTION MATTERS</a:t>
            </a:r>
          </a:p>
        </p:txBody>
      </p:sp>
      <p:sp>
        <p:nvSpPr>
          <p:cNvPr id="12" name="object 10">
            <a:extLst>
              <a:ext uri="{FF2B5EF4-FFF2-40B4-BE49-F238E27FC236}">
                <a16:creationId xmlns:a16="http://schemas.microsoft.com/office/drawing/2014/main" id="{B9BD4989-AE0A-E94D-AD1D-61BB9C3CD714}"/>
              </a:ext>
            </a:extLst>
          </p:cNvPr>
          <p:cNvSpPr/>
          <p:nvPr/>
        </p:nvSpPr>
        <p:spPr>
          <a:xfrm rot="5400000" flipH="1">
            <a:off x="1037268" y="8367879"/>
            <a:ext cx="389898" cy="2464434"/>
          </a:xfrm>
          <a:custGeom>
            <a:avLst/>
            <a:gdLst/>
            <a:ahLst/>
            <a:cxnLst/>
            <a:rect l="l" t="t" r="r" b="b"/>
            <a:pathLst>
              <a:path w="186690" h="6741159">
                <a:moveTo>
                  <a:pt x="0" y="6740809"/>
                </a:moveTo>
                <a:lnTo>
                  <a:pt x="0" y="0"/>
                </a:lnTo>
                <a:lnTo>
                  <a:pt x="186323" y="0"/>
                </a:lnTo>
                <a:lnTo>
                  <a:pt x="186323" y="6740809"/>
                </a:lnTo>
                <a:lnTo>
                  <a:pt x="0" y="6740809"/>
                </a:lnTo>
                <a:close/>
              </a:path>
            </a:pathLst>
          </a:custGeom>
          <a:solidFill>
            <a:schemeClr val="bg1">
              <a:lumMod val="65000"/>
            </a:schemeClr>
          </a:solidFill>
        </p:spPr>
        <p:txBody>
          <a:bodyPr wrap="square" lIns="0" tIns="0" rIns="0" bIns="0" rtlCol="0"/>
          <a:lstStyle/>
          <a:p>
            <a:endParaRPr dirty="0"/>
          </a:p>
        </p:txBody>
      </p:sp>
      <p:cxnSp>
        <p:nvCxnSpPr>
          <p:cNvPr id="13" name="Straight Connector 12">
            <a:extLst>
              <a:ext uri="{FF2B5EF4-FFF2-40B4-BE49-F238E27FC236}">
                <a16:creationId xmlns:a16="http://schemas.microsoft.com/office/drawing/2014/main" id="{A9E94758-79B2-204F-8D38-49DD57E9F224}"/>
              </a:ext>
            </a:extLst>
          </p:cNvPr>
          <p:cNvCxnSpPr>
            <a:cxnSpLocks/>
          </p:cNvCxnSpPr>
          <p:nvPr/>
        </p:nvCxnSpPr>
        <p:spPr>
          <a:xfrm>
            <a:off x="13411200" y="2057400"/>
            <a:ext cx="0" cy="51929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a:xfrm>
            <a:off x="1143000" y="114908"/>
            <a:ext cx="16422316" cy="2339102"/>
          </a:xfrm>
        </p:spPr>
        <p:txBody>
          <a:bodyPr/>
          <a:lstStyle/>
          <a:p>
            <a:pPr algn="ctr"/>
            <a:r>
              <a:rPr lang="en-US" altLang="en-US" sz="7600" dirty="0"/>
              <a:t>New Student </a:t>
            </a:r>
            <a:br>
              <a:rPr lang="en-US" altLang="en-US" sz="7600" dirty="0"/>
            </a:br>
            <a:r>
              <a:rPr lang="en-US" altLang="en-US" sz="7600" dirty="0"/>
              <a:t>Orientation August 18, 2023</a:t>
            </a:r>
            <a:endParaRPr lang="en-US" sz="7600" dirty="0"/>
          </a:p>
        </p:txBody>
      </p:sp>
      <p:sp>
        <p:nvSpPr>
          <p:cNvPr id="8" name="object 8"/>
          <p:cNvSpPr/>
          <p:nvPr/>
        </p:nvSpPr>
        <p:spPr>
          <a:xfrm>
            <a:off x="0" y="2324101"/>
            <a:ext cx="1899289" cy="1066800"/>
          </a:xfrm>
          <a:custGeom>
            <a:avLst/>
            <a:gdLst/>
            <a:ahLst/>
            <a:cxnLst/>
            <a:rect l="l" t="t" r="r" b="b"/>
            <a:pathLst>
              <a:path w="2464435" h="1497964">
                <a:moveTo>
                  <a:pt x="1527250" y="891847"/>
                </a:moveTo>
                <a:lnTo>
                  <a:pt x="1491488" y="935365"/>
                </a:lnTo>
                <a:lnTo>
                  <a:pt x="1468701" y="981539"/>
                </a:lnTo>
                <a:lnTo>
                  <a:pt x="1455113" y="1029879"/>
                </a:lnTo>
                <a:lnTo>
                  <a:pt x="1446951" y="1079896"/>
                </a:lnTo>
                <a:lnTo>
                  <a:pt x="1446311" y="1106853"/>
                </a:lnTo>
                <a:lnTo>
                  <a:pt x="1452749" y="1128561"/>
                </a:lnTo>
                <a:lnTo>
                  <a:pt x="1467326" y="1145666"/>
                </a:lnTo>
                <a:lnTo>
                  <a:pt x="1491107" y="1158812"/>
                </a:lnTo>
                <a:lnTo>
                  <a:pt x="1534970" y="1176667"/>
                </a:lnTo>
                <a:lnTo>
                  <a:pt x="1665816" y="1232189"/>
                </a:lnTo>
                <a:lnTo>
                  <a:pt x="1709723" y="1249842"/>
                </a:lnTo>
                <a:lnTo>
                  <a:pt x="2325736" y="1486234"/>
                </a:lnTo>
                <a:lnTo>
                  <a:pt x="2367551" y="1497536"/>
                </a:lnTo>
                <a:lnTo>
                  <a:pt x="2398710" y="1464975"/>
                </a:lnTo>
                <a:lnTo>
                  <a:pt x="2422258" y="1429331"/>
                </a:lnTo>
                <a:lnTo>
                  <a:pt x="2438623" y="1359157"/>
                </a:lnTo>
                <a:lnTo>
                  <a:pt x="2439764" y="1329399"/>
                </a:lnTo>
                <a:lnTo>
                  <a:pt x="2441579" y="1314662"/>
                </a:lnTo>
                <a:lnTo>
                  <a:pt x="2444925" y="1300134"/>
                </a:lnTo>
                <a:lnTo>
                  <a:pt x="2449585" y="1286244"/>
                </a:lnTo>
                <a:lnTo>
                  <a:pt x="2463782" y="1231586"/>
                </a:lnTo>
                <a:lnTo>
                  <a:pt x="2464123" y="1178427"/>
                </a:lnTo>
                <a:lnTo>
                  <a:pt x="2451776" y="1126730"/>
                </a:lnTo>
                <a:lnTo>
                  <a:pt x="2449413" y="1121753"/>
                </a:lnTo>
                <a:lnTo>
                  <a:pt x="1992298" y="1022342"/>
                </a:lnTo>
                <a:lnTo>
                  <a:pt x="1527250" y="891847"/>
                </a:lnTo>
                <a:close/>
              </a:path>
              <a:path w="2464435" h="1497964">
                <a:moveTo>
                  <a:pt x="1969621" y="608558"/>
                </a:moveTo>
                <a:lnTo>
                  <a:pt x="886228" y="372948"/>
                </a:lnTo>
                <a:lnTo>
                  <a:pt x="933840" y="384106"/>
                </a:lnTo>
                <a:lnTo>
                  <a:pt x="980868" y="396802"/>
                </a:lnTo>
                <a:lnTo>
                  <a:pt x="1027341" y="410965"/>
                </a:lnTo>
                <a:lnTo>
                  <a:pt x="1073282" y="426527"/>
                </a:lnTo>
                <a:lnTo>
                  <a:pt x="1118717" y="443420"/>
                </a:lnTo>
                <a:lnTo>
                  <a:pt x="1163673" y="461575"/>
                </a:lnTo>
                <a:lnTo>
                  <a:pt x="1208174" y="480923"/>
                </a:lnTo>
                <a:lnTo>
                  <a:pt x="1252246" y="501396"/>
                </a:lnTo>
                <a:lnTo>
                  <a:pt x="1295915" y="522926"/>
                </a:lnTo>
                <a:lnTo>
                  <a:pt x="1339207" y="545443"/>
                </a:lnTo>
                <a:lnTo>
                  <a:pt x="1382146" y="568879"/>
                </a:lnTo>
                <a:lnTo>
                  <a:pt x="1424759" y="593166"/>
                </a:lnTo>
                <a:lnTo>
                  <a:pt x="1467071" y="618234"/>
                </a:lnTo>
                <a:lnTo>
                  <a:pt x="1509108" y="644016"/>
                </a:lnTo>
                <a:lnTo>
                  <a:pt x="1550895" y="670443"/>
                </a:lnTo>
                <a:lnTo>
                  <a:pt x="1592457" y="697445"/>
                </a:lnTo>
                <a:lnTo>
                  <a:pt x="1633822" y="724956"/>
                </a:lnTo>
                <a:lnTo>
                  <a:pt x="1675013" y="752905"/>
                </a:lnTo>
                <a:lnTo>
                  <a:pt x="1715535" y="781408"/>
                </a:lnTo>
                <a:lnTo>
                  <a:pt x="1755454" y="810776"/>
                </a:lnTo>
                <a:lnTo>
                  <a:pt x="1794919" y="840795"/>
                </a:lnTo>
                <a:lnTo>
                  <a:pt x="1951175" y="963069"/>
                </a:lnTo>
                <a:lnTo>
                  <a:pt x="1984326" y="1002159"/>
                </a:lnTo>
                <a:lnTo>
                  <a:pt x="1992298" y="1022342"/>
                </a:lnTo>
                <a:lnTo>
                  <a:pt x="2449413" y="1121753"/>
                </a:lnTo>
                <a:lnTo>
                  <a:pt x="2427912" y="1076460"/>
                </a:lnTo>
                <a:lnTo>
                  <a:pt x="2402038" y="1032922"/>
                </a:lnTo>
                <a:lnTo>
                  <a:pt x="2297239" y="859415"/>
                </a:lnTo>
                <a:lnTo>
                  <a:pt x="2271306" y="815884"/>
                </a:lnTo>
                <a:lnTo>
                  <a:pt x="2245715" y="772165"/>
                </a:lnTo>
                <a:lnTo>
                  <a:pt x="2223030" y="731806"/>
                </a:lnTo>
                <a:lnTo>
                  <a:pt x="2201499" y="690725"/>
                </a:lnTo>
                <a:lnTo>
                  <a:pt x="2194519" y="676266"/>
                </a:lnTo>
                <a:lnTo>
                  <a:pt x="2006502" y="635377"/>
                </a:lnTo>
                <a:lnTo>
                  <a:pt x="1969621" y="608558"/>
                </a:lnTo>
                <a:close/>
              </a:path>
              <a:path w="2464435" h="1497964">
                <a:moveTo>
                  <a:pt x="854683" y="39844"/>
                </a:moveTo>
                <a:lnTo>
                  <a:pt x="804311" y="29671"/>
                </a:lnTo>
                <a:lnTo>
                  <a:pt x="754088" y="20962"/>
                </a:lnTo>
                <a:lnTo>
                  <a:pt x="703911" y="13723"/>
                </a:lnTo>
                <a:lnTo>
                  <a:pt x="654120" y="8009"/>
                </a:lnTo>
                <a:lnTo>
                  <a:pt x="604389" y="3799"/>
                </a:lnTo>
                <a:lnTo>
                  <a:pt x="554833" y="1123"/>
                </a:lnTo>
                <a:lnTo>
                  <a:pt x="505461" y="0"/>
                </a:lnTo>
                <a:lnTo>
                  <a:pt x="456279" y="445"/>
                </a:lnTo>
                <a:lnTo>
                  <a:pt x="407294" y="2477"/>
                </a:lnTo>
                <a:lnTo>
                  <a:pt x="358511" y="6113"/>
                </a:lnTo>
                <a:lnTo>
                  <a:pt x="309938" y="11371"/>
                </a:lnTo>
                <a:lnTo>
                  <a:pt x="261581" y="18268"/>
                </a:lnTo>
                <a:lnTo>
                  <a:pt x="213446" y="26822"/>
                </a:lnTo>
                <a:lnTo>
                  <a:pt x="165541" y="37049"/>
                </a:lnTo>
                <a:lnTo>
                  <a:pt x="117872" y="48968"/>
                </a:lnTo>
                <a:lnTo>
                  <a:pt x="70445" y="62596"/>
                </a:lnTo>
                <a:lnTo>
                  <a:pt x="23268" y="77950"/>
                </a:lnTo>
                <a:lnTo>
                  <a:pt x="0" y="86429"/>
                </a:lnTo>
                <a:lnTo>
                  <a:pt x="0" y="399805"/>
                </a:lnTo>
                <a:lnTo>
                  <a:pt x="9874" y="396769"/>
                </a:lnTo>
                <a:lnTo>
                  <a:pt x="56610" y="384130"/>
                </a:lnTo>
                <a:lnTo>
                  <a:pt x="103972" y="373010"/>
                </a:lnTo>
                <a:lnTo>
                  <a:pt x="151953" y="363391"/>
                </a:lnTo>
                <a:lnTo>
                  <a:pt x="200546" y="355255"/>
                </a:lnTo>
                <a:lnTo>
                  <a:pt x="249744" y="348585"/>
                </a:lnTo>
                <a:lnTo>
                  <a:pt x="299538" y="343363"/>
                </a:lnTo>
                <a:lnTo>
                  <a:pt x="349923" y="339570"/>
                </a:lnTo>
                <a:lnTo>
                  <a:pt x="397135" y="338086"/>
                </a:lnTo>
                <a:lnTo>
                  <a:pt x="444505" y="338661"/>
                </a:lnTo>
                <a:lnTo>
                  <a:pt x="539454" y="341732"/>
                </a:lnTo>
                <a:lnTo>
                  <a:pt x="638542" y="342601"/>
                </a:lnTo>
                <a:lnTo>
                  <a:pt x="689449" y="345049"/>
                </a:lnTo>
                <a:lnTo>
                  <a:pt x="739645" y="349376"/>
                </a:lnTo>
                <a:lnTo>
                  <a:pt x="789157" y="355514"/>
                </a:lnTo>
                <a:lnTo>
                  <a:pt x="838009" y="363394"/>
                </a:lnTo>
                <a:lnTo>
                  <a:pt x="886228" y="372948"/>
                </a:lnTo>
                <a:lnTo>
                  <a:pt x="1969621" y="608558"/>
                </a:lnTo>
                <a:lnTo>
                  <a:pt x="1640534" y="369922"/>
                </a:lnTo>
                <a:lnTo>
                  <a:pt x="1577765" y="327354"/>
                </a:lnTo>
                <a:lnTo>
                  <a:pt x="1512151" y="289465"/>
                </a:lnTo>
                <a:lnTo>
                  <a:pt x="1467463" y="266681"/>
                </a:lnTo>
                <a:lnTo>
                  <a:pt x="1422534" y="244461"/>
                </a:lnTo>
                <a:lnTo>
                  <a:pt x="1377345" y="222856"/>
                </a:lnTo>
                <a:lnTo>
                  <a:pt x="1331878" y="201917"/>
                </a:lnTo>
                <a:lnTo>
                  <a:pt x="1286113" y="181695"/>
                </a:lnTo>
                <a:lnTo>
                  <a:pt x="1240032" y="162241"/>
                </a:lnTo>
                <a:lnTo>
                  <a:pt x="1193616" y="143607"/>
                </a:lnTo>
                <a:lnTo>
                  <a:pt x="1146847" y="125843"/>
                </a:lnTo>
                <a:lnTo>
                  <a:pt x="1099704" y="109001"/>
                </a:lnTo>
                <a:lnTo>
                  <a:pt x="1052171" y="93131"/>
                </a:lnTo>
                <a:lnTo>
                  <a:pt x="1004227" y="78285"/>
                </a:lnTo>
                <a:lnTo>
                  <a:pt x="955854" y="64514"/>
                </a:lnTo>
                <a:lnTo>
                  <a:pt x="905200" y="51464"/>
                </a:lnTo>
                <a:lnTo>
                  <a:pt x="854683" y="39844"/>
                </a:lnTo>
                <a:close/>
              </a:path>
              <a:path w="2464435" h="1497964">
                <a:moveTo>
                  <a:pt x="2137927" y="261101"/>
                </a:moveTo>
                <a:lnTo>
                  <a:pt x="2097465" y="273603"/>
                </a:lnTo>
                <a:lnTo>
                  <a:pt x="2068133" y="351837"/>
                </a:lnTo>
                <a:lnTo>
                  <a:pt x="2055533" y="397187"/>
                </a:lnTo>
                <a:lnTo>
                  <a:pt x="2043334" y="442607"/>
                </a:lnTo>
                <a:lnTo>
                  <a:pt x="2031321" y="489037"/>
                </a:lnTo>
                <a:lnTo>
                  <a:pt x="2020152" y="533933"/>
                </a:lnTo>
                <a:lnTo>
                  <a:pt x="2012363" y="580306"/>
                </a:lnTo>
                <a:lnTo>
                  <a:pt x="2009725" y="606353"/>
                </a:lnTo>
                <a:lnTo>
                  <a:pt x="2006502" y="635377"/>
                </a:lnTo>
                <a:lnTo>
                  <a:pt x="2194519" y="676266"/>
                </a:lnTo>
                <a:lnTo>
                  <a:pt x="2181354" y="648993"/>
                </a:lnTo>
                <a:lnTo>
                  <a:pt x="2162829" y="606683"/>
                </a:lnTo>
                <a:lnTo>
                  <a:pt x="2147379" y="558346"/>
                </a:lnTo>
                <a:lnTo>
                  <a:pt x="2140875" y="509141"/>
                </a:lnTo>
                <a:lnTo>
                  <a:pt x="2143183" y="459120"/>
                </a:lnTo>
                <a:lnTo>
                  <a:pt x="2154165" y="408336"/>
                </a:lnTo>
                <a:lnTo>
                  <a:pt x="2163848" y="370077"/>
                </a:lnTo>
                <a:lnTo>
                  <a:pt x="2167231" y="331947"/>
                </a:lnTo>
                <a:lnTo>
                  <a:pt x="2160024" y="295221"/>
                </a:lnTo>
                <a:lnTo>
                  <a:pt x="2137927" y="261101"/>
                </a:lnTo>
                <a:close/>
              </a:path>
            </a:pathLst>
          </a:custGeom>
          <a:solidFill>
            <a:srgbClr val="F50000"/>
          </a:solid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5" name="object 5"/>
          <p:cNvSpPr/>
          <p:nvPr/>
        </p:nvSpPr>
        <p:spPr>
          <a:xfrm>
            <a:off x="225482" y="266700"/>
            <a:ext cx="17840347" cy="2016953"/>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920750"/>
            <a:ext cx="138430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Some Very Important People …</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8" name="object 4"/>
          <p:cNvSpPr txBox="1"/>
          <p:nvPr/>
        </p:nvSpPr>
        <p:spPr>
          <a:xfrm>
            <a:off x="11936102" y="3039906"/>
            <a:ext cx="3701489" cy="996427"/>
          </a:xfrm>
          <a:prstGeom prst="rect">
            <a:avLst/>
          </a:prstGeom>
        </p:spPr>
        <p:txBody>
          <a:bodyPr vert="horz" wrap="square" lIns="0" tIns="255270" rIns="0" bIns="0" rtlCol="0">
            <a:spAutoFit/>
          </a:bodyPr>
          <a:lstStyle/>
          <a:p>
            <a:r>
              <a:rPr lang="en-US" sz="4800" dirty="0">
                <a:solidFill>
                  <a:schemeClr val="bg1"/>
                </a:solidFill>
              </a:rPr>
              <a:t>Kyle Burke</a:t>
            </a:r>
          </a:p>
        </p:txBody>
      </p:sp>
      <p:pic>
        <p:nvPicPr>
          <p:cNvPr id="4" name="Picture 3" descr="A person wearing glasses&#10;&#10;Description automatically generated with medium confidence">
            <a:extLst>
              <a:ext uri="{FF2B5EF4-FFF2-40B4-BE49-F238E27FC236}">
                <a16:creationId xmlns:a16="http://schemas.microsoft.com/office/drawing/2014/main" id="{DC2593DC-0926-1950-5C17-D9B693819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7500" y="2394161"/>
            <a:ext cx="3505200" cy="3908354"/>
          </a:xfrm>
          <a:prstGeom prst="rect">
            <a:avLst/>
          </a:prstGeom>
        </p:spPr>
      </p:pic>
      <p:sp>
        <p:nvSpPr>
          <p:cNvPr id="11" name="TextBox 10">
            <a:extLst>
              <a:ext uri="{FF2B5EF4-FFF2-40B4-BE49-F238E27FC236}">
                <a16:creationId xmlns:a16="http://schemas.microsoft.com/office/drawing/2014/main" id="{9121D3A8-A887-61F3-9D80-43E1C7070365}"/>
              </a:ext>
            </a:extLst>
          </p:cNvPr>
          <p:cNvSpPr txBox="1"/>
          <p:nvPr/>
        </p:nvSpPr>
        <p:spPr>
          <a:xfrm>
            <a:off x="1600200" y="6692630"/>
            <a:ext cx="4495799" cy="2954655"/>
          </a:xfrm>
          <a:prstGeom prst="rect">
            <a:avLst/>
          </a:prstGeom>
          <a:noFill/>
        </p:spPr>
        <p:txBody>
          <a:bodyPr wrap="square" rtlCol="0">
            <a:spAutoFit/>
          </a:bodyPr>
          <a:lstStyle/>
          <a:p>
            <a:r>
              <a:rPr lang="en-US" sz="2800" b="1" dirty="0">
                <a:latin typeface="Georgia" panose="02040502050405020303" pitchFamily="18" charset="0"/>
              </a:rPr>
              <a:t>Jules Meyers</a:t>
            </a:r>
          </a:p>
          <a:p>
            <a:r>
              <a:rPr lang="en-US" sz="2800" dirty="0">
                <a:latin typeface="Georgia" panose="02040502050405020303" pitchFamily="18" charset="0"/>
              </a:rPr>
              <a:t>Graduate Student Coordinator &amp;</a:t>
            </a:r>
          </a:p>
          <a:p>
            <a:r>
              <a:rPr lang="en-US" sz="2800" dirty="0">
                <a:latin typeface="Georgia" panose="02040502050405020303" pitchFamily="18" charset="0"/>
              </a:rPr>
              <a:t>Administrative Associate</a:t>
            </a:r>
            <a:br>
              <a:rPr lang="en-US" sz="2800" dirty="0">
                <a:latin typeface="Georgia" panose="02040502050405020303" pitchFamily="18" charset="0"/>
              </a:rPr>
            </a:br>
            <a:r>
              <a:rPr lang="en-US" sz="2800" dirty="0">
                <a:latin typeface="Georgia" panose="02040502050405020303" pitchFamily="18" charset="0"/>
              </a:rPr>
              <a:t> jmeyers19@unl.edu </a:t>
            </a:r>
          </a:p>
          <a:p>
            <a:r>
              <a:rPr lang="en-US" sz="2800" dirty="0">
                <a:latin typeface="Georgia" panose="02040502050405020303" pitchFamily="18" charset="0"/>
              </a:rPr>
              <a:t>402-472-2223</a:t>
            </a:r>
          </a:p>
          <a:p>
            <a:endParaRPr lang="en-US" dirty="0"/>
          </a:p>
        </p:txBody>
      </p:sp>
      <p:sp>
        <p:nvSpPr>
          <p:cNvPr id="13" name="TextBox 12">
            <a:extLst>
              <a:ext uri="{FF2B5EF4-FFF2-40B4-BE49-F238E27FC236}">
                <a16:creationId xmlns:a16="http://schemas.microsoft.com/office/drawing/2014/main" id="{AD384A06-125D-E65D-06C0-2A25CC0FE19D}"/>
              </a:ext>
            </a:extLst>
          </p:cNvPr>
          <p:cNvSpPr txBox="1"/>
          <p:nvPr/>
        </p:nvSpPr>
        <p:spPr>
          <a:xfrm>
            <a:off x="7937500" y="6695561"/>
            <a:ext cx="3687901" cy="2092881"/>
          </a:xfrm>
          <a:prstGeom prst="rect">
            <a:avLst/>
          </a:prstGeom>
          <a:noFill/>
        </p:spPr>
        <p:txBody>
          <a:bodyPr wrap="square" rtlCol="0">
            <a:spAutoFit/>
          </a:bodyPr>
          <a:lstStyle/>
          <a:p>
            <a:r>
              <a:rPr lang="en-US" sz="2800" b="1" dirty="0">
                <a:latin typeface="Georgia" panose="02040502050405020303" pitchFamily="18" charset="0"/>
              </a:rPr>
              <a:t>Kyle Burke</a:t>
            </a:r>
          </a:p>
          <a:p>
            <a:r>
              <a:rPr lang="en-US" sz="2800" dirty="0">
                <a:latin typeface="Georgia" panose="02040502050405020303" pitchFamily="18" charset="0"/>
              </a:rPr>
              <a:t>Office Associate</a:t>
            </a:r>
            <a:br>
              <a:rPr lang="en-US" sz="2800" dirty="0">
                <a:latin typeface="Georgia" panose="02040502050405020303" pitchFamily="18" charset="0"/>
              </a:rPr>
            </a:br>
            <a:r>
              <a:rPr lang="en-US" sz="2800" dirty="0">
                <a:latin typeface="Georgia" panose="02040502050405020303" pitchFamily="18" charset="0"/>
              </a:rPr>
              <a:t>kburke57@unl.edu  </a:t>
            </a:r>
          </a:p>
          <a:p>
            <a:r>
              <a:rPr lang="en-US" sz="2800" dirty="0">
                <a:latin typeface="Georgia" panose="02040502050405020303" pitchFamily="18" charset="0"/>
              </a:rPr>
              <a:t>402-472-2223</a:t>
            </a:r>
          </a:p>
          <a:p>
            <a:endParaRPr lang="en-US" dirty="0"/>
          </a:p>
        </p:txBody>
      </p:sp>
      <p:pic>
        <p:nvPicPr>
          <p:cNvPr id="7" name="Picture 6" descr="A person in a blue jumpsuit&#10;&#10;Description automatically generated">
            <a:extLst>
              <a:ext uri="{FF2B5EF4-FFF2-40B4-BE49-F238E27FC236}">
                <a16:creationId xmlns:a16="http://schemas.microsoft.com/office/drawing/2014/main" id="{05C33139-23ED-6CC9-3AAF-0C30577B8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2394161"/>
            <a:ext cx="3053002" cy="3908354"/>
          </a:xfrm>
          <a:prstGeom prst="rect">
            <a:avLst/>
          </a:prstGeom>
        </p:spPr>
      </p:pic>
    </p:spTree>
    <p:extLst>
      <p:ext uri="{BB962C8B-B14F-4D97-AF65-F5344CB8AC3E}">
        <p14:creationId xmlns:p14="http://schemas.microsoft.com/office/powerpoint/2010/main" val="2541734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233691"/>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719893" y="2019300"/>
            <a:ext cx="15950854" cy="9101209"/>
          </a:xfrm>
          <a:prstGeom prst="rect">
            <a:avLst/>
          </a:prstGeom>
        </p:spPr>
        <p:txBody>
          <a:bodyPr vert="horz" wrap="square" lIns="0" tIns="255270" rIns="0" bIns="0" rtlCol="0">
            <a:spAutoFit/>
          </a:bodyPr>
          <a:lstStyle/>
          <a:p>
            <a:pPr marL="698500" indent="-685800">
              <a:spcBef>
                <a:spcPts val="2010"/>
              </a:spcBef>
              <a:buFont typeface="Arial" panose="020B0604020202020204" pitchFamily="34" charset="0"/>
              <a:buChar char="•"/>
              <a:tabLst>
                <a:tab pos="2442845" algn="l"/>
              </a:tabLst>
            </a:pPr>
            <a:r>
              <a:rPr lang="en-US" sz="3600" b="1" spc="-140" dirty="0">
                <a:solidFill>
                  <a:srgbClr val="FF0000"/>
                </a:solidFill>
                <a:cs typeface="Arial"/>
              </a:rPr>
              <a:t>Center for Advocacy, Response, &amp; Education</a:t>
            </a:r>
          </a:p>
          <a:p>
            <a:pPr marL="1498600" lvl="2" indent="-571500">
              <a:spcBef>
                <a:spcPts val="2010"/>
              </a:spcBef>
              <a:buFont typeface="Wingdings" panose="05000000000000000000" pitchFamily="2" charset="2"/>
              <a:buChar char="Ø"/>
              <a:tabLst>
                <a:tab pos="2442845" algn="l"/>
              </a:tabLst>
            </a:pPr>
            <a:r>
              <a:rPr lang="en-US" sz="3600" b="1" spc="-140" dirty="0">
                <a:solidFill>
                  <a:schemeClr val="bg1"/>
                </a:solidFill>
                <a:cs typeface="Arial"/>
              </a:rPr>
              <a:t>https://care.unl.edu/</a:t>
            </a:r>
          </a:p>
          <a:p>
            <a:pPr marL="698500" indent="-685800">
              <a:spcBef>
                <a:spcPts val="2010"/>
              </a:spcBef>
              <a:buFont typeface="Arial" panose="020B0604020202020204" pitchFamily="34" charset="0"/>
              <a:buChar char="•"/>
              <a:tabLst>
                <a:tab pos="2442845" algn="l"/>
              </a:tabLst>
            </a:pPr>
            <a:r>
              <a:rPr lang="en-US" sz="3600" b="1" spc="-140" dirty="0">
                <a:solidFill>
                  <a:srgbClr val="FF0000"/>
                </a:solidFill>
                <a:cs typeface="Arial"/>
              </a:rPr>
              <a:t>Counseling &amp; Psychological Services (CAPS)</a:t>
            </a:r>
          </a:p>
          <a:p>
            <a:pPr marL="1612900" lvl="2" indent="-685800">
              <a:spcBef>
                <a:spcPts val="2010"/>
              </a:spcBef>
              <a:buFont typeface="Wingdings" panose="05000000000000000000" pitchFamily="2" charset="2"/>
              <a:buChar char="Ø"/>
              <a:tabLst>
                <a:tab pos="2442845" algn="l"/>
              </a:tabLst>
            </a:pPr>
            <a:r>
              <a:rPr lang="en-US" sz="3600" b="1" spc="-140" dirty="0">
                <a:solidFill>
                  <a:schemeClr val="bg1"/>
                </a:solidFill>
                <a:cs typeface="Arial"/>
              </a:rPr>
              <a:t>https://caps.unl.edu/</a:t>
            </a:r>
          </a:p>
          <a:p>
            <a:pPr marL="927100" indent="-914400">
              <a:spcBef>
                <a:spcPts val="2010"/>
              </a:spcBef>
              <a:buFont typeface="Arial" panose="020B0604020202020204" pitchFamily="34" charset="0"/>
              <a:buChar char="•"/>
              <a:tabLst>
                <a:tab pos="2442845" algn="l"/>
              </a:tabLst>
            </a:pPr>
            <a:r>
              <a:rPr lang="en-US" sz="3600" b="1" spc="-140" dirty="0">
                <a:solidFill>
                  <a:srgbClr val="FF0000"/>
                </a:solidFill>
                <a:cs typeface="Arial"/>
              </a:rPr>
              <a:t>International Student &amp; Scholar Office</a:t>
            </a:r>
          </a:p>
          <a:p>
            <a:pPr marL="1498600" lvl="2"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3"/>
              </a:rPr>
              <a:t>https://globalnebraska.unl.edu/isso</a:t>
            </a:r>
            <a:r>
              <a:rPr lang="en-US" sz="3600" b="1" spc="-140" dirty="0">
                <a:solidFill>
                  <a:srgbClr val="FFFFFF"/>
                </a:solidFill>
                <a:cs typeface="Arial"/>
              </a:rPr>
              <a:t> </a:t>
            </a:r>
          </a:p>
          <a:p>
            <a:pPr marL="698500" indent="-685800">
              <a:spcBef>
                <a:spcPts val="2010"/>
              </a:spcBef>
              <a:buFont typeface="Arial" panose="020B0604020202020204" pitchFamily="34" charset="0"/>
              <a:buChar char="•"/>
              <a:tabLst>
                <a:tab pos="2442845" algn="l"/>
              </a:tabLst>
            </a:pPr>
            <a:r>
              <a:rPr lang="en-US" sz="3600" b="1" spc="-140" dirty="0">
                <a:solidFill>
                  <a:srgbClr val="FF0000"/>
                </a:solidFill>
                <a:cs typeface="Arial"/>
              </a:rPr>
              <a:t>Office of Academic Success and Intercultural Services (OASIS)</a:t>
            </a:r>
          </a:p>
          <a:p>
            <a:pPr marL="1612900" lvl="2" indent="-685800">
              <a:spcBef>
                <a:spcPts val="2010"/>
              </a:spcBef>
              <a:buFont typeface="Wingdings" panose="05000000000000000000" pitchFamily="2" charset="2"/>
              <a:buChar char="Ø"/>
              <a:tabLst>
                <a:tab pos="2442845" algn="l"/>
              </a:tabLst>
            </a:pPr>
            <a:r>
              <a:rPr lang="en-US" sz="3600" b="1" spc="-140" dirty="0">
                <a:solidFill>
                  <a:srgbClr val="FFFFFF"/>
                </a:solidFill>
                <a:cs typeface="Arial"/>
              </a:rPr>
              <a:t>https://www.unl.edu/oasis/ </a:t>
            </a:r>
          </a:p>
          <a:p>
            <a:pPr marL="698500" indent="-685800">
              <a:lnSpc>
                <a:spcPct val="100000"/>
              </a:lnSpc>
              <a:spcBef>
                <a:spcPts val="2010"/>
              </a:spcBef>
              <a:buFont typeface="Arial" panose="020B0604020202020204" pitchFamily="34" charset="0"/>
              <a:buChar char="•"/>
              <a:tabLst>
                <a:tab pos="2442845" algn="l"/>
              </a:tabLst>
            </a:pPr>
            <a:r>
              <a:rPr lang="en-US" sz="3600" b="1" spc="-140" dirty="0">
                <a:solidFill>
                  <a:srgbClr val="FF0000"/>
                </a:solidFill>
                <a:cs typeface="Arial"/>
              </a:rPr>
              <a:t>Services for Students with Disabilities</a:t>
            </a:r>
          </a:p>
          <a:p>
            <a:pPr marL="1612900" lvl="2" indent="-6858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4"/>
              </a:rPr>
              <a:t>https://www.unl.edu/ssd/</a:t>
            </a:r>
            <a:r>
              <a:rPr lang="en-US" sz="3600" b="1" spc="-140" dirty="0">
                <a:solidFill>
                  <a:srgbClr val="FFFFFF"/>
                </a:solidFill>
                <a:cs typeface="Arial"/>
              </a:rPr>
              <a:t> </a:t>
            </a:r>
          </a:p>
          <a:p>
            <a:pPr marL="698500" indent="-685800">
              <a:spcBef>
                <a:spcPts val="2010"/>
              </a:spcBef>
              <a:buFont typeface="Arial" panose="020B0604020202020204" pitchFamily="34" charset="0"/>
              <a:buChar char="•"/>
              <a:tabLst>
                <a:tab pos="2442845" algn="l"/>
              </a:tabLst>
            </a:pPr>
            <a:endParaRPr lang="en-US" sz="48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197207" y="603720"/>
            <a:ext cx="14572439"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Important Resources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5"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95546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233691"/>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538946" y="2398506"/>
            <a:ext cx="15411908" cy="6967292"/>
          </a:xfrm>
          <a:prstGeom prst="rect">
            <a:avLst/>
          </a:prstGeom>
        </p:spPr>
        <p:txBody>
          <a:bodyPr vert="horz" wrap="square" lIns="0" tIns="255270" rIns="0" bIns="0" rtlCol="0">
            <a:spAutoFit/>
          </a:bodyPr>
          <a:lstStyle/>
          <a:p>
            <a:pPr marL="698500" indent="-685800">
              <a:spcBef>
                <a:spcPts val="2010"/>
              </a:spcBef>
              <a:buFont typeface="Arial" panose="020B0604020202020204" pitchFamily="34" charset="0"/>
              <a:buChar char="•"/>
              <a:tabLst>
                <a:tab pos="2442845" algn="l"/>
              </a:tabLst>
            </a:pPr>
            <a:r>
              <a:rPr lang="en-US" sz="4200" b="1" spc="-140" dirty="0">
                <a:solidFill>
                  <a:srgbClr val="FFFFFF"/>
                </a:solidFill>
                <a:cs typeface="Arial"/>
              </a:rPr>
              <a:t>Schedule a meeting with your advisor by September 15</a:t>
            </a:r>
            <a:r>
              <a:rPr lang="en-US" sz="4200" b="1" spc="-140" baseline="30000" dirty="0">
                <a:solidFill>
                  <a:srgbClr val="FFFFFF"/>
                </a:solidFill>
                <a:cs typeface="Arial"/>
              </a:rPr>
              <a:t>th</a:t>
            </a:r>
            <a:r>
              <a:rPr lang="en-US" sz="4200" b="1" spc="-140" dirty="0">
                <a:solidFill>
                  <a:srgbClr val="FFFFFF"/>
                </a:solidFill>
                <a:cs typeface="Arial"/>
              </a:rPr>
              <a:t>. </a:t>
            </a:r>
          </a:p>
          <a:p>
            <a:pPr marL="698500" indent="-685800">
              <a:spcBef>
                <a:spcPts val="2010"/>
              </a:spcBef>
              <a:buFont typeface="Arial" panose="020B0604020202020204" pitchFamily="34" charset="0"/>
              <a:buChar char="•"/>
              <a:tabLst>
                <a:tab pos="2442845" algn="l"/>
              </a:tabLst>
            </a:pPr>
            <a:r>
              <a:rPr lang="en-US" sz="4200" b="1" spc="-140" dirty="0">
                <a:solidFill>
                  <a:srgbClr val="FFFFFF"/>
                </a:solidFill>
                <a:cs typeface="Arial"/>
              </a:rPr>
              <a:t>It’s never too early to get on the same page.</a:t>
            </a:r>
          </a:p>
          <a:p>
            <a:pPr marL="698500" indent="-685800">
              <a:spcBef>
                <a:spcPts val="2010"/>
              </a:spcBef>
              <a:buFont typeface="Arial" panose="020B0604020202020204" pitchFamily="34" charset="0"/>
              <a:buChar char="•"/>
              <a:tabLst>
                <a:tab pos="2442845" algn="l"/>
              </a:tabLst>
            </a:pPr>
            <a:r>
              <a:rPr lang="en-US" sz="4200" b="1" spc="-140" dirty="0">
                <a:solidFill>
                  <a:srgbClr val="FFFFFF"/>
                </a:solidFill>
                <a:cs typeface="Arial"/>
              </a:rPr>
              <a:t>YOU are responsible for meeting all your degree milestones!</a:t>
            </a:r>
          </a:p>
          <a:p>
            <a:pPr marL="698500" indent="-685800">
              <a:spcBef>
                <a:spcPts val="2010"/>
              </a:spcBef>
              <a:buFont typeface="Arial" panose="020B0604020202020204" pitchFamily="34" charset="0"/>
              <a:buChar char="•"/>
              <a:tabLst>
                <a:tab pos="2442845" algn="l"/>
              </a:tabLst>
            </a:pPr>
            <a:r>
              <a:rPr lang="en-US" sz="4200" b="1" spc="-140" dirty="0">
                <a:solidFill>
                  <a:srgbClr val="FFFFFF"/>
                </a:solidFill>
                <a:cs typeface="Arial"/>
              </a:rPr>
              <a:t>Office of Graduate Studies: </a:t>
            </a:r>
            <a:r>
              <a:rPr lang="en-US" sz="4200" b="1" spc="-140" dirty="0">
                <a:solidFill>
                  <a:srgbClr val="FFFFFF"/>
                </a:solidFill>
                <a:cs typeface="Arial"/>
                <a:hlinkClick r:id="rId3"/>
              </a:rPr>
              <a:t>https://www.unl.edu/gradstudies/home</a:t>
            </a:r>
            <a:r>
              <a:rPr lang="en-US" sz="4200" b="1" spc="-140" dirty="0">
                <a:solidFill>
                  <a:srgbClr val="FFFFFF"/>
                </a:solidFill>
                <a:cs typeface="Arial"/>
              </a:rPr>
              <a:t> </a:t>
            </a:r>
          </a:p>
          <a:p>
            <a:pPr marL="698500" indent="-685800">
              <a:spcBef>
                <a:spcPts val="2010"/>
              </a:spcBef>
              <a:buFont typeface="Arial" panose="020B0604020202020204" pitchFamily="34" charset="0"/>
              <a:buChar char="•"/>
              <a:tabLst>
                <a:tab pos="2442845" algn="l"/>
              </a:tabLst>
            </a:pPr>
            <a:r>
              <a:rPr lang="en-US" sz="4200" b="1" spc="-140" dirty="0">
                <a:solidFill>
                  <a:srgbClr val="FFFFFF"/>
                </a:solidFill>
                <a:cs typeface="Arial"/>
              </a:rPr>
              <a:t>Graduate Student Assembly: </a:t>
            </a:r>
            <a:r>
              <a:rPr lang="en-US" sz="4200" b="1" spc="-140" dirty="0">
                <a:solidFill>
                  <a:srgbClr val="FFFFFF"/>
                </a:solidFill>
                <a:cs typeface="Arial"/>
                <a:hlinkClick r:id="rId4"/>
              </a:rPr>
              <a:t>https://www.unl.edu/gsa/</a:t>
            </a:r>
            <a:r>
              <a:rPr lang="en-US" sz="4200" b="1" spc="-140" dirty="0">
                <a:solidFill>
                  <a:srgbClr val="FFFFFF"/>
                </a:solidFill>
                <a:cs typeface="Arial"/>
              </a:rPr>
              <a:t> </a:t>
            </a:r>
          </a:p>
          <a:p>
            <a:pPr marL="12700">
              <a:spcBef>
                <a:spcPts val="2010"/>
              </a:spcBef>
              <a:tabLst>
                <a:tab pos="2442845" algn="l"/>
              </a:tabLst>
            </a:pPr>
            <a:r>
              <a:rPr lang="en-US" sz="4200" b="1" spc="-140" dirty="0">
                <a:solidFill>
                  <a:srgbClr val="FF0000"/>
                </a:solidFill>
                <a:cs typeface="Arial"/>
              </a:rPr>
              <a:t>Changing Advisors</a:t>
            </a:r>
          </a:p>
          <a:p>
            <a:pPr marL="927100" indent="-914400">
              <a:spcBef>
                <a:spcPts val="2010"/>
              </a:spcBef>
              <a:buFont typeface="Arial" panose="020B0604020202020204" pitchFamily="34" charset="0"/>
              <a:buChar char="•"/>
              <a:tabLst>
                <a:tab pos="2442845" algn="l"/>
              </a:tabLst>
            </a:pPr>
            <a:r>
              <a:rPr lang="en-US" sz="4200" b="1" spc="-140" dirty="0">
                <a:solidFill>
                  <a:srgbClr val="FFFFFF"/>
                </a:solidFill>
                <a:cs typeface="Arial"/>
                <a:hlinkClick r:id="rId5"/>
              </a:rPr>
              <a:t>https://www.unl.edu/mentoring/student-changing-mentors-or-advisors</a:t>
            </a:r>
            <a:r>
              <a:rPr lang="en-US" sz="4200" b="1" spc="-140" dirty="0">
                <a:solidFill>
                  <a:srgbClr val="FFFFFF"/>
                </a:solidFill>
                <a:cs typeface="Arial"/>
              </a:rPr>
              <a:t> </a:t>
            </a:r>
          </a:p>
        </p:txBody>
      </p:sp>
      <p:sp>
        <p:nvSpPr>
          <p:cNvPr id="5" name="object 5"/>
          <p:cNvSpPr/>
          <p:nvPr/>
        </p:nvSpPr>
        <p:spPr>
          <a:xfrm>
            <a:off x="0" y="-66261"/>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920750"/>
            <a:ext cx="10566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You and Your Advisor</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61389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95606" y="0"/>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3.</a:t>
            </a:r>
          </a:p>
        </p:txBody>
      </p:sp>
      <p:sp>
        <p:nvSpPr>
          <p:cNvPr id="6" name="TextBox 5">
            <a:extLst>
              <a:ext uri="{FF2B5EF4-FFF2-40B4-BE49-F238E27FC236}">
                <a16:creationId xmlns:a16="http://schemas.microsoft.com/office/drawing/2014/main" id="{E9B4FFF1-9EF5-9848-84FC-B0BB465E0C97}"/>
              </a:ext>
            </a:extLst>
          </p:cNvPr>
          <p:cNvSpPr txBox="1"/>
          <p:nvPr/>
        </p:nvSpPr>
        <p:spPr>
          <a:xfrm>
            <a:off x="5948680" y="3588494"/>
            <a:ext cx="12573000" cy="1569660"/>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Degree Milestones</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2477403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562" y="25765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8005" y="2572420"/>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9932206"/>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4000" b="1" spc="-140" dirty="0">
                <a:solidFill>
                  <a:srgbClr val="FFFFFF"/>
                </a:solidFill>
                <a:cs typeface="Arial"/>
                <a:hlinkClick r:id="rId3"/>
              </a:rPr>
              <a:t>http://www.unl.edu/gradstudies/</a:t>
            </a:r>
            <a:r>
              <a:rPr lang="en-US" sz="4000" b="1" spc="-140" dirty="0">
                <a:solidFill>
                  <a:srgbClr val="FFFFFF"/>
                </a:solidFill>
                <a:cs typeface="Arial"/>
              </a:rPr>
              <a:t> </a:t>
            </a:r>
          </a:p>
          <a:p>
            <a:pPr marL="12700">
              <a:spcBef>
                <a:spcPts val="2010"/>
              </a:spcBef>
              <a:tabLst>
                <a:tab pos="2442845" algn="l"/>
              </a:tabLst>
            </a:pPr>
            <a:r>
              <a:rPr lang="en-US" sz="4000" b="1" spc="-140" dirty="0">
                <a:solidFill>
                  <a:srgbClr val="FF0000"/>
                </a:solidFill>
                <a:cs typeface="Arial"/>
              </a:rPr>
              <a:t>Contact Persons: </a:t>
            </a:r>
          </a:p>
          <a:p>
            <a:pPr marL="1155700" lvl="1" indent="-685800">
              <a:spcBef>
                <a:spcPts val="2010"/>
              </a:spcBef>
              <a:buFont typeface="Wingdings" panose="05000000000000000000" pitchFamily="2" charset="2"/>
              <a:buChar char="Ø"/>
              <a:tabLst>
                <a:tab pos="2442845" algn="l"/>
              </a:tabLst>
            </a:pPr>
            <a:r>
              <a:rPr lang="en-US" sz="4000" b="1" spc="-140" dirty="0">
                <a:solidFill>
                  <a:srgbClr val="FFFFFF"/>
                </a:solidFill>
                <a:cs typeface="Arial"/>
              </a:rPr>
              <a:t>Jules Meyers– Graduate Student Coordinator</a:t>
            </a:r>
          </a:p>
          <a:p>
            <a:pPr marL="1212850" lvl="1" indent="-742950">
              <a:spcBef>
                <a:spcPts val="2010"/>
              </a:spcBef>
              <a:buFont typeface="Wingdings" panose="05000000000000000000" pitchFamily="2" charset="2"/>
              <a:buChar char="Ø"/>
              <a:tabLst>
                <a:tab pos="2442845" algn="l"/>
              </a:tabLst>
            </a:pPr>
            <a:r>
              <a:rPr lang="en-US" sz="4000" b="1" spc="-140" dirty="0">
                <a:solidFill>
                  <a:srgbClr val="FFFFFF"/>
                </a:solidFill>
                <a:cs typeface="Arial"/>
              </a:rPr>
              <a:t>Kelsey Sims - Doctoral Programs Coordinator</a:t>
            </a:r>
          </a:p>
          <a:p>
            <a:pPr marL="1612900" lvl="2" indent="-685800">
              <a:spcBef>
                <a:spcPts val="2010"/>
              </a:spcBef>
              <a:buFont typeface="Arial" panose="020B0604020202020204" pitchFamily="34" charset="0"/>
              <a:buChar char="•"/>
              <a:tabLst>
                <a:tab pos="2442845" algn="l"/>
              </a:tabLst>
            </a:pPr>
            <a:r>
              <a:rPr lang="en-US" sz="4000" b="1" spc="-140" dirty="0">
                <a:solidFill>
                  <a:srgbClr val="FFFFFF"/>
                </a:solidFill>
                <a:cs typeface="Arial"/>
              </a:rPr>
              <a:t>kelsey@unl.edu </a:t>
            </a:r>
          </a:p>
          <a:p>
            <a:pPr marL="1155700" lvl="1" indent="-685800">
              <a:spcBef>
                <a:spcPts val="2010"/>
              </a:spcBef>
              <a:buFont typeface="Wingdings" panose="05000000000000000000" pitchFamily="2" charset="2"/>
              <a:buChar char="Ø"/>
              <a:tabLst>
                <a:tab pos="2442845" algn="l"/>
              </a:tabLst>
            </a:pPr>
            <a:r>
              <a:rPr lang="en-US" sz="4000" b="1" spc="-140" dirty="0">
                <a:solidFill>
                  <a:srgbClr val="FFFFFF"/>
                </a:solidFill>
                <a:cs typeface="Arial"/>
              </a:rPr>
              <a:t>Terri Eastin - Master’s Programs Coordinator</a:t>
            </a:r>
          </a:p>
          <a:p>
            <a:pPr marL="1612900" lvl="2" indent="-685800">
              <a:spcBef>
                <a:spcPts val="2010"/>
              </a:spcBef>
              <a:buFont typeface="Arial" panose="020B0604020202020204" pitchFamily="34" charset="0"/>
              <a:buChar char="•"/>
              <a:tabLst>
                <a:tab pos="2442845" algn="l"/>
              </a:tabLst>
            </a:pPr>
            <a:r>
              <a:rPr lang="en-US" sz="4000" b="1" spc="-140" dirty="0">
                <a:solidFill>
                  <a:srgbClr val="FFFFFF"/>
                </a:solidFill>
                <a:cs typeface="Arial"/>
                <a:hlinkClick r:id="rId4"/>
              </a:rPr>
              <a:t>teastin1@unl.edu</a:t>
            </a:r>
            <a:endParaRPr lang="en-US" sz="4000" b="1" spc="-140" dirty="0">
              <a:solidFill>
                <a:srgbClr val="FFFFFF"/>
              </a:solidFill>
              <a:cs typeface="Arial"/>
            </a:endParaRPr>
          </a:p>
          <a:p>
            <a:pPr marL="12700">
              <a:spcBef>
                <a:spcPts val="2010"/>
              </a:spcBef>
              <a:tabLst>
                <a:tab pos="2442845" algn="l"/>
              </a:tabLst>
            </a:pPr>
            <a:r>
              <a:rPr lang="en-US" sz="4000" b="1" spc="-140" dirty="0">
                <a:solidFill>
                  <a:srgbClr val="FF0000"/>
                </a:solidFill>
                <a:cs typeface="Arial"/>
              </a:rPr>
              <a:t>Degree requirements &amp; milestones</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hlinkClick r:id="rId5"/>
              </a:rPr>
              <a:t>https://www.unl.edu/gradstudies/current/degrees</a:t>
            </a:r>
            <a:r>
              <a:rPr lang="en-US" sz="4000" b="1" spc="-140" dirty="0">
                <a:solidFill>
                  <a:srgbClr val="FFFFFF"/>
                </a:solidFill>
                <a:cs typeface="Arial"/>
              </a:rPr>
              <a:t> </a:t>
            </a: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52906"/>
            <a:ext cx="13919200" cy="2321148"/>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What are Milestones?</a:t>
            </a:r>
            <a:br>
              <a:rPr lang="en-US" spc="-105" dirty="0">
                <a:solidFill>
                  <a:srgbClr val="F50000"/>
                </a:solidFill>
                <a:latin typeface="Raleway" panose="020B0503030101060003" pitchFamily="34" charset="77"/>
              </a:rPr>
            </a:br>
            <a:r>
              <a:rPr lang="en-US" spc="-105" dirty="0">
                <a:solidFill>
                  <a:srgbClr val="F50000"/>
                </a:solidFill>
                <a:latin typeface="Raleway" panose="020B0503030101060003" pitchFamily="34" charset="77"/>
              </a:rPr>
              <a:t>The Office of Graduate Studies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89303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0819"/>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1137" y="1802645"/>
            <a:ext cx="16126549" cy="8484356"/>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11594200"/>
          </a:xfrm>
          <a:prstGeom prst="rect">
            <a:avLst/>
          </a:prstGeom>
        </p:spPr>
        <p:txBody>
          <a:bodyPr vert="horz" wrap="square" lIns="0" tIns="255270" rIns="0" bIns="0" rtlCol="0">
            <a:spAutoFit/>
          </a:bodyPr>
          <a:lstStyle/>
          <a:p>
            <a:pPr marL="755650" indent="-742950">
              <a:lnSpc>
                <a:spcPct val="100000"/>
              </a:lnSpc>
              <a:spcBef>
                <a:spcPts val="2010"/>
              </a:spcBef>
              <a:buFont typeface="+mj-lt"/>
              <a:buAutoNum type="arabicPeriod"/>
              <a:tabLst>
                <a:tab pos="2442845" algn="l"/>
              </a:tabLst>
            </a:pPr>
            <a:r>
              <a:rPr lang="en-US" sz="3600" b="1" spc="-140" dirty="0">
                <a:solidFill>
                  <a:srgbClr val="FF0000"/>
                </a:solidFill>
                <a:cs typeface="Arial"/>
              </a:rPr>
              <a:t>Get your </a:t>
            </a:r>
            <a:r>
              <a:rPr lang="en-US" sz="3600" b="1" spc="-140" dirty="0" err="1">
                <a:solidFill>
                  <a:srgbClr val="FF0000"/>
                </a:solidFill>
                <a:cs typeface="Arial"/>
              </a:rPr>
              <a:t>TrueYou</a:t>
            </a:r>
            <a:r>
              <a:rPr lang="en-US" sz="3600" b="1" spc="-140" dirty="0">
                <a:solidFill>
                  <a:srgbClr val="FF0000"/>
                </a:solidFill>
                <a:cs typeface="Arial"/>
              </a:rPr>
              <a:t> Password</a:t>
            </a:r>
          </a:p>
          <a:p>
            <a:pPr marL="1670050" lvl="2" indent="-742950">
              <a:spcBef>
                <a:spcPts val="2010"/>
              </a:spcBef>
              <a:buFont typeface="Wingdings" panose="05000000000000000000" pitchFamily="2" charset="2"/>
              <a:buChar char="Ø"/>
              <a:tabLst>
                <a:tab pos="2442845" algn="l"/>
              </a:tabLst>
            </a:pPr>
            <a:r>
              <a:rPr lang="en-US" sz="3600" b="1" spc="-140" dirty="0">
                <a:solidFill>
                  <a:srgbClr val="FFFFFF"/>
                </a:solidFill>
                <a:cs typeface="Arial"/>
              </a:rPr>
              <a:t>https://trueyou.nebraska.edu/SelfService/ </a:t>
            </a:r>
          </a:p>
          <a:p>
            <a:pPr marL="755650" indent="-742950">
              <a:lnSpc>
                <a:spcPct val="100000"/>
              </a:lnSpc>
              <a:spcBef>
                <a:spcPts val="2010"/>
              </a:spcBef>
              <a:buFont typeface="+mj-lt"/>
              <a:buAutoNum type="arabicPeriod"/>
              <a:tabLst>
                <a:tab pos="2442845" algn="l"/>
              </a:tabLst>
            </a:pPr>
            <a:r>
              <a:rPr lang="en-US" sz="3600" b="1" spc="-140" dirty="0">
                <a:solidFill>
                  <a:srgbClr val="FF0000"/>
                </a:solidFill>
                <a:cs typeface="Arial"/>
              </a:rPr>
              <a:t>Get your NU ID</a:t>
            </a:r>
          </a:p>
          <a:p>
            <a:pPr marL="755650" indent="-742950">
              <a:lnSpc>
                <a:spcPct val="100000"/>
              </a:lnSpc>
              <a:spcBef>
                <a:spcPts val="2010"/>
              </a:spcBef>
              <a:buFont typeface="+mj-lt"/>
              <a:buAutoNum type="arabicPeriod"/>
              <a:tabLst>
                <a:tab pos="2442845" algn="l"/>
              </a:tabLst>
            </a:pPr>
            <a:r>
              <a:rPr lang="en-US" sz="3600" b="1" spc="-140" dirty="0">
                <a:solidFill>
                  <a:srgbClr val="FF0000"/>
                </a:solidFill>
                <a:cs typeface="Arial"/>
              </a:rPr>
              <a:t>Register for classes on </a:t>
            </a:r>
            <a:r>
              <a:rPr lang="en-US" sz="3600" b="1" spc="-140" dirty="0" err="1">
                <a:solidFill>
                  <a:srgbClr val="FF0000"/>
                </a:solidFill>
                <a:cs typeface="Arial"/>
              </a:rPr>
              <a:t>MyRed</a:t>
            </a:r>
            <a:r>
              <a:rPr lang="en-US" sz="3600" b="1" spc="-140" dirty="0">
                <a:solidFill>
                  <a:srgbClr val="FF0000"/>
                </a:solidFill>
                <a:cs typeface="Arial"/>
              </a:rPr>
              <a:t> </a:t>
            </a:r>
          </a:p>
          <a:p>
            <a:pPr marL="1498600" lvl="2"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rPr>
              <a:t>(confer with your advisor!)</a:t>
            </a:r>
          </a:p>
          <a:p>
            <a:pPr marL="1498600" lvl="2"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3"/>
              </a:rPr>
              <a:t>https://myred.nebraska.edu/psp/myred/NBL/ENTP/?cmd=login</a:t>
            </a:r>
            <a:r>
              <a:rPr lang="en-US" sz="3600" b="1" spc="-140" dirty="0">
                <a:solidFill>
                  <a:srgbClr val="FFFFFF"/>
                </a:solidFill>
                <a:cs typeface="Arial"/>
              </a:rPr>
              <a:t> </a:t>
            </a:r>
          </a:p>
          <a:p>
            <a:pPr marL="755650" indent="-742950">
              <a:lnSpc>
                <a:spcPct val="100000"/>
              </a:lnSpc>
              <a:spcBef>
                <a:spcPts val="2010"/>
              </a:spcBef>
              <a:buFont typeface="+mj-lt"/>
              <a:buAutoNum type="arabicPeriod"/>
              <a:tabLst>
                <a:tab pos="2442845" algn="l"/>
              </a:tabLst>
            </a:pPr>
            <a:r>
              <a:rPr lang="en-US" sz="3600" b="1" spc="-140" dirty="0">
                <a:solidFill>
                  <a:srgbClr val="FF0000"/>
                </a:solidFill>
                <a:cs typeface="Arial"/>
              </a:rPr>
              <a:t>Get an </a:t>
            </a:r>
            <a:r>
              <a:rPr lang="en-US" sz="3600" b="1" spc="-140" dirty="0" err="1">
                <a:solidFill>
                  <a:srgbClr val="FF0000"/>
                </a:solidFill>
                <a:cs typeface="Arial"/>
              </a:rPr>
              <a:t>Ncard</a:t>
            </a:r>
            <a:r>
              <a:rPr lang="en-US" sz="3600" b="1" spc="-140" dirty="0">
                <a:solidFill>
                  <a:srgbClr val="FF0000"/>
                </a:solidFill>
                <a:cs typeface="Arial"/>
              </a:rPr>
              <a:t> (ID card)</a:t>
            </a:r>
          </a:p>
          <a:p>
            <a:pPr marL="1670050" lvl="2" indent="-74295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4"/>
              </a:rPr>
              <a:t>https://scsapps.unl.edu/NCardOnlineApplication/</a:t>
            </a:r>
            <a:r>
              <a:rPr lang="en-US" sz="3600" b="1" spc="-140" dirty="0">
                <a:solidFill>
                  <a:srgbClr val="FFFFFF"/>
                </a:solidFill>
                <a:cs typeface="Arial"/>
              </a:rPr>
              <a:t> </a:t>
            </a:r>
          </a:p>
          <a:p>
            <a:pPr marL="755650" indent="-742950">
              <a:spcBef>
                <a:spcPts val="2010"/>
              </a:spcBef>
              <a:buFont typeface="+mj-lt"/>
              <a:buAutoNum type="arabicPeriod"/>
              <a:tabLst>
                <a:tab pos="2442845" algn="l"/>
              </a:tabLst>
            </a:pPr>
            <a:r>
              <a:rPr lang="en-US" sz="3600" b="1" spc="-140" dirty="0">
                <a:solidFill>
                  <a:srgbClr val="FF0000"/>
                </a:solidFill>
                <a:cs typeface="Arial"/>
              </a:rPr>
              <a:t>Set up an UNL email address</a:t>
            </a:r>
          </a:p>
          <a:p>
            <a:pPr marL="1670050" lvl="2" indent="-74295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5"/>
              </a:rPr>
              <a:t>https://its.unl.edu/helpcenter/student-email-migration/#new-students</a:t>
            </a:r>
            <a:r>
              <a:rPr lang="en-US" sz="3600" b="1" spc="-140" dirty="0">
                <a:solidFill>
                  <a:srgbClr val="FFFFFF"/>
                </a:solidFill>
                <a:cs typeface="Arial"/>
              </a:rPr>
              <a:t> </a:t>
            </a:r>
          </a:p>
          <a:p>
            <a:pPr marL="755650" indent="-742950">
              <a:spcBef>
                <a:spcPts val="2010"/>
              </a:spcBef>
              <a:buFont typeface="+mj-lt"/>
              <a:buAutoNum type="arabicPeriod"/>
              <a:tabLst>
                <a:tab pos="2442845" algn="l"/>
              </a:tabLst>
            </a:pPr>
            <a:endParaRPr lang="en-US" sz="3800" b="1" spc="-140" dirty="0">
              <a:solidFill>
                <a:srgbClr val="FFFFFF"/>
              </a:solidFill>
              <a:cs typeface="Arial"/>
            </a:endParaRPr>
          </a:p>
          <a:p>
            <a:pPr marL="12700">
              <a:spcBef>
                <a:spcPts val="2010"/>
              </a:spcBef>
              <a:tabLst>
                <a:tab pos="2442845" algn="l"/>
              </a:tabLst>
            </a:pPr>
            <a:endParaRPr lang="en-US" sz="3800" b="1" spc="-140" dirty="0">
              <a:solidFill>
                <a:srgbClr val="FFFFFF"/>
              </a:solidFill>
              <a:cs typeface="Arial"/>
            </a:endParaRPr>
          </a:p>
          <a:p>
            <a:pPr marL="12700">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301026" y="830795"/>
            <a:ext cx="16970974" cy="843821"/>
          </a:xfrm>
          <a:prstGeom prst="rect">
            <a:avLst/>
          </a:prstGeom>
        </p:spPr>
        <p:txBody>
          <a:bodyPr vert="horz" wrap="square" lIns="0" tIns="12700" rIns="0" bIns="0" rtlCol="0">
            <a:spAutoFit/>
          </a:bodyPr>
          <a:lstStyle/>
          <a:p>
            <a:pPr marL="12700">
              <a:lnSpc>
                <a:spcPct val="100000"/>
              </a:lnSpc>
              <a:spcBef>
                <a:spcPts val="100"/>
              </a:spcBef>
            </a:pPr>
            <a:r>
              <a:rPr lang="en-US" sz="5400" spc="-105" dirty="0">
                <a:solidFill>
                  <a:srgbClr val="F50000"/>
                </a:solidFill>
                <a:latin typeface="Raleway" panose="020B0503030101060003" pitchFamily="34" charset="77"/>
              </a:rPr>
              <a:t>Things you should have already done…or do ASAP!</a:t>
            </a:r>
            <a:endParaRPr sz="5400"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46908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562" y="2374054"/>
            <a:ext cx="1983739" cy="8077763"/>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374055"/>
            <a:ext cx="16127730" cy="8111312"/>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8957580"/>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4400" b="1" spc="-140" dirty="0">
                <a:solidFill>
                  <a:srgbClr val="FFFFFF"/>
                </a:solidFill>
                <a:cs typeface="Arial"/>
              </a:rPr>
              <a:t>Degree requirements </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hlinkClick r:id="rId3"/>
              </a:rPr>
              <a:t>https://www.unl.edu/gradstudies/academics/degrees/masters</a:t>
            </a:r>
            <a:endParaRPr lang="en-US" sz="4400" b="1" spc="-140" dirty="0">
              <a:solidFill>
                <a:srgbClr val="FFFFFF"/>
              </a:solidFill>
              <a:cs typeface="Arial"/>
            </a:endParaRPr>
          </a:p>
          <a:p>
            <a:pPr marL="12700">
              <a:lnSpc>
                <a:spcPct val="100000"/>
              </a:lnSpc>
              <a:spcBef>
                <a:spcPts val="2010"/>
              </a:spcBef>
              <a:tabLst>
                <a:tab pos="2442845" algn="l"/>
              </a:tabLst>
            </a:pPr>
            <a:r>
              <a:rPr lang="en-US" sz="4400" b="1" spc="-140" dirty="0">
                <a:solidFill>
                  <a:srgbClr val="FFFFFF"/>
                </a:solidFill>
                <a:cs typeface="Arial"/>
              </a:rPr>
              <a:t> </a:t>
            </a:r>
          </a:p>
          <a:p>
            <a:pPr marL="12700">
              <a:lnSpc>
                <a:spcPct val="100000"/>
              </a:lnSpc>
              <a:spcBef>
                <a:spcPts val="2010"/>
              </a:spcBef>
              <a:tabLst>
                <a:tab pos="2442845" algn="l"/>
              </a:tabLst>
            </a:pPr>
            <a:r>
              <a:rPr lang="en-US" sz="4400" b="1" spc="-140" dirty="0">
                <a:solidFill>
                  <a:srgbClr val="FF0000"/>
                </a:solidFill>
                <a:cs typeface="Arial"/>
              </a:rPr>
              <a:t>Memorandum of Courses (MA only)</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Must be done before 1st half of required coursework!</a:t>
            </a:r>
          </a:p>
          <a:p>
            <a:pPr marL="1498600" lvl="2" indent="-571500">
              <a:spcBef>
                <a:spcPts val="2010"/>
              </a:spcBef>
              <a:buFont typeface="Arial" panose="020B0604020202020204" pitchFamily="34" charset="0"/>
              <a:buChar char="•"/>
              <a:tabLst>
                <a:tab pos="2442845" algn="l"/>
              </a:tabLst>
            </a:pPr>
            <a:r>
              <a:rPr lang="en-US" sz="4400" b="1" spc="-140" dirty="0">
                <a:solidFill>
                  <a:srgbClr val="FFFFFF"/>
                </a:solidFill>
                <a:cs typeface="Arial"/>
                <a:hlinkClick r:id="rId4"/>
              </a:rPr>
              <a:t>https://www.unl.edu/gradstudies/current/degrees/masters#memorandum</a:t>
            </a:r>
            <a:r>
              <a:rPr lang="en-US" sz="4400" b="1" spc="-140" dirty="0">
                <a:solidFill>
                  <a:srgbClr val="FFFFFF"/>
                </a:solidFill>
                <a:cs typeface="Arial"/>
              </a:rPr>
              <a:t> </a:t>
            </a:r>
          </a:p>
          <a:p>
            <a:pPr marL="12700">
              <a:lnSpc>
                <a:spcPct val="100000"/>
              </a:lnSpc>
              <a:spcBef>
                <a:spcPts val="2010"/>
              </a:spcBef>
              <a:tabLst>
                <a:tab pos="2442845" algn="l"/>
              </a:tabLst>
            </a:pPr>
            <a:endParaRPr lang="en-US" sz="4000" b="1" spc="-140" dirty="0">
              <a:solidFill>
                <a:srgbClr val="FFFFFF"/>
              </a:solidFill>
              <a:cs typeface="Arial"/>
            </a:endParaRP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52906"/>
            <a:ext cx="13919200" cy="2044149"/>
          </a:xfrm>
          <a:prstGeom prst="rect">
            <a:avLst/>
          </a:prstGeom>
        </p:spPr>
        <p:txBody>
          <a:bodyPr vert="horz" wrap="square" lIns="0" tIns="12700" rIns="0" bIns="0" rtlCol="0">
            <a:spAutoFit/>
          </a:bodyPr>
          <a:lstStyle/>
          <a:p>
            <a:pPr marL="12700">
              <a:lnSpc>
                <a:spcPct val="100000"/>
              </a:lnSpc>
              <a:spcBef>
                <a:spcPts val="100"/>
              </a:spcBef>
            </a:pPr>
            <a:r>
              <a:rPr lang="en-US" sz="6600" spc="-105" dirty="0">
                <a:solidFill>
                  <a:srgbClr val="F50000"/>
                </a:solidFill>
                <a:latin typeface="Raleway" panose="020B0503030101060003" pitchFamily="34" charset="77"/>
              </a:rPr>
              <a:t>Early tasks to accomplish in your first year (MA degree students)</a:t>
            </a:r>
            <a:endParaRPr sz="6600"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5"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85741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1340" y="2551255"/>
            <a:ext cx="1986660" cy="7735746"/>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8006" y="2572421"/>
            <a:ext cx="16135691" cy="7712088"/>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11286423"/>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3400" b="1" spc="-140" dirty="0">
                <a:solidFill>
                  <a:srgbClr val="FF0000"/>
                </a:solidFill>
                <a:cs typeface="Arial"/>
              </a:rPr>
              <a:t>Degree requirements </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hlinkClick r:id="rId3"/>
              </a:rPr>
              <a:t>https://www.unl.edu/gradstudies/academics/degrees/specialist</a:t>
            </a:r>
            <a:r>
              <a:rPr lang="en-US" sz="3400" b="1" spc="-140" dirty="0">
                <a:solidFill>
                  <a:srgbClr val="FFFFFF"/>
                </a:solidFill>
                <a:cs typeface="Arial"/>
              </a:rPr>
              <a:t> </a:t>
            </a:r>
          </a:p>
          <a:p>
            <a:pPr marL="12700">
              <a:lnSpc>
                <a:spcPct val="100000"/>
              </a:lnSpc>
              <a:spcBef>
                <a:spcPts val="2010"/>
              </a:spcBef>
              <a:tabLst>
                <a:tab pos="2442845" algn="l"/>
              </a:tabLst>
            </a:pPr>
            <a:r>
              <a:rPr lang="en-US" sz="3400" b="1" spc="-140" dirty="0">
                <a:solidFill>
                  <a:srgbClr val="FF0000"/>
                </a:solidFill>
                <a:cs typeface="Arial"/>
              </a:rPr>
              <a:t>Supervisory Committee </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Must be done prior to completion of 42 credits</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Your advisor, plus two other graduate faculty</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hlinkClick r:id="rId4"/>
              </a:rPr>
              <a:t>https://www.unl.edu/gradstudies/academics/degrees/specialist#committee</a:t>
            </a:r>
            <a:r>
              <a:rPr lang="en-US" sz="3400" b="1" spc="-140" dirty="0">
                <a:solidFill>
                  <a:srgbClr val="FFFFFF"/>
                </a:solidFill>
                <a:cs typeface="Arial"/>
              </a:rPr>
              <a:t>  </a:t>
            </a:r>
          </a:p>
          <a:p>
            <a:pPr marL="12700">
              <a:lnSpc>
                <a:spcPct val="100000"/>
              </a:lnSpc>
              <a:spcBef>
                <a:spcPts val="2010"/>
              </a:spcBef>
              <a:tabLst>
                <a:tab pos="2442845" algn="l"/>
              </a:tabLst>
            </a:pPr>
            <a:r>
              <a:rPr lang="en-US" sz="3400" b="1" spc="-140" dirty="0">
                <a:solidFill>
                  <a:srgbClr val="FF0000"/>
                </a:solidFill>
                <a:cs typeface="Arial"/>
              </a:rPr>
              <a:t>Program of Studies </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Must be done prior to completion of 42 credits</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Approved by your supervisory committee</a:t>
            </a:r>
          </a:p>
          <a:p>
            <a:pPr marL="1498600" lvl="2" indent="-571500">
              <a:spcBef>
                <a:spcPts val="2010"/>
              </a:spcBef>
              <a:buFont typeface="Arial" panose="020B0604020202020204" pitchFamily="34" charset="0"/>
              <a:buChar char="•"/>
              <a:tabLst>
                <a:tab pos="2442845" algn="l"/>
              </a:tabLst>
            </a:pPr>
            <a:r>
              <a:rPr lang="en-US" sz="3400" b="1" spc="-140" dirty="0">
                <a:solidFill>
                  <a:srgbClr val="FFFFFF"/>
                </a:solidFill>
                <a:cs typeface="Arial"/>
                <a:hlinkClick r:id="rId5"/>
              </a:rPr>
              <a:t>https://www.unl.edu/gradstudies/academics/degrees/specialist#program</a:t>
            </a:r>
            <a:r>
              <a:rPr lang="en-US" sz="3400" b="1" spc="-140" dirty="0">
                <a:solidFill>
                  <a:srgbClr val="FFFFFF"/>
                </a:solidFill>
                <a:cs typeface="Arial"/>
              </a:rPr>
              <a:t> </a:t>
            </a:r>
          </a:p>
          <a:p>
            <a:pPr marL="1498600" lvl="2" indent="-571500">
              <a:spcBef>
                <a:spcPts val="2010"/>
              </a:spcBef>
              <a:buFont typeface="Wingdings" panose="05000000000000000000" pitchFamily="2" charset="2"/>
              <a:buChar char="Ø"/>
              <a:tabLst>
                <a:tab pos="2442845" algn="l"/>
              </a:tabLst>
            </a:pPr>
            <a:endParaRPr lang="en-US" sz="3600" b="1" spc="-140" dirty="0">
              <a:solidFill>
                <a:srgbClr val="FFFFFF"/>
              </a:solidFill>
              <a:cs typeface="Arial"/>
            </a:endParaRPr>
          </a:p>
          <a:p>
            <a:pPr marL="12700">
              <a:lnSpc>
                <a:spcPct val="100000"/>
              </a:lnSpc>
              <a:spcBef>
                <a:spcPts val="2010"/>
              </a:spcBef>
              <a:tabLst>
                <a:tab pos="2442845" algn="l"/>
              </a:tabLst>
            </a:pPr>
            <a:endParaRPr lang="en-US" sz="4000" b="1" spc="-140" dirty="0">
              <a:solidFill>
                <a:srgbClr val="FFFFFF"/>
              </a:solidFill>
              <a:cs typeface="Arial"/>
            </a:endParaRP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52906"/>
            <a:ext cx="15697200" cy="2321148"/>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Early tasks to accomplish in your first year (Ed.S. degree students)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25789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32460" y="2398507"/>
            <a:ext cx="1983739" cy="8109060"/>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44" y="2433215"/>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11389015"/>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3000" b="1" spc="-140" dirty="0">
                <a:solidFill>
                  <a:srgbClr val="FF0000"/>
                </a:solidFill>
                <a:cs typeface="Arial"/>
              </a:rPr>
              <a:t>Degree requirements </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hlinkClick r:id="rId3"/>
              </a:rPr>
              <a:t>https://www.unl.edu/gradstudies/academics/degrees/specialist</a:t>
            </a:r>
            <a:r>
              <a:rPr lang="en-US" sz="3000" b="1" spc="-140" dirty="0">
                <a:solidFill>
                  <a:srgbClr val="FFFFFF"/>
                </a:solidFill>
                <a:cs typeface="Arial"/>
              </a:rPr>
              <a:t> </a:t>
            </a:r>
          </a:p>
          <a:p>
            <a:pPr marL="12700">
              <a:lnSpc>
                <a:spcPct val="100000"/>
              </a:lnSpc>
              <a:spcBef>
                <a:spcPts val="2010"/>
              </a:spcBef>
              <a:tabLst>
                <a:tab pos="2442845" algn="l"/>
              </a:tabLst>
            </a:pPr>
            <a:r>
              <a:rPr lang="en-US" sz="3000" b="1" spc="-140" dirty="0">
                <a:solidFill>
                  <a:srgbClr val="FF0000"/>
                </a:solidFill>
                <a:cs typeface="Arial"/>
              </a:rPr>
              <a:t>Supervisory Committee </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rPr>
              <a:t>Your advisor, plus three other graduate faculty</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rPr>
              <a:t>At least one must be from OUTSIDE the department</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rPr>
              <a:t>If getting a minor, must have one faculty from that area/dept.</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hlinkClick r:id="rId4"/>
              </a:rPr>
              <a:t>https://www.unl.edu/gradstudies/current/degrees/doctoral#committee</a:t>
            </a:r>
            <a:r>
              <a:rPr lang="en-US" sz="3000" b="1" spc="-140" dirty="0">
                <a:solidFill>
                  <a:srgbClr val="FFFFFF"/>
                </a:solidFill>
                <a:cs typeface="Arial"/>
              </a:rPr>
              <a:t> </a:t>
            </a:r>
          </a:p>
          <a:p>
            <a:pPr marL="12700">
              <a:spcBef>
                <a:spcPts val="2010"/>
              </a:spcBef>
              <a:tabLst>
                <a:tab pos="2442845" algn="l"/>
              </a:tabLst>
            </a:pPr>
            <a:r>
              <a:rPr lang="en-US" sz="3000" b="1" spc="-140" dirty="0">
                <a:solidFill>
                  <a:srgbClr val="FF0000"/>
                </a:solidFill>
                <a:cs typeface="Arial"/>
              </a:rPr>
              <a:t>Program of Studies (PhD)</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rPr>
              <a:t>Must be done before half your courses are taken</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rPr>
              <a:t>Approved by your supervisory committee</a:t>
            </a:r>
          </a:p>
          <a:p>
            <a:pPr marL="1041400" lvl="1" indent="-571500">
              <a:spcBef>
                <a:spcPts val="2010"/>
              </a:spcBef>
              <a:buFont typeface="Wingdings" panose="05000000000000000000" pitchFamily="2" charset="2"/>
              <a:buChar char="Ø"/>
              <a:tabLst>
                <a:tab pos="2442845" algn="l"/>
              </a:tabLst>
            </a:pPr>
            <a:r>
              <a:rPr lang="en-US" sz="3000" b="1" spc="-140" dirty="0">
                <a:solidFill>
                  <a:srgbClr val="FFFFFF"/>
                </a:solidFill>
                <a:cs typeface="Arial"/>
                <a:hlinkClick r:id="rId5"/>
              </a:rPr>
              <a:t>https://www.unl.edu/gradstudies/academics/degrees/doctoral#program</a:t>
            </a:r>
            <a:r>
              <a:rPr lang="en-US" sz="3000" b="1" spc="-140" dirty="0">
                <a:solidFill>
                  <a:srgbClr val="FFFFFF"/>
                </a:solidFill>
                <a:cs typeface="Arial"/>
              </a:rPr>
              <a:t>   </a:t>
            </a:r>
          </a:p>
          <a:p>
            <a:pPr marL="1498600" lvl="2" indent="-571500">
              <a:spcBef>
                <a:spcPts val="2010"/>
              </a:spcBef>
              <a:buFont typeface="Wingdings" panose="05000000000000000000" pitchFamily="2" charset="2"/>
              <a:buChar char="Ø"/>
              <a:tabLst>
                <a:tab pos="2442845" algn="l"/>
              </a:tabLst>
            </a:pPr>
            <a:endParaRPr lang="en-US" sz="3600" b="1" spc="-140" dirty="0">
              <a:solidFill>
                <a:srgbClr val="FFFFFF"/>
              </a:solidFill>
              <a:cs typeface="Arial"/>
            </a:endParaRPr>
          </a:p>
          <a:p>
            <a:pPr marL="12700">
              <a:lnSpc>
                <a:spcPct val="100000"/>
              </a:lnSpc>
              <a:spcBef>
                <a:spcPts val="2010"/>
              </a:spcBef>
              <a:tabLst>
                <a:tab pos="2442845" algn="l"/>
              </a:tabLst>
            </a:pPr>
            <a:endParaRPr lang="en-US" sz="4000" b="1" spc="-140" dirty="0">
              <a:solidFill>
                <a:srgbClr val="FFFFFF"/>
              </a:solidFill>
              <a:cs typeface="Arial"/>
            </a:endParaRP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1999" y="52906"/>
            <a:ext cx="15824143" cy="2321148"/>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Early tasks to accomplish in your first year (Ph.D. degree students)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90062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562" y="2374054"/>
            <a:ext cx="1983739" cy="8077763"/>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374055"/>
            <a:ext cx="16127686" cy="8077762"/>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9757799"/>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4000" b="1" spc="-140" dirty="0">
                <a:solidFill>
                  <a:srgbClr val="FF0000"/>
                </a:solidFill>
                <a:cs typeface="Arial"/>
              </a:rPr>
              <a:t>Apply for assistantships/fellowships</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Teaching assistantships (TAs)</a:t>
            </a:r>
          </a:p>
          <a:p>
            <a:pPr marL="1498600" lvl="2" indent="-571500">
              <a:spcBef>
                <a:spcPts val="2010"/>
              </a:spcBef>
              <a:buFont typeface="Arial" panose="020B0604020202020204" pitchFamily="34" charset="0"/>
              <a:buChar char="•"/>
              <a:tabLst>
                <a:tab pos="2442845" algn="l"/>
              </a:tabLst>
            </a:pPr>
            <a:r>
              <a:rPr lang="en-US" sz="4000" b="1" spc="-140" dirty="0">
                <a:solidFill>
                  <a:srgbClr val="FFFFFF"/>
                </a:solidFill>
                <a:cs typeface="Arial"/>
              </a:rPr>
              <a:t>International students: Must complete the Institute for International Teaching Assistants program </a:t>
            </a:r>
            <a:r>
              <a:rPr lang="en-US" sz="4000" b="1" spc="-140" dirty="0">
                <a:solidFill>
                  <a:srgbClr val="FFFFFF"/>
                </a:solidFill>
                <a:cs typeface="Arial"/>
                <a:hlinkClick r:id="rId3"/>
              </a:rPr>
              <a:t>https://www.unl.edu/gradstudies/current/ita</a:t>
            </a:r>
            <a:r>
              <a:rPr lang="en-US" sz="4000" b="1" spc="-140" dirty="0">
                <a:solidFill>
                  <a:srgbClr val="FFFFFF"/>
                </a:solidFill>
                <a:cs typeface="Arial"/>
              </a:rPr>
              <a:t>  </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Research assistantships (RAs)</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Fellowships</a:t>
            </a:r>
          </a:p>
          <a:p>
            <a:pPr marL="12700">
              <a:lnSpc>
                <a:spcPct val="100000"/>
              </a:lnSpc>
              <a:spcBef>
                <a:spcPts val="2010"/>
              </a:spcBef>
              <a:tabLst>
                <a:tab pos="2442845" algn="l"/>
              </a:tabLst>
            </a:pPr>
            <a:r>
              <a:rPr lang="en-US" sz="4000" b="1" spc="-140" dirty="0">
                <a:solidFill>
                  <a:srgbClr val="FF0000"/>
                </a:solidFill>
                <a:cs typeface="Arial"/>
              </a:rPr>
              <a:t>Tuition credit? (READ YOUR OFFER LETTER)</a:t>
            </a:r>
          </a:p>
          <a:p>
            <a:pPr marL="12700">
              <a:lnSpc>
                <a:spcPct val="100000"/>
              </a:lnSpc>
              <a:spcBef>
                <a:spcPts val="2010"/>
              </a:spcBef>
              <a:tabLst>
                <a:tab pos="2442845" algn="l"/>
              </a:tabLst>
            </a:pPr>
            <a:r>
              <a:rPr lang="en-US" sz="4000" b="1" spc="-140" dirty="0">
                <a:solidFill>
                  <a:srgbClr val="FFFFFF"/>
                </a:solidFill>
                <a:cs typeface="Arial"/>
              </a:rPr>
              <a:t>13 hours per week (.33 assistantship) or 19.6 hours per week (.49 assistantship)</a:t>
            </a:r>
            <a:endParaRPr lang="en-US" sz="3600" b="1" spc="-140" dirty="0">
              <a:solidFill>
                <a:srgbClr val="FFFFFF"/>
              </a:solidFill>
              <a:cs typeface="Arial"/>
            </a:endParaRP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52906"/>
            <a:ext cx="13919200" cy="2321148"/>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During your second semester of your first year</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43836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96554" y="0"/>
            <a:ext cx="12791440"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a:off x="0" y="0"/>
            <a:ext cx="549656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dirty="0"/>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10" name="TextBox 9">
            <a:extLst>
              <a:ext uri="{FF2B5EF4-FFF2-40B4-BE49-F238E27FC236}">
                <a16:creationId xmlns:a16="http://schemas.microsoft.com/office/drawing/2014/main" id="{755A8A3D-2CB1-C74D-90CA-EF0B3AB6E68C}"/>
              </a:ext>
            </a:extLst>
          </p:cNvPr>
          <p:cNvSpPr txBox="1"/>
          <p:nvPr/>
        </p:nvSpPr>
        <p:spPr>
          <a:xfrm>
            <a:off x="6019800" y="626423"/>
            <a:ext cx="11394112" cy="8771632"/>
          </a:xfrm>
          <a:prstGeom prst="rect">
            <a:avLst/>
          </a:prstGeom>
          <a:noFill/>
        </p:spPr>
        <p:txBody>
          <a:bodyPr wrap="square" rtlCol="0">
            <a:spAutoFit/>
          </a:bodyPr>
          <a:lstStyle/>
          <a:p>
            <a:pPr marL="914400" indent="-914400">
              <a:buFont typeface="+mj-lt"/>
              <a:buAutoNum type="arabicPeriod"/>
            </a:pPr>
            <a:r>
              <a:rPr lang="en-US" altLang="en-US" sz="4800" dirty="0">
                <a:solidFill>
                  <a:schemeClr val="bg1"/>
                </a:solidFill>
              </a:rPr>
              <a:t>Check-in and introductions (9:00-9:30)</a:t>
            </a:r>
          </a:p>
          <a:p>
            <a:pPr marL="914400" indent="-914400">
              <a:buFont typeface="+mj-lt"/>
              <a:buAutoNum type="arabicPeriod"/>
            </a:pPr>
            <a:r>
              <a:rPr lang="en-US" altLang="en-US" sz="4800" dirty="0">
                <a:solidFill>
                  <a:schemeClr val="bg1"/>
                </a:solidFill>
              </a:rPr>
              <a:t>Department Overview (9:30-9:45)</a:t>
            </a:r>
          </a:p>
          <a:p>
            <a:pPr marL="914400" indent="-914400">
              <a:buFont typeface="+mj-lt"/>
              <a:buAutoNum type="arabicPeriod"/>
            </a:pPr>
            <a:r>
              <a:rPr lang="en-US" altLang="en-US" sz="4800" dirty="0">
                <a:solidFill>
                  <a:schemeClr val="bg1"/>
                </a:solidFill>
              </a:rPr>
              <a:t>Degree Milestones (9:45-10:00)</a:t>
            </a:r>
          </a:p>
          <a:p>
            <a:pPr marL="914400" indent="-914400">
              <a:buFont typeface="+mj-lt"/>
              <a:buAutoNum type="arabicPeriod"/>
            </a:pPr>
            <a:r>
              <a:rPr lang="en-US" altLang="en-US" sz="4800" dirty="0">
                <a:solidFill>
                  <a:schemeClr val="bg1"/>
                </a:solidFill>
              </a:rPr>
              <a:t>Professionalism &amp; Academic Integrity (10:00-10:55)</a:t>
            </a:r>
          </a:p>
          <a:p>
            <a:pPr marL="914400" indent="-914400">
              <a:buFont typeface="+mj-lt"/>
              <a:buAutoNum type="arabicPeriod"/>
            </a:pPr>
            <a:r>
              <a:rPr lang="en-US" altLang="en-US" sz="4800" dirty="0">
                <a:solidFill>
                  <a:schemeClr val="bg1"/>
                </a:solidFill>
              </a:rPr>
              <a:t>BHECN (10:55-11:00)</a:t>
            </a:r>
          </a:p>
          <a:p>
            <a:pPr marL="914400" indent="-914400">
              <a:buFont typeface="+mj-lt"/>
              <a:buAutoNum type="arabicPeriod"/>
            </a:pPr>
            <a:r>
              <a:rPr lang="en-US" altLang="en-US" sz="4800" dirty="0">
                <a:solidFill>
                  <a:schemeClr val="bg1"/>
                </a:solidFill>
              </a:rPr>
              <a:t>Counseling and School Psychology Clinic (11:00-11:15)</a:t>
            </a:r>
          </a:p>
          <a:p>
            <a:pPr marL="914400" indent="-914400">
              <a:buFont typeface="+mj-lt"/>
              <a:buAutoNum type="arabicPeriod"/>
            </a:pPr>
            <a:r>
              <a:rPr lang="en-US" altLang="en-US" sz="4800" dirty="0">
                <a:solidFill>
                  <a:schemeClr val="bg1"/>
                </a:solidFill>
              </a:rPr>
              <a:t>DEMAC (11:15-11:45)</a:t>
            </a:r>
          </a:p>
          <a:p>
            <a:pPr marL="914400" indent="-914400">
              <a:buFont typeface="+mj-lt"/>
              <a:buAutoNum type="arabicPeriod"/>
            </a:pPr>
            <a:r>
              <a:rPr lang="en-US" altLang="en-US" sz="4800" dirty="0">
                <a:solidFill>
                  <a:schemeClr val="bg1"/>
                </a:solidFill>
              </a:rPr>
              <a:t>Research Opportunity (11:45-11:55)</a:t>
            </a:r>
          </a:p>
          <a:p>
            <a:pPr marL="914400" indent="-914400">
              <a:buFont typeface="+mj-lt"/>
              <a:buAutoNum type="arabicPeriod"/>
            </a:pPr>
            <a:r>
              <a:rPr lang="en-US" altLang="en-US" sz="4800" dirty="0">
                <a:solidFill>
                  <a:schemeClr val="bg1"/>
                </a:solidFill>
              </a:rPr>
              <a:t>Lunch in </a:t>
            </a:r>
            <a:r>
              <a:rPr lang="en-US" altLang="en-US" sz="4800" dirty="0" err="1">
                <a:solidFill>
                  <a:schemeClr val="bg1"/>
                </a:solidFill>
              </a:rPr>
              <a:t>Buros</a:t>
            </a:r>
            <a:r>
              <a:rPr lang="en-US" altLang="en-US" sz="4800" dirty="0">
                <a:solidFill>
                  <a:schemeClr val="bg1"/>
                </a:solidFill>
              </a:rPr>
              <a:t> Library @ 12noon</a:t>
            </a:r>
          </a:p>
          <a:p>
            <a:endParaRPr lang="en-US" dirty="0"/>
          </a:p>
          <a:p>
            <a:endParaRPr lang="en-US" dirty="0"/>
          </a:p>
        </p:txBody>
      </p:sp>
      <p:sp>
        <p:nvSpPr>
          <p:cNvPr id="12" name="Title 10">
            <a:extLst>
              <a:ext uri="{FF2B5EF4-FFF2-40B4-BE49-F238E27FC236}">
                <a16:creationId xmlns:a16="http://schemas.microsoft.com/office/drawing/2014/main" id="{D032234F-92C2-0A44-AF24-6A7C47D9270D}"/>
              </a:ext>
            </a:extLst>
          </p:cNvPr>
          <p:cNvSpPr txBox="1">
            <a:spLocks/>
          </p:cNvSpPr>
          <p:nvPr/>
        </p:nvSpPr>
        <p:spPr>
          <a:xfrm rot="16200000">
            <a:off x="-2593677" y="4127835"/>
            <a:ext cx="10287002" cy="2031325"/>
          </a:xfrm>
          <a:prstGeom prst="rect">
            <a:avLst/>
          </a:prstGeom>
        </p:spPr>
        <p:txBody>
          <a:bodyPr wrap="square" lIns="0" tIns="0" rIns="0" bIns="0">
            <a:spAutoFit/>
          </a:bodyPr>
          <a:lstStyle>
            <a:lvl1pPr>
              <a:defRPr sz="7500" b="1" i="0">
                <a:solidFill>
                  <a:schemeClr val="bg1"/>
                </a:solidFill>
                <a:latin typeface="Arial"/>
                <a:ea typeface="+mj-ea"/>
                <a:cs typeface="Arial"/>
              </a:defRPr>
            </a:lvl1pPr>
          </a:lstStyle>
          <a:p>
            <a:pPr algn="ctr"/>
            <a:r>
              <a:rPr lang="en-US" sz="6600" kern="0" dirty="0">
                <a:latin typeface="Raleway" panose="020B0503030101060003" pitchFamily="34" charset="77"/>
              </a:rPr>
              <a:t>Orientation</a:t>
            </a:r>
          </a:p>
          <a:p>
            <a:pPr algn="ctr"/>
            <a:r>
              <a:rPr lang="en-US" sz="6600" kern="0" dirty="0">
                <a:latin typeface="Raleway" panose="020B0503030101060003" pitchFamily="34" charset="77"/>
              </a:rPr>
              <a:t> Agenda</a:t>
            </a:r>
          </a:p>
        </p:txBody>
      </p:sp>
      <p:pic>
        <p:nvPicPr>
          <p:cNvPr id="14" name="Graphic 13">
            <a:extLst>
              <a:ext uri="{FF2B5EF4-FFF2-40B4-BE49-F238E27FC236}">
                <a16:creationId xmlns:a16="http://schemas.microsoft.com/office/drawing/2014/main" id="{A0CDDD8E-96ED-6A4D-A994-BF09C0B7B9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669934" y="2029457"/>
            <a:ext cx="15501639" cy="8403583"/>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4400" b="1" spc="-140" dirty="0">
                <a:solidFill>
                  <a:srgbClr val="FF0000"/>
                </a:solidFill>
                <a:cs typeface="Arial"/>
              </a:rPr>
              <a:t>Think and plan ahead!</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Many courses are offered every other year or only occasionally</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Check course schedules online </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Make a 3–4-year plan with your advisor</a:t>
            </a:r>
          </a:p>
          <a:p>
            <a:pPr marL="4413250" lvl="8" indent="-742950">
              <a:spcBef>
                <a:spcPts val="2010"/>
              </a:spcBef>
              <a:buFont typeface="+mj-lt"/>
              <a:buAutoNum type="arabicPeriod"/>
              <a:tabLst>
                <a:tab pos="2442845" algn="l"/>
              </a:tabLst>
            </a:pPr>
            <a:endParaRPr lang="en-US" sz="4400" b="1" spc="-140" dirty="0">
              <a:solidFill>
                <a:srgbClr val="FFFFFF"/>
              </a:solidFill>
              <a:cs typeface="Arial"/>
            </a:endParaRPr>
          </a:p>
          <a:p>
            <a:pPr marL="12700">
              <a:lnSpc>
                <a:spcPct val="100000"/>
              </a:lnSpc>
              <a:spcBef>
                <a:spcPts val="2010"/>
              </a:spcBef>
              <a:tabLst>
                <a:tab pos="2442845" algn="l"/>
              </a:tabLst>
            </a:pPr>
            <a:r>
              <a:rPr lang="en-US" sz="4400" b="1" spc="-140" dirty="0">
                <a:solidFill>
                  <a:srgbClr val="FF0000"/>
                </a:solidFill>
                <a:cs typeface="Arial"/>
              </a:rPr>
              <a:t>Have a Plan B</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What if a course gets cancelled?</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What if you need to take a leave-of-absence?</a:t>
            </a:r>
          </a:p>
          <a:p>
            <a:pPr marL="1041400" lvl="1" indent="-571500">
              <a:spcBef>
                <a:spcPts val="2010"/>
              </a:spcBef>
              <a:buFont typeface="Wingdings" panose="05000000000000000000" pitchFamily="2" charset="2"/>
              <a:buChar char="Ø"/>
              <a:tabLst>
                <a:tab pos="2442845" algn="l"/>
              </a:tabLst>
            </a:pPr>
            <a:r>
              <a:rPr lang="en-US" sz="4400" b="1" spc="-140" dirty="0">
                <a:solidFill>
                  <a:srgbClr val="FFFFFF"/>
                </a:solidFill>
                <a:cs typeface="Arial"/>
              </a:rPr>
              <a:t>What if your advisor leaves UNL?</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Some course planning advice…</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1028" name="Picture 4" descr="Life Is All About How You Handle Plan B Pictures, Photos, and Images for  Facebook, Tumblr, Pinterest, and Twitter">
            <a:extLst>
              <a:ext uri="{FF2B5EF4-FFF2-40B4-BE49-F238E27FC236}">
                <a16:creationId xmlns:a16="http://schemas.microsoft.com/office/drawing/2014/main" id="{583DF9F6-F02B-40FC-81FE-70EACE3D9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8439" y="4116693"/>
            <a:ext cx="3810000" cy="5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00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1948296"/>
            <a:ext cx="16216268"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473346" y="1954174"/>
            <a:ext cx="15654039" cy="11368497"/>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4000" b="1" spc="-140" dirty="0">
                <a:solidFill>
                  <a:srgbClr val="FF0000"/>
                </a:solidFill>
                <a:cs typeface="Arial"/>
              </a:rPr>
              <a:t>Master’s (3 of the following subtests)</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Development; Learning Sciences; Statistical Methods; Research Methods; Measurement; Behavioral Learning; Counseling</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hlinkClick r:id="rId3"/>
              </a:rPr>
              <a:t>https://cehs.unl.edu/edpsych/masters-comprehensive-exam/</a:t>
            </a:r>
            <a:r>
              <a:rPr lang="en-US" sz="4000" b="1" spc="-140" dirty="0">
                <a:solidFill>
                  <a:srgbClr val="FFFFFF"/>
                </a:solidFill>
                <a:cs typeface="Arial"/>
              </a:rPr>
              <a:t>  </a:t>
            </a:r>
            <a:endParaRPr lang="en-US" sz="2000" b="1" spc="-140" dirty="0">
              <a:solidFill>
                <a:srgbClr val="FFFFFF"/>
              </a:solidFill>
              <a:cs typeface="Arial"/>
            </a:endParaRPr>
          </a:p>
          <a:p>
            <a:pPr marL="12700">
              <a:lnSpc>
                <a:spcPct val="100000"/>
              </a:lnSpc>
              <a:spcBef>
                <a:spcPts val="2010"/>
              </a:spcBef>
              <a:tabLst>
                <a:tab pos="2442845" algn="l"/>
              </a:tabLst>
            </a:pPr>
            <a:r>
              <a:rPr lang="en-US" sz="4000" b="1" spc="-140" dirty="0">
                <a:solidFill>
                  <a:srgbClr val="FF0000"/>
                </a:solidFill>
                <a:cs typeface="Arial"/>
              </a:rPr>
              <a:t>Ph.D.</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Talk to your advisor; Written comprehensive exams –each program has different procedures</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Taken after majority of coursework completed</a:t>
            </a:r>
          </a:p>
          <a:p>
            <a:pPr marL="1041400" lvl="1" indent="-571500">
              <a:spcBef>
                <a:spcPts val="2010"/>
              </a:spcBef>
              <a:buFont typeface="Wingdings" panose="05000000000000000000" pitchFamily="2" charset="2"/>
              <a:buChar char="Ø"/>
              <a:tabLst>
                <a:tab pos="2442845" algn="l"/>
              </a:tabLst>
            </a:pPr>
            <a:r>
              <a:rPr lang="en-US" sz="4000" b="1" spc="-140" dirty="0">
                <a:solidFill>
                  <a:srgbClr val="FFFFFF"/>
                </a:solidFill>
                <a:cs typeface="Arial"/>
              </a:rPr>
              <a:t>After completed and passed comps, submit an application for candidacy. Once you’re approved  by the Office of Graduate Studies, you can write that you are a “doctoral candidate.” </a:t>
            </a:r>
          </a:p>
          <a:p>
            <a:pPr marL="469900" lvl="1">
              <a:spcBef>
                <a:spcPts val="2010"/>
              </a:spcBef>
              <a:tabLst>
                <a:tab pos="2442845" algn="l"/>
              </a:tabLst>
            </a:pPr>
            <a:endParaRPr lang="en-US" sz="4400" b="1" spc="-140" dirty="0">
              <a:solidFill>
                <a:srgbClr val="FFFFFF"/>
              </a:solidFill>
              <a:cs typeface="Arial"/>
            </a:endParaRP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EDPS Comprehensive Exams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22179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139380"/>
            <a:ext cx="16434194" cy="8490520"/>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381000" y="2218335"/>
            <a:ext cx="15746385" cy="10506722"/>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3400" b="1" spc="-140" dirty="0">
                <a:solidFill>
                  <a:srgbClr val="FF0000"/>
                </a:solidFill>
                <a:cs typeface="Arial"/>
              </a:rPr>
              <a:t>Master’s Thesis (if applicable)</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Students work with their advisor to choose an appropriate data-based project</a:t>
            </a:r>
          </a:p>
          <a:p>
            <a:pPr marL="1498600" lvl="2" indent="-571500">
              <a:spcBef>
                <a:spcPts val="2010"/>
              </a:spcBef>
              <a:buFont typeface="Arial" panose="020B0604020202020204" pitchFamily="34" charset="0"/>
              <a:buChar char="•"/>
              <a:tabLst>
                <a:tab pos="2442845" algn="l"/>
              </a:tabLst>
            </a:pPr>
            <a:r>
              <a:rPr lang="en-US" sz="3400" b="1" spc="-140" dirty="0">
                <a:solidFill>
                  <a:srgbClr val="FFFFFF"/>
                </a:solidFill>
                <a:cs typeface="Arial"/>
              </a:rPr>
              <a:t>Thesis must be read by at least one other faculty member</a:t>
            </a:r>
          </a:p>
          <a:p>
            <a:pPr marL="12700">
              <a:lnSpc>
                <a:spcPct val="100000"/>
              </a:lnSpc>
              <a:spcBef>
                <a:spcPts val="2010"/>
              </a:spcBef>
              <a:tabLst>
                <a:tab pos="2442845" algn="l"/>
              </a:tabLst>
            </a:pPr>
            <a:endParaRPr lang="en-US" sz="200" b="1" spc="-140" dirty="0">
              <a:solidFill>
                <a:srgbClr val="FFFFFF"/>
              </a:solidFill>
              <a:cs typeface="Arial"/>
            </a:endParaRPr>
          </a:p>
          <a:p>
            <a:pPr marL="12700">
              <a:lnSpc>
                <a:spcPct val="100000"/>
              </a:lnSpc>
              <a:spcBef>
                <a:spcPts val="2010"/>
              </a:spcBef>
              <a:tabLst>
                <a:tab pos="2442845" algn="l"/>
              </a:tabLst>
            </a:pPr>
            <a:r>
              <a:rPr lang="en-US" sz="3400" b="1" spc="-140" dirty="0" err="1">
                <a:solidFill>
                  <a:srgbClr val="FF0000"/>
                </a:solidFill>
                <a:cs typeface="Arial"/>
              </a:rPr>
              <a:t>Ed.S</a:t>
            </a:r>
            <a:r>
              <a:rPr lang="en-US" sz="3400" b="1" spc="-140" dirty="0">
                <a:solidFill>
                  <a:srgbClr val="FF0000"/>
                </a:solidFill>
                <a:cs typeface="Arial"/>
              </a:rPr>
              <a:t>. Research Project and Portfolio (NASP requirement)</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Work with your program advisor and read the School Psychology Handbook!</a:t>
            </a:r>
          </a:p>
          <a:p>
            <a:pPr marL="12700">
              <a:lnSpc>
                <a:spcPct val="100000"/>
              </a:lnSpc>
              <a:spcBef>
                <a:spcPts val="2010"/>
              </a:spcBef>
              <a:tabLst>
                <a:tab pos="2442845" algn="l"/>
              </a:tabLst>
            </a:pPr>
            <a:r>
              <a:rPr lang="en-US" sz="3400" b="1" spc="-140" dirty="0">
                <a:solidFill>
                  <a:srgbClr val="FF0000"/>
                </a:solidFill>
                <a:cs typeface="Arial"/>
              </a:rPr>
              <a:t>Doctoral Dissertation</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Developed in a research group or independently under the supervision of your advisor (Chair)</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Both proposal and defense will be in front of the Supervisory Committee and will include 2 readers</a:t>
            </a:r>
          </a:p>
          <a:p>
            <a:pPr marL="1041400" lvl="1" indent="-571500">
              <a:spcBef>
                <a:spcPts val="2010"/>
              </a:spcBef>
              <a:buFont typeface="Wingdings" panose="05000000000000000000" pitchFamily="2" charset="2"/>
              <a:buChar char="Ø"/>
              <a:tabLst>
                <a:tab pos="2442845" algn="l"/>
              </a:tabLst>
            </a:pPr>
            <a:r>
              <a:rPr lang="en-US" sz="3400" b="1" spc="-140" dirty="0">
                <a:solidFill>
                  <a:srgbClr val="FFFFFF"/>
                </a:solidFill>
                <a:cs typeface="Arial"/>
              </a:rPr>
              <a:t>Your committee will include an outside member…who will yours be?</a:t>
            </a: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Thesis/Dissertation</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76780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49" y="0"/>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pic>
        <p:nvPicPr>
          <p:cNvPr id="6" name="Content Placeholder 3"/>
          <p:cNvPicPr>
            <a:picLocks noChangeAspect="1"/>
          </p:cNvPicPr>
          <p:nvPr/>
        </p:nvPicPr>
        <p:blipFill>
          <a:blip r:embed="rId4"/>
          <a:stretch>
            <a:fillRect/>
          </a:stretch>
        </p:blipFill>
        <p:spPr>
          <a:xfrm>
            <a:off x="4648200" y="2571134"/>
            <a:ext cx="8915400" cy="6249313"/>
          </a:xfrm>
          <a:prstGeom prst="rect">
            <a:avLst/>
          </a:prstGeom>
        </p:spPr>
      </p:pic>
      <p:sp>
        <p:nvSpPr>
          <p:cNvPr id="8" name="object 6"/>
          <p:cNvSpPr txBox="1">
            <a:spLocks/>
          </p:cNvSpPr>
          <p:nvPr/>
        </p:nvSpPr>
        <p:spPr>
          <a:xfrm>
            <a:off x="1776413" y="560623"/>
            <a:ext cx="15011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200" kern="0" spc="-105" dirty="0">
                <a:solidFill>
                  <a:schemeClr val="bg1"/>
                </a:solidFill>
                <a:latin typeface="Raleway" panose="020B0503030101060003" pitchFamily="34" charset="77"/>
              </a:rPr>
              <a:t>Other Program Requirements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686" cy="825008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019300"/>
            <a:ext cx="14934854" cy="9403856"/>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3200" b="1" spc="-140" dirty="0">
                <a:solidFill>
                  <a:srgbClr val="FF0000"/>
                </a:solidFill>
                <a:cs typeface="Arial"/>
              </a:rPr>
              <a:t>Research</a:t>
            </a:r>
          </a:p>
          <a:p>
            <a:pPr marL="927100" lvl="1" indent="-457200">
              <a:spcBef>
                <a:spcPts val="600"/>
              </a:spcBef>
              <a:buFont typeface="Wingdings" panose="05000000000000000000" pitchFamily="2" charset="2"/>
              <a:buChar char="Ø"/>
              <a:tabLst>
                <a:tab pos="2442845" algn="l"/>
              </a:tabLst>
            </a:pPr>
            <a:r>
              <a:rPr lang="en-US" sz="3200" b="1" spc="-140" dirty="0">
                <a:solidFill>
                  <a:srgbClr val="FFFFFF"/>
                </a:solidFill>
                <a:cs typeface="Arial"/>
              </a:rPr>
              <a:t>Usually with your advisor … but check out other professors!</a:t>
            </a:r>
          </a:p>
          <a:p>
            <a:pPr marL="927100" lvl="1" indent="-457200">
              <a:spcBef>
                <a:spcPts val="600"/>
              </a:spcBef>
              <a:buFont typeface="Wingdings" panose="05000000000000000000" pitchFamily="2" charset="2"/>
              <a:buChar char="Ø"/>
              <a:tabLst>
                <a:tab pos="2442845" algn="l"/>
              </a:tabLst>
            </a:pPr>
            <a:r>
              <a:rPr lang="en-US" sz="3200" b="1" spc="-140" dirty="0">
                <a:solidFill>
                  <a:srgbClr val="FFFFFF"/>
                </a:solidFill>
                <a:cs typeface="Arial"/>
              </a:rPr>
              <a:t>Essential to your training as a research scientist</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Theory</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Methodological Design/Measurement Development</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IRB applications &amp; Ethics</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Recruitment</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Data collection</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Grant management</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Analyses</a:t>
            </a:r>
          </a:p>
          <a:p>
            <a:pPr marL="1270000" lvl="2" indent="-342900">
              <a:spcBef>
                <a:spcPts val="1000"/>
              </a:spcBef>
              <a:buFont typeface="Arial" panose="020B0604020202020204" pitchFamily="34" charset="0"/>
              <a:buChar char="•"/>
              <a:tabLst>
                <a:tab pos="2442845" algn="l"/>
              </a:tabLst>
            </a:pPr>
            <a:r>
              <a:rPr lang="en-US" sz="2000" b="1" spc="-140" dirty="0">
                <a:solidFill>
                  <a:srgbClr val="FFFFFF"/>
                </a:solidFill>
                <a:cs typeface="Arial"/>
              </a:rPr>
              <a:t>Writing  and defending your research</a:t>
            </a:r>
          </a:p>
          <a:p>
            <a:pPr marL="12700">
              <a:lnSpc>
                <a:spcPct val="100000"/>
              </a:lnSpc>
              <a:spcBef>
                <a:spcPts val="1000"/>
              </a:spcBef>
              <a:tabLst>
                <a:tab pos="2442845" algn="l"/>
              </a:tabLst>
            </a:pPr>
            <a:r>
              <a:rPr lang="en-US" sz="3200" b="1" spc="-140" dirty="0">
                <a:solidFill>
                  <a:srgbClr val="FF0000"/>
                </a:solidFill>
                <a:cs typeface="Arial"/>
              </a:rPr>
              <a:t>Every lab/group is different, but a good estimate is about 8-10 hours/week </a:t>
            </a:r>
            <a:r>
              <a:rPr lang="en-US" sz="3200" b="1" spc="-140" dirty="0">
                <a:solidFill>
                  <a:srgbClr val="FFFFFF"/>
                </a:solidFill>
                <a:cs typeface="Arial"/>
              </a:rPr>
              <a:t>(more if you have an assistantship)</a:t>
            </a:r>
          </a:p>
          <a:p>
            <a:pPr marL="12700">
              <a:lnSpc>
                <a:spcPct val="100000"/>
              </a:lnSpc>
              <a:spcBef>
                <a:spcPts val="1000"/>
              </a:spcBef>
              <a:tabLst>
                <a:tab pos="2442845" algn="l"/>
              </a:tabLst>
            </a:pPr>
            <a:r>
              <a:rPr lang="en-US" sz="3200" b="1" spc="-140" dirty="0">
                <a:solidFill>
                  <a:srgbClr val="FFFFFF"/>
                </a:solidFill>
                <a:cs typeface="Arial"/>
              </a:rPr>
              <a:t>Complete the CITI certification course</a:t>
            </a:r>
          </a:p>
          <a:p>
            <a:pPr marL="927100" lvl="1" indent="-457200">
              <a:spcBef>
                <a:spcPts val="1000"/>
              </a:spcBef>
              <a:buFont typeface="Wingdings" panose="05000000000000000000" pitchFamily="2" charset="2"/>
              <a:buChar char="Ø"/>
              <a:tabLst>
                <a:tab pos="2442845" algn="l"/>
              </a:tabLst>
            </a:pPr>
            <a:r>
              <a:rPr lang="en-US" sz="3200" b="1" spc="-140" dirty="0">
                <a:solidFill>
                  <a:srgbClr val="FFFFFF"/>
                </a:solidFill>
                <a:cs typeface="Arial"/>
              </a:rPr>
              <a:t>http://research.unl.edu/researchcompliance/required-and-optional-training-with-human-subjects/  	</a:t>
            </a:r>
            <a:endParaRPr lang="en-US" sz="4000" b="1" spc="-140" dirty="0">
              <a:solidFill>
                <a:srgbClr val="FFFFFF"/>
              </a:solidFill>
              <a:cs typeface="Arial"/>
            </a:endParaRP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Program Requirements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77791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44" y="2014280"/>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10075835"/>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5400" b="1" spc="-140" dirty="0">
                <a:solidFill>
                  <a:srgbClr val="FF0000"/>
                </a:solidFill>
                <a:cs typeface="Arial"/>
              </a:rPr>
              <a:t>Research requirement(s):</a:t>
            </a:r>
          </a:p>
          <a:p>
            <a:pPr marL="927100" lvl="1" indent="-457200">
              <a:spcBef>
                <a:spcPts val="2010"/>
              </a:spcBef>
              <a:buFont typeface="Wingdings" panose="05000000000000000000" pitchFamily="2" charset="2"/>
              <a:buChar char="Ø"/>
              <a:tabLst>
                <a:tab pos="2442845" algn="l"/>
              </a:tabLst>
            </a:pPr>
            <a:r>
              <a:rPr lang="en-US" sz="4400" b="1" spc="-140" dirty="0">
                <a:solidFill>
                  <a:srgbClr val="FFFFFF"/>
                </a:solidFill>
                <a:cs typeface="Arial"/>
              </a:rPr>
              <a:t>Discuss with your advisor</a:t>
            </a:r>
          </a:p>
          <a:p>
            <a:pPr marL="927100" lvl="1" indent="-457200">
              <a:spcBef>
                <a:spcPts val="2010"/>
              </a:spcBef>
              <a:buFont typeface="Wingdings" panose="05000000000000000000" pitchFamily="2" charset="2"/>
              <a:buChar char="Ø"/>
              <a:tabLst>
                <a:tab pos="2442845" algn="l"/>
              </a:tabLst>
            </a:pPr>
            <a:r>
              <a:rPr lang="en-US" sz="4400" b="1" spc="-140" dirty="0">
                <a:solidFill>
                  <a:srgbClr val="FFFFFF"/>
                </a:solidFill>
                <a:cs typeface="Arial"/>
              </a:rPr>
              <a:t>Must register for one EDPS 995 (Doctoral Seminar; three credits) before you will be approved to graduate with a degree in Educational Psychology</a:t>
            </a:r>
          </a:p>
          <a:p>
            <a:pPr marL="927100" lvl="1" indent="-457200">
              <a:spcBef>
                <a:spcPts val="2010"/>
              </a:spcBef>
              <a:buFont typeface="Wingdings" panose="05000000000000000000" pitchFamily="2" charset="2"/>
              <a:buChar char="Ø"/>
              <a:tabLst>
                <a:tab pos="2442845" algn="l"/>
              </a:tabLst>
            </a:pPr>
            <a:r>
              <a:rPr lang="en-US" sz="4400" b="1" spc="-140" dirty="0">
                <a:solidFill>
                  <a:srgbClr val="FFFFFF"/>
                </a:solidFill>
                <a:cs typeface="Arial"/>
              </a:rPr>
              <a:t>Will be graded “IN PROGRESS” until completion</a:t>
            </a:r>
          </a:p>
          <a:p>
            <a:pPr marL="927100" lvl="1" indent="-457200">
              <a:spcBef>
                <a:spcPts val="2010"/>
              </a:spcBef>
              <a:buFont typeface="Wingdings" panose="05000000000000000000" pitchFamily="2" charset="2"/>
              <a:buChar char="Ø"/>
              <a:tabLst>
                <a:tab pos="2442845" algn="l"/>
              </a:tabLst>
            </a:pPr>
            <a:r>
              <a:rPr lang="en-US" sz="4400" b="1" spc="-140" dirty="0">
                <a:solidFill>
                  <a:srgbClr val="FFFFFF"/>
                </a:solidFill>
                <a:cs typeface="Arial"/>
              </a:rPr>
              <a:t>Completion means a conference presentation and/or journal publication submission. Exact requirements vary by program and degree track. Students should consult their advisor and program handbook.</a:t>
            </a: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a:p>
            <a:pPr marL="1041400" lvl="1" indent="-571500">
              <a:spcBef>
                <a:spcPts val="2010"/>
              </a:spcBef>
              <a:buFont typeface="Wingdings" panose="05000000000000000000" pitchFamily="2" charset="2"/>
              <a:buChar char="Ø"/>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Program Requirements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67391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8583119"/>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3400" b="1" spc="-140" dirty="0">
                <a:solidFill>
                  <a:srgbClr val="FF0000"/>
                </a:solidFill>
                <a:cs typeface="Arial"/>
              </a:rPr>
              <a:t>Get involved!</a:t>
            </a:r>
          </a:p>
          <a:p>
            <a:pPr marL="927100" lvl="1" indent="-457200">
              <a:spcBef>
                <a:spcPts val="600"/>
              </a:spcBef>
              <a:buFont typeface="Wingdings" panose="05000000000000000000" pitchFamily="2" charset="2"/>
              <a:buChar char="Ø"/>
              <a:tabLst>
                <a:tab pos="2442845" algn="l"/>
              </a:tabLst>
            </a:pPr>
            <a:r>
              <a:rPr lang="en-US" sz="3400" b="1" spc="-140" dirty="0">
                <a:solidFill>
                  <a:srgbClr val="FFFFFF"/>
                </a:solidFill>
                <a:cs typeface="Arial"/>
              </a:rPr>
              <a:t>Your area-specific student organization</a:t>
            </a:r>
          </a:p>
          <a:p>
            <a:pPr marL="927100" lvl="1" indent="-457200">
              <a:spcBef>
                <a:spcPts val="600"/>
              </a:spcBef>
              <a:buFont typeface="Wingdings" panose="05000000000000000000" pitchFamily="2" charset="2"/>
              <a:buChar char="Ø"/>
              <a:tabLst>
                <a:tab pos="2442845" algn="l"/>
              </a:tabLst>
            </a:pPr>
            <a:r>
              <a:rPr lang="en-US" sz="3400" b="1" spc="-140" dirty="0">
                <a:solidFill>
                  <a:srgbClr val="FFFFFF"/>
                </a:solidFill>
                <a:cs typeface="Arial"/>
              </a:rPr>
              <a:t>The Diversity and Ethnic Minority Affairs Committee (DEMAC)</a:t>
            </a:r>
          </a:p>
          <a:p>
            <a:pPr marL="1384300" lvl="2" indent="-457200">
              <a:spcBef>
                <a:spcPts val="600"/>
              </a:spcBef>
              <a:buFont typeface="Arial" panose="020B0604020202020204" pitchFamily="34" charset="0"/>
              <a:buChar char="•"/>
              <a:tabLst>
                <a:tab pos="2442845" algn="l"/>
              </a:tabLst>
            </a:pPr>
            <a:r>
              <a:rPr lang="en-US" sz="3400" b="1" spc="-140" dirty="0">
                <a:solidFill>
                  <a:srgbClr val="FFFFFF"/>
                </a:solidFill>
                <a:cs typeface="Arial"/>
                <a:hlinkClick r:id="rId3"/>
              </a:rPr>
              <a:t>https://cehs.unl.edu/edpsych/demac/</a:t>
            </a:r>
            <a:r>
              <a:rPr lang="en-US" sz="3400" b="1" spc="-140" dirty="0">
                <a:solidFill>
                  <a:srgbClr val="FFFFFF"/>
                </a:solidFill>
                <a:cs typeface="Arial"/>
              </a:rPr>
              <a:t> </a:t>
            </a:r>
          </a:p>
          <a:p>
            <a:pPr marL="927100" lvl="1" indent="-457200">
              <a:spcBef>
                <a:spcPts val="600"/>
              </a:spcBef>
              <a:buFont typeface="Wingdings" panose="05000000000000000000" pitchFamily="2" charset="2"/>
              <a:buChar char="Ø"/>
              <a:tabLst>
                <a:tab pos="2442845" algn="l"/>
              </a:tabLst>
            </a:pPr>
            <a:r>
              <a:rPr lang="en-US" sz="3400" b="1" spc="-140" dirty="0">
                <a:solidFill>
                  <a:srgbClr val="FFFFFF"/>
                </a:solidFill>
                <a:cs typeface="Arial"/>
              </a:rPr>
              <a:t>The Graduate Student Assembly (GSA)</a:t>
            </a:r>
          </a:p>
          <a:p>
            <a:pPr marL="1384300" lvl="2" indent="-457200">
              <a:spcBef>
                <a:spcPts val="600"/>
              </a:spcBef>
              <a:buFont typeface="Arial" panose="020B0604020202020204" pitchFamily="34" charset="0"/>
              <a:buChar char="•"/>
              <a:tabLst>
                <a:tab pos="2442845" algn="l"/>
              </a:tabLst>
            </a:pPr>
            <a:r>
              <a:rPr lang="en-US" sz="3400" b="1" spc="-140" dirty="0">
                <a:solidFill>
                  <a:srgbClr val="FFFFFF"/>
                </a:solidFill>
                <a:cs typeface="Arial"/>
                <a:hlinkClick r:id="rId4"/>
              </a:rPr>
              <a:t>https://www.unl.edu/gsa/</a:t>
            </a:r>
            <a:r>
              <a:rPr lang="en-US" sz="3400" b="1" spc="-140" dirty="0">
                <a:solidFill>
                  <a:srgbClr val="FFFFFF"/>
                </a:solidFill>
                <a:cs typeface="Arial"/>
              </a:rPr>
              <a:t> </a:t>
            </a:r>
          </a:p>
          <a:p>
            <a:pPr marL="1841500" lvl="3" indent="-457200">
              <a:spcBef>
                <a:spcPts val="600"/>
              </a:spcBef>
              <a:buFont typeface="Calibri" panose="020F0502020204030204" pitchFamily="34" charset="0"/>
              <a:buChar char="―"/>
              <a:tabLst>
                <a:tab pos="2442845" algn="l"/>
              </a:tabLst>
            </a:pPr>
            <a:r>
              <a:rPr lang="en-US" sz="3400" b="1" spc="-140" dirty="0">
                <a:solidFill>
                  <a:srgbClr val="FFFFFF"/>
                </a:solidFill>
                <a:cs typeface="Arial"/>
              </a:rPr>
              <a:t>At least get on the email list</a:t>
            </a:r>
          </a:p>
          <a:p>
            <a:pPr marL="1384300" lvl="3">
              <a:spcBef>
                <a:spcPts val="600"/>
              </a:spcBef>
              <a:tabLst>
                <a:tab pos="2442845" algn="l"/>
              </a:tabLst>
            </a:pPr>
            <a:endParaRPr lang="en-US" sz="3400" b="1" spc="-140" dirty="0">
              <a:solidFill>
                <a:srgbClr val="FFFFFF"/>
              </a:solidFill>
              <a:cs typeface="Arial"/>
            </a:endParaRPr>
          </a:p>
          <a:p>
            <a:pPr marL="12700">
              <a:spcBef>
                <a:spcPts val="600"/>
              </a:spcBef>
              <a:tabLst>
                <a:tab pos="2442845" algn="l"/>
              </a:tabLst>
            </a:pPr>
            <a:r>
              <a:rPr lang="en-US" sz="3400" b="1" spc="-140" dirty="0">
                <a:solidFill>
                  <a:srgbClr val="FF0000"/>
                </a:solidFill>
                <a:cs typeface="Arial"/>
              </a:rPr>
              <a:t>Attend Conferences—Networking matters!</a:t>
            </a:r>
          </a:p>
          <a:p>
            <a:pPr marL="927100" lvl="1" indent="-457200">
              <a:spcBef>
                <a:spcPts val="600"/>
              </a:spcBef>
              <a:buFont typeface="Wingdings" panose="05000000000000000000" pitchFamily="2" charset="2"/>
              <a:buChar char="Ø"/>
              <a:tabLst>
                <a:tab pos="2442845" algn="l"/>
              </a:tabLst>
            </a:pPr>
            <a:r>
              <a:rPr lang="en-US" sz="3400" b="1" spc="-140" dirty="0">
                <a:solidFill>
                  <a:srgbClr val="FFFFFF"/>
                </a:solidFill>
                <a:cs typeface="Arial"/>
              </a:rPr>
              <a:t>May be reimbursed up to $250/year for travel</a:t>
            </a:r>
          </a:p>
          <a:p>
            <a:pPr marL="1384300" lvl="2" indent="-457200">
              <a:spcBef>
                <a:spcPts val="600"/>
              </a:spcBef>
              <a:buFont typeface="Wingdings" panose="05000000000000000000" pitchFamily="2" charset="2"/>
              <a:buChar char="§"/>
              <a:tabLst>
                <a:tab pos="2442845" algn="l"/>
              </a:tabLst>
            </a:pPr>
            <a:r>
              <a:rPr lang="en-US" sz="3400" b="1" spc="-140" dirty="0">
                <a:solidFill>
                  <a:srgbClr val="FFFFFF"/>
                </a:solidFill>
                <a:cs typeface="Arial"/>
                <a:hlinkClick r:id="rId5"/>
              </a:rPr>
              <a:t>https://cehs.unl.edu/edpsych/educational-psychology-travel-application/</a:t>
            </a:r>
            <a:r>
              <a:rPr lang="en-US" sz="3400" b="1" spc="-140" dirty="0">
                <a:solidFill>
                  <a:srgbClr val="FFFFFF"/>
                </a:solidFill>
                <a:cs typeface="Arial"/>
              </a:rPr>
              <a:t> </a:t>
            </a:r>
          </a:p>
          <a:p>
            <a:pPr marL="927100" lvl="1" indent="-457200">
              <a:spcBef>
                <a:spcPts val="600"/>
              </a:spcBef>
              <a:buFont typeface="Wingdings" panose="05000000000000000000" pitchFamily="2" charset="2"/>
              <a:buChar char="Ø"/>
              <a:tabLst>
                <a:tab pos="2442845" algn="l"/>
              </a:tabLst>
            </a:pPr>
            <a:r>
              <a:rPr lang="en-US" sz="3400" b="1" spc="-140" dirty="0">
                <a:solidFill>
                  <a:srgbClr val="FFFFFF"/>
                </a:solidFill>
                <a:cs typeface="Arial"/>
              </a:rPr>
              <a:t>CEHS Travel Grants</a:t>
            </a:r>
          </a:p>
          <a:p>
            <a:pPr marL="1384300" lvl="2" indent="-457200">
              <a:spcBef>
                <a:spcPts val="600"/>
              </a:spcBef>
              <a:buFont typeface="Arial" panose="020B0604020202020204" pitchFamily="34" charset="0"/>
              <a:buChar char="•"/>
              <a:tabLst>
                <a:tab pos="2442845" algn="l"/>
              </a:tabLst>
            </a:pPr>
            <a:r>
              <a:rPr lang="en-US" sz="3400" b="1" spc="-140" dirty="0">
                <a:solidFill>
                  <a:srgbClr val="FFFFFF"/>
                </a:solidFill>
                <a:cs typeface="Arial"/>
                <a:hlinkClick r:id="rId6"/>
              </a:rPr>
              <a:t>https://cehs.unl.edu/documents/edpsych/CEHSStudentTravelGrants.pdf</a:t>
            </a:r>
            <a:r>
              <a:rPr lang="en-US" sz="3400" b="1" spc="-140" dirty="0">
                <a:solidFill>
                  <a:srgbClr val="FFFFFF"/>
                </a:solidFill>
                <a:cs typeface="Arial"/>
              </a:rPr>
              <a:t> </a:t>
            </a:r>
          </a:p>
          <a:p>
            <a:pPr marL="927100" lvl="2">
              <a:spcBef>
                <a:spcPts val="600"/>
              </a:spcBef>
              <a:tabLst>
                <a:tab pos="2442845" algn="l"/>
              </a:tabLst>
            </a:pPr>
            <a:endParaRPr lang="en-US" sz="3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Professional Development</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7"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562383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244291"/>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Each area’s program faculty conduct an </a:t>
            </a:r>
            <a:r>
              <a:rPr lang="en-US" sz="4400" b="1" spc="-140" dirty="0">
                <a:solidFill>
                  <a:srgbClr val="FF0000"/>
                </a:solidFill>
                <a:cs typeface="Arial"/>
              </a:rPr>
              <a:t>Annual Student Review </a:t>
            </a:r>
            <a:r>
              <a:rPr lang="en-US" sz="4400" b="1" spc="-140" dirty="0">
                <a:solidFill>
                  <a:srgbClr val="FFFFFF"/>
                </a:solidFill>
                <a:cs typeface="Arial"/>
              </a:rPr>
              <a:t>at the end of Spring of each academic year to ensure that all students are progressing successfully through their program. </a:t>
            </a:r>
          </a:p>
          <a:p>
            <a:pPr marL="12700">
              <a:lnSpc>
                <a:spcPct val="100000"/>
              </a:lnSpc>
              <a:spcBef>
                <a:spcPts val="600"/>
              </a:spcBef>
              <a:tabLst>
                <a:tab pos="2442845" algn="l"/>
              </a:tabLst>
            </a:pPr>
            <a:endParaRPr lang="en-US" sz="4400" b="1" spc="-140" dirty="0">
              <a:solidFill>
                <a:srgbClr val="FFFFFF"/>
              </a:solidFill>
              <a:cs typeface="Arial"/>
            </a:endParaRPr>
          </a:p>
          <a:p>
            <a:pPr marL="12700">
              <a:spcBef>
                <a:spcPts val="600"/>
              </a:spcBef>
              <a:tabLst>
                <a:tab pos="2442845" algn="l"/>
              </a:tabLst>
            </a:pPr>
            <a:r>
              <a:rPr lang="en-US" sz="4400" b="1" spc="-140" dirty="0">
                <a:solidFill>
                  <a:srgbClr val="FFFFFF"/>
                </a:solidFill>
                <a:cs typeface="Arial"/>
              </a:rPr>
              <a:t>Criteria for </a:t>
            </a:r>
            <a:r>
              <a:rPr lang="en-US" sz="4400" b="1" spc="-140" dirty="0">
                <a:solidFill>
                  <a:srgbClr val="FF0000"/>
                </a:solidFill>
                <a:cs typeface="Arial"/>
              </a:rPr>
              <a:t>satisfactory progress </a:t>
            </a:r>
            <a:r>
              <a:rPr lang="en-US" sz="4400" b="1" spc="-140" dirty="0">
                <a:solidFill>
                  <a:srgbClr val="FFFFFF"/>
                </a:solidFill>
                <a:cs typeface="Arial"/>
              </a:rPr>
              <a:t>in the program include (varies by program): </a:t>
            </a:r>
          </a:p>
          <a:p>
            <a:pPr marL="1384300" lvl="2" indent="-457200">
              <a:spcBef>
                <a:spcPts val="600"/>
              </a:spcBef>
              <a:buFont typeface="Wingdings" panose="05000000000000000000" pitchFamily="2" charset="2"/>
              <a:buChar char="Ø"/>
              <a:tabLst>
                <a:tab pos="2442845" algn="l"/>
              </a:tabLst>
            </a:pPr>
            <a:r>
              <a:rPr lang="en-US" sz="4000" b="1" spc="-140" dirty="0">
                <a:solidFill>
                  <a:srgbClr val="FFFFFF"/>
                </a:solidFill>
                <a:cs typeface="Arial"/>
              </a:rPr>
              <a:t>achieving grades of </a:t>
            </a:r>
            <a:r>
              <a:rPr lang="en-US" sz="4000" b="1" spc="-140" dirty="0">
                <a:solidFill>
                  <a:srgbClr val="FF0000"/>
                </a:solidFill>
                <a:cs typeface="Arial"/>
              </a:rPr>
              <a:t>B</a:t>
            </a:r>
            <a:r>
              <a:rPr lang="en-US" sz="4000" b="1" spc="-140" dirty="0">
                <a:solidFill>
                  <a:srgbClr val="FFFFFF"/>
                </a:solidFill>
                <a:cs typeface="Arial"/>
              </a:rPr>
              <a:t> or better in all coursework</a:t>
            </a:r>
          </a:p>
          <a:p>
            <a:pPr marL="1384300" lvl="2" indent="-457200">
              <a:spcBef>
                <a:spcPts val="600"/>
              </a:spcBef>
              <a:buFont typeface="Wingdings" panose="05000000000000000000" pitchFamily="2" charset="2"/>
              <a:buChar char="Ø"/>
              <a:tabLst>
                <a:tab pos="2442845" algn="l"/>
              </a:tabLst>
            </a:pPr>
            <a:r>
              <a:rPr lang="en-US" sz="4000" b="1" spc="-140" dirty="0">
                <a:solidFill>
                  <a:srgbClr val="FFFFFF"/>
                </a:solidFill>
                <a:cs typeface="Arial"/>
              </a:rPr>
              <a:t>promptly completing required Graduate School </a:t>
            </a:r>
            <a:r>
              <a:rPr lang="en-US" sz="4000" b="1" spc="-140" dirty="0">
                <a:solidFill>
                  <a:srgbClr val="FF0000"/>
                </a:solidFill>
                <a:cs typeface="Arial"/>
              </a:rPr>
              <a:t>paperwork</a:t>
            </a:r>
          </a:p>
          <a:p>
            <a:pPr marL="1384300" lvl="2" indent="-457200">
              <a:spcBef>
                <a:spcPts val="600"/>
              </a:spcBef>
              <a:buFont typeface="Wingdings" panose="05000000000000000000" pitchFamily="2" charset="2"/>
              <a:buChar char="Ø"/>
              <a:tabLst>
                <a:tab pos="2442845" algn="l"/>
              </a:tabLst>
            </a:pPr>
            <a:r>
              <a:rPr lang="en-US" sz="4000" b="1" spc="-140" dirty="0">
                <a:solidFill>
                  <a:srgbClr val="FFFFFF"/>
                </a:solidFill>
                <a:cs typeface="Arial"/>
              </a:rPr>
              <a:t>successfully </a:t>
            </a:r>
            <a:r>
              <a:rPr lang="en-US" sz="4000" b="1" spc="-140" dirty="0">
                <a:solidFill>
                  <a:srgbClr val="FF0000"/>
                </a:solidFill>
                <a:cs typeface="Arial"/>
              </a:rPr>
              <a:t>passing </a:t>
            </a:r>
            <a:r>
              <a:rPr lang="en-US" sz="4000" b="1" spc="-140" dirty="0">
                <a:solidFill>
                  <a:srgbClr val="FFFFFF"/>
                </a:solidFill>
                <a:cs typeface="Arial"/>
              </a:rPr>
              <a:t>the comprehensive exam</a:t>
            </a:r>
          </a:p>
          <a:p>
            <a:pPr marL="1384300" lvl="2" indent="-457200">
              <a:spcBef>
                <a:spcPts val="600"/>
              </a:spcBef>
              <a:buFont typeface="Wingdings" panose="05000000000000000000" pitchFamily="2" charset="2"/>
              <a:buChar char="Ø"/>
              <a:tabLst>
                <a:tab pos="2442845" algn="l"/>
              </a:tabLst>
            </a:pPr>
            <a:r>
              <a:rPr lang="en-US" sz="4000" b="1" spc="-140" dirty="0">
                <a:solidFill>
                  <a:srgbClr val="FFFFFF"/>
                </a:solidFill>
                <a:cs typeface="Arial"/>
              </a:rPr>
              <a:t>successfully </a:t>
            </a:r>
            <a:r>
              <a:rPr lang="en-US" sz="4000" b="1" spc="-140" dirty="0">
                <a:solidFill>
                  <a:srgbClr val="FF0000"/>
                </a:solidFill>
                <a:cs typeface="Arial"/>
              </a:rPr>
              <a:t>defending</a:t>
            </a:r>
            <a:r>
              <a:rPr lang="en-US" sz="4000" b="1" spc="-140" dirty="0">
                <a:solidFill>
                  <a:srgbClr val="FFFFFF"/>
                </a:solidFill>
                <a:cs typeface="Arial"/>
              </a:rPr>
              <a:t> a thesis or dissertation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Annual Student Review</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598327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32460" y="2398507"/>
            <a:ext cx="1983739" cy="8109060"/>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44" y="2433215"/>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2398506"/>
            <a:ext cx="14934854" cy="9162765"/>
          </a:xfrm>
          <a:prstGeom prst="rect">
            <a:avLst/>
          </a:prstGeom>
        </p:spPr>
        <p:txBody>
          <a:bodyPr vert="horz" wrap="square" lIns="0" tIns="255270" rIns="0" bIns="0" rtlCol="0">
            <a:spAutoFit/>
          </a:bodyPr>
          <a:lstStyle/>
          <a:p>
            <a:pPr marL="12700">
              <a:lnSpc>
                <a:spcPct val="100000"/>
              </a:lnSpc>
              <a:spcBef>
                <a:spcPts val="2010"/>
              </a:spcBef>
              <a:tabLst>
                <a:tab pos="2442845" algn="l"/>
              </a:tabLst>
            </a:pPr>
            <a:r>
              <a:rPr lang="en-US" sz="3600" b="1" spc="-140" dirty="0">
                <a:solidFill>
                  <a:srgbClr val="FF0000"/>
                </a:solidFill>
                <a:cs typeface="Arial"/>
              </a:rPr>
              <a:t>The Graduate &amp; Professional Catalogue </a:t>
            </a:r>
            <a:r>
              <a:rPr lang="en-US" sz="3600" b="1" spc="-140" dirty="0">
                <a:solidFill>
                  <a:srgbClr val="FFFFFF"/>
                </a:solidFill>
                <a:cs typeface="Arial"/>
              </a:rPr>
              <a:t>(Policies) </a:t>
            </a:r>
          </a:p>
          <a:p>
            <a:pPr marL="1041400" lvl="1"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rPr>
              <a:t>https://catalog.unl.edu/graduate-professional</a:t>
            </a:r>
          </a:p>
          <a:p>
            <a:pPr marL="12700">
              <a:lnSpc>
                <a:spcPct val="100000"/>
              </a:lnSpc>
              <a:spcBef>
                <a:spcPts val="2010"/>
              </a:spcBef>
              <a:tabLst>
                <a:tab pos="2442845" algn="l"/>
              </a:tabLst>
            </a:pPr>
            <a:r>
              <a:rPr lang="en-US" sz="3600" b="1" spc="-140" dirty="0">
                <a:solidFill>
                  <a:srgbClr val="FF0000"/>
                </a:solidFill>
                <a:cs typeface="Arial"/>
              </a:rPr>
              <a:t>Educational Psychology Department</a:t>
            </a:r>
            <a:r>
              <a:rPr lang="en-US" sz="3600" b="1" spc="-140" dirty="0">
                <a:solidFill>
                  <a:srgbClr val="FFFFFF"/>
                </a:solidFill>
                <a:cs typeface="Arial"/>
              </a:rPr>
              <a:t> Website and Graduate Student Handbook </a:t>
            </a:r>
          </a:p>
          <a:p>
            <a:pPr marL="1041400" lvl="1"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3"/>
              </a:rPr>
              <a:t>http://cehs.unl.edu/edpsych/</a:t>
            </a:r>
            <a:r>
              <a:rPr lang="en-US" sz="3600" b="1" spc="-140" dirty="0">
                <a:solidFill>
                  <a:srgbClr val="FFFFFF"/>
                </a:solidFill>
                <a:cs typeface="Arial"/>
              </a:rPr>
              <a:t>  (under “student resources”)</a:t>
            </a:r>
          </a:p>
          <a:p>
            <a:pPr marL="1041400" lvl="1"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4"/>
              </a:rPr>
              <a:t>https://cehs.unl.edu/EdPsych/Documents/GraduateHandbook.pdf</a:t>
            </a:r>
            <a:r>
              <a:rPr lang="en-US" sz="3600" b="1" spc="-140" dirty="0">
                <a:solidFill>
                  <a:srgbClr val="FFFFFF"/>
                </a:solidFill>
                <a:cs typeface="Arial"/>
              </a:rPr>
              <a:t> </a:t>
            </a:r>
          </a:p>
          <a:p>
            <a:pPr marL="12700">
              <a:spcBef>
                <a:spcPts val="2010"/>
              </a:spcBef>
              <a:tabLst>
                <a:tab pos="2442845" algn="l"/>
              </a:tabLst>
            </a:pPr>
            <a:r>
              <a:rPr lang="en-US" sz="3600" b="1" spc="-140" dirty="0">
                <a:solidFill>
                  <a:srgbClr val="FF0000"/>
                </a:solidFill>
                <a:cs typeface="Arial"/>
              </a:rPr>
              <a:t>UNL’s Student Code of Conduct </a:t>
            </a:r>
          </a:p>
          <a:p>
            <a:pPr marL="1041400" lvl="1"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hlinkClick r:id="rId5"/>
              </a:rPr>
              <a:t>https://studentconduct.unl.edu/student-code-conduct</a:t>
            </a:r>
            <a:r>
              <a:rPr lang="en-US" sz="3600" b="1" spc="-140" dirty="0">
                <a:solidFill>
                  <a:srgbClr val="FFFFFF"/>
                </a:solidFill>
                <a:cs typeface="Arial"/>
              </a:rPr>
              <a:t> </a:t>
            </a:r>
            <a:endParaRPr lang="en-US" sz="4000" b="1" spc="-140" dirty="0">
              <a:solidFill>
                <a:srgbClr val="FFFFFF"/>
              </a:solidFill>
              <a:cs typeface="Arial"/>
            </a:endParaRPr>
          </a:p>
          <a:p>
            <a:pPr marL="12700">
              <a:spcBef>
                <a:spcPts val="2010"/>
              </a:spcBef>
              <a:tabLst>
                <a:tab pos="2442845" algn="l"/>
              </a:tabLst>
            </a:pPr>
            <a:r>
              <a:rPr lang="en-US" sz="3600" b="1" spc="-140" dirty="0">
                <a:solidFill>
                  <a:srgbClr val="FF0000"/>
                </a:solidFill>
                <a:cs typeface="Arial"/>
              </a:rPr>
              <a:t>Graduate Professional Development</a:t>
            </a:r>
          </a:p>
          <a:p>
            <a:pPr marL="1041400" lvl="1" indent="-571500">
              <a:spcBef>
                <a:spcPts val="2010"/>
              </a:spcBef>
              <a:buFont typeface="Wingdings" panose="05000000000000000000" pitchFamily="2" charset="2"/>
              <a:buChar char="Ø"/>
              <a:tabLst>
                <a:tab pos="2442845" algn="l"/>
              </a:tabLst>
            </a:pPr>
            <a:r>
              <a:rPr lang="en-US" sz="3600" b="1" spc="-140" dirty="0">
                <a:solidFill>
                  <a:srgbClr val="FFFFFF"/>
                </a:solidFill>
                <a:cs typeface="Arial"/>
              </a:rPr>
              <a:t>https://www.unl.edu/gradstudies/professional-development</a:t>
            </a:r>
          </a:p>
          <a:p>
            <a:pPr marL="469900" lvl="1">
              <a:spcBef>
                <a:spcPts val="2010"/>
              </a:spcBef>
              <a:tabLst>
                <a:tab pos="2442845" algn="l"/>
              </a:tabLst>
            </a:pPr>
            <a:endParaRPr lang="en-US" sz="4200" b="1" spc="-140" dirty="0">
              <a:solidFill>
                <a:srgbClr val="FFFFFF"/>
              </a:solidFill>
              <a:cs typeface="Arial"/>
            </a:endParaRPr>
          </a:p>
          <a:p>
            <a:pPr marL="698500" indent="-685800">
              <a:spcBef>
                <a:spcPts val="2010"/>
              </a:spcBef>
              <a:buFont typeface="Arial" panose="020B0604020202020204" pitchFamily="34" charset="0"/>
              <a:buChar char="•"/>
              <a:tabLst>
                <a:tab pos="2442845" algn="l"/>
              </a:tabLst>
            </a:pPr>
            <a:endParaRPr lang="en-US" sz="42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25483" y="52906"/>
            <a:ext cx="16360660" cy="2044149"/>
          </a:xfrm>
          <a:prstGeom prst="rect">
            <a:avLst/>
          </a:prstGeom>
        </p:spPr>
        <p:txBody>
          <a:bodyPr vert="horz" wrap="square" lIns="0" tIns="12700" rIns="0" bIns="0" rtlCol="0">
            <a:spAutoFit/>
          </a:bodyPr>
          <a:lstStyle/>
          <a:p>
            <a:pPr marL="12700">
              <a:lnSpc>
                <a:spcPct val="100000"/>
              </a:lnSpc>
              <a:spcBef>
                <a:spcPts val="100"/>
              </a:spcBef>
            </a:pPr>
            <a:r>
              <a:rPr lang="en-US" sz="6600" spc="-105" dirty="0">
                <a:solidFill>
                  <a:srgbClr val="F50000"/>
                </a:solidFill>
                <a:latin typeface="Raleway" panose="020B0503030101060003" pitchFamily="34" charset="77"/>
              </a:rPr>
              <a:t>It is YOUR responsibility to read and know this information!</a:t>
            </a:r>
            <a:endParaRPr sz="6600"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989126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653585" y="2590352"/>
            <a:ext cx="14934854" cy="6905737"/>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	Read these documents:</a:t>
            </a:r>
          </a:p>
          <a:p>
            <a:pPr marL="12700">
              <a:lnSpc>
                <a:spcPct val="100000"/>
              </a:lnSpc>
              <a:spcBef>
                <a:spcPts val="600"/>
              </a:spcBef>
              <a:tabLst>
                <a:tab pos="2442845" algn="l"/>
              </a:tabLst>
            </a:pPr>
            <a:endParaRPr lang="en-US" sz="4400" b="1" spc="-140" dirty="0">
              <a:solidFill>
                <a:srgbClr val="FFFFFF"/>
              </a:solidFill>
              <a:cs typeface="Arial"/>
            </a:endParaRPr>
          </a:p>
          <a:p>
            <a:pPr marL="12700">
              <a:lnSpc>
                <a:spcPct val="100000"/>
              </a:lnSpc>
              <a:spcBef>
                <a:spcPts val="600"/>
              </a:spcBef>
              <a:tabLst>
                <a:tab pos="2442845" algn="l"/>
              </a:tabLst>
            </a:pPr>
            <a:endParaRPr lang="en-US" sz="4400" b="1" spc="-140" dirty="0">
              <a:solidFill>
                <a:srgbClr val="FFFFFF"/>
              </a:solidFill>
              <a:cs typeface="Arial"/>
            </a:endParaRPr>
          </a:p>
          <a:p>
            <a:pPr marL="1041400" lvl="1" indent="-571500">
              <a:spcBef>
                <a:spcPts val="600"/>
              </a:spcBef>
              <a:buFont typeface="Wingdings" panose="05000000000000000000" pitchFamily="2" charset="2"/>
              <a:buChar char="Ø"/>
              <a:tabLst>
                <a:tab pos="2442845" algn="l"/>
              </a:tabLst>
            </a:pPr>
            <a:r>
              <a:rPr lang="en-US" sz="5400" b="1" spc="-140" dirty="0">
                <a:solidFill>
                  <a:srgbClr val="FF0000"/>
                </a:solidFill>
                <a:cs typeface="Arial"/>
              </a:rPr>
              <a:t>Guidelines for Good Practice in Graduate Education</a:t>
            </a:r>
          </a:p>
          <a:p>
            <a:pPr marL="1498600" lvl="2" indent="-571500">
              <a:spcBef>
                <a:spcPts val="600"/>
              </a:spcBef>
              <a:buFont typeface="Arial" panose="020B0604020202020204" pitchFamily="34" charset="0"/>
              <a:buChar char="•"/>
              <a:tabLst>
                <a:tab pos="2442845" algn="l"/>
              </a:tabLst>
            </a:pPr>
            <a:r>
              <a:rPr lang="en-US" sz="5400" b="1" spc="-140" dirty="0">
                <a:solidFill>
                  <a:srgbClr val="FFFFFF"/>
                </a:solidFill>
                <a:cs typeface="Arial"/>
                <a:hlinkClick r:id="rId3"/>
              </a:rPr>
              <a:t>https://catalog.unl.edu/graduate-professional/graduate/general/guidelines/</a:t>
            </a:r>
            <a:r>
              <a:rPr lang="en-US" sz="54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5400" b="1" spc="-140" dirty="0">
                <a:solidFill>
                  <a:srgbClr val="FF0000"/>
                </a:solidFill>
                <a:cs typeface="Arial"/>
              </a:rPr>
              <a:t>Graduate and Professional Student Bill of Rights</a:t>
            </a:r>
          </a:p>
          <a:p>
            <a:pPr marL="1498600" lvl="2" indent="-571500">
              <a:spcBef>
                <a:spcPts val="600"/>
              </a:spcBef>
              <a:buFont typeface="Arial" panose="020B0604020202020204" pitchFamily="34" charset="0"/>
              <a:buChar char="•"/>
              <a:tabLst>
                <a:tab pos="2442845" algn="l"/>
              </a:tabLst>
            </a:pPr>
            <a:r>
              <a:rPr lang="en-US" sz="5400" b="1" spc="-140" dirty="0">
                <a:solidFill>
                  <a:srgbClr val="FFFFFF"/>
                </a:solidFill>
                <a:cs typeface="Arial"/>
              </a:rPr>
              <a:t>https://www.unl.edu/gradstudies/current/rights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25483" y="486197"/>
            <a:ext cx="16135177"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Student Rights and Responsibilities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11" name="Picture 10" descr="Shape, square&#10;&#10;Description automatically generated">
            <a:extLst>
              <a:ext uri="{FF2B5EF4-FFF2-40B4-BE49-F238E27FC236}">
                <a16:creationId xmlns:a16="http://schemas.microsoft.com/office/drawing/2014/main" id="{A3D14C31-287E-407D-9937-E02984D4D36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04716" y="2506509"/>
            <a:ext cx="2362201" cy="2362201"/>
          </a:xfrm>
          <a:prstGeom prst="rect">
            <a:avLst/>
          </a:prstGeom>
        </p:spPr>
      </p:pic>
    </p:spTree>
    <p:extLst>
      <p:ext uri="{BB962C8B-B14F-4D97-AF65-F5344CB8AC3E}">
        <p14:creationId xmlns:p14="http://schemas.microsoft.com/office/powerpoint/2010/main" val="85178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95606" y="0"/>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dirty="0"/>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1.</a:t>
            </a:r>
          </a:p>
        </p:txBody>
      </p:sp>
      <p:sp>
        <p:nvSpPr>
          <p:cNvPr id="6" name="TextBox 5">
            <a:extLst>
              <a:ext uri="{FF2B5EF4-FFF2-40B4-BE49-F238E27FC236}">
                <a16:creationId xmlns:a16="http://schemas.microsoft.com/office/drawing/2014/main" id="{E9B4FFF1-9EF5-9848-84FC-B0BB465E0C97}"/>
              </a:ext>
            </a:extLst>
          </p:cNvPr>
          <p:cNvSpPr txBox="1"/>
          <p:nvPr/>
        </p:nvSpPr>
        <p:spPr>
          <a:xfrm>
            <a:off x="5715000" y="4017123"/>
            <a:ext cx="9220200" cy="1569660"/>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Introductions</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2078934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136569"/>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Canvas</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3"/>
              </a:rPr>
              <a:t>https://canvas.unl.edu</a:t>
            </a:r>
            <a:r>
              <a:rPr lang="en-US" sz="4400" b="1" spc="-140" dirty="0">
                <a:solidFill>
                  <a:srgbClr val="FFFFFF"/>
                </a:solidFill>
                <a:cs typeface="Arial"/>
              </a:rPr>
              <a:t> </a:t>
            </a:r>
          </a:p>
          <a:p>
            <a:pPr marL="927100" lvl="2">
              <a:spcBef>
                <a:spcPts val="600"/>
              </a:spcBef>
              <a:tabLst>
                <a:tab pos="2442845" algn="l"/>
              </a:tabLst>
            </a:pPr>
            <a:endParaRPr lang="en-US" sz="25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Microsoft Teams and OneDrive </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rPr>
              <a:t>https://its.unl.edu/emailhome/welcome-office-365</a:t>
            </a:r>
          </a:p>
          <a:p>
            <a:pPr marL="12700">
              <a:spcBef>
                <a:spcPts val="600"/>
              </a:spcBef>
              <a:tabLst>
                <a:tab pos="2442845" algn="l"/>
              </a:tabLst>
            </a:pPr>
            <a:r>
              <a:rPr lang="en-US" sz="4400" b="1" spc="-140" dirty="0">
                <a:solidFill>
                  <a:srgbClr val="FF0000"/>
                </a:solidFill>
                <a:cs typeface="Arial"/>
              </a:rPr>
              <a:t>Parking</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4"/>
              </a:rPr>
              <a:t>https://parking.unl.edu/</a:t>
            </a:r>
            <a:r>
              <a:rPr lang="en-US" sz="4400" b="1" spc="-140" dirty="0">
                <a:solidFill>
                  <a:srgbClr val="FFFFFF"/>
                </a:solidFill>
                <a:cs typeface="Arial"/>
              </a:rPr>
              <a:t>  </a:t>
            </a:r>
          </a:p>
          <a:p>
            <a:pPr marL="469900" lvl="1">
              <a:spcBef>
                <a:spcPts val="600"/>
              </a:spcBef>
              <a:tabLst>
                <a:tab pos="2442845" algn="l"/>
              </a:tabLst>
            </a:pPr>
            <a:endParaRPr lang="en-US" sz="25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Campus Recreation</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5"/>
              </a:rPr>
              <a:t>https://crec.unl.edu</a:t>
            </a:r>
            <a:r>
              <a:rPr lang="en-US" sz="4400" b="1" spc="-140" dirty="0">
                <a:solidFill>
                  <a:srgbClr val="FFFFFF"/>
                </a:solidFill>
                <a:cs typeface="Arial"/>
              </a:rPr>
              <a:t>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Important Websites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203093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8183009"/>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Technology Services</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3"/>
              </a:rPr>
              <a:t>https://its.unl.edu/students/</a:t>
            </a:r>
            <a:r>
              <a:rPr lang="en-US" sz="4400" b="1" spc="-140" dirty="0">
                <a:solidFill>
                  <a:srgbClr val="FFFFFF"/>
                </a:solidFill>
                <a:cs typeface="Arial"/>
              </a:rPr>
              <a:t> </a:t>
            </a:r>
          </a:p>
          <a:p>
            <a:pPr marL="1498600" lvl="2" indent="-571500">
              <a:spcBef>
                <a:spcPts val="600"/>
              </a:spcBef>
              <a:buFont typeface="Arial" panose="020B0604020202020204" pitchFamily="34" charset="0"/>
              <a:buChar char="•"/>
              <a:tabLst>
                <a:tab pos="2442845" algn="l"/>
              </a:tabLst>
            </a:pPr>
            <a:r>
              <a:rPr lang="en-US" sz="4400" b="1" spc="-140" dirty="0">
                <a:solidFill>
                  <a:srgbClr val="FFFFFF"/>
                </a:solidFill>
                <a:cs typeface="Arial"/>
              </a:rPr>
              <a:t>For your software/technology needs</a:t>
            </a:r>
          </a:p>
          <a:p>
            <a:pPr marL="1498600" lvl="2" indent="-571500">
              <a:spcBef>
                <a:spcPts val="600"/>
              </a:spcBef>
              <a:buFont typeface="Arial" panose="020B0604020202020204" pitchFamily="34" charset="0"/>
              <a:buChar char="•"/>
              <a:tabLst>
                <a:tab pos="2442845" algn="l"/>
              </a:tabLst>
            </a:pPr>
            <a:r>
              <a:rPr lang="en-US" sz="4400" b="1" spc="-140" dirty="0">
                <a:solidFill>
                  <a:srgbClr val="FFFFFF"/>
                </a:solidFill>
                <a:cs typeface="Arial"/>
              </a:rPr>
              <a:t>Sign up for </a:t>
            </a:r>
            <a:r>
              <a:rPr lang="en-US" sz="4400" b="1" spc="-140" dirty="0" err="1">
                <a:solidFill>
                  <a:srgbClr val="FFFFFF"/>
                </a:solidFill>
                <a:cs typeface="Arial"/>
              </a:rPr>
              <a:t>WiFi</a:t>
            </a:r>
            <a:endParaRPr lang="en-US" sz="4400" b="1" spc="-140" dirty="0">
              <a:solidFill>
                <a:srgbClr val="FFFFFF"/>
              </a:solidFill>
              <a:cs typeface="Arial"/>
            </a:endParaRPr>
          </a:p>
          <a:p>
            <a:pPr marL="927100" lvl="2">
              <a:spcBef>
                <a:spcPts val="600"/>
              </a:spcBef>
              <a:tabLst>
                <a:tab pos="2442845" algn="l"/>
              </a:tabLst>
            </a:pPr>
            <a:endParaRPr lang="en-US" sz="25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Love Library &amp; Interlibrary Loan </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4"/>
              </a:rPr>
              <a:t>https://libraries.unl.edu/</a:t>
            </a:r>
            <a:r>
              <a:rPr lang="en-US" sz="44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rPr>
              <a:t>Dr. Erica DeFrain</a:t>
            </a:r>
          </a:p>
          <a:p>
            <a:pPr marL="1498600" lvl="2" indent="-571500">
              <a:spcBef>
                <a:spcPts val="600"/>
              </a:spcBef>
              <a:buFont typeface="Arial" panose="020B0604020202020204" pitchFamily="34" charset="0"/>
              <a:buChar char="•"/>
              <a:tabLst>
                <a:tab pos="2442845" algn="l"/>
              </a:tabLst>
            </a:pPr>
            <a:r>
              <a:rPr lang="en-US" sz="4400" b="1" spc="-140" dirty="0">
                <a:solidFill>
                  <a:srgbClr val="FFFFFF"/>
                </a:solidFill>
                <a:cs typeface="Arial"/>
              </a:rPr>
              <a:t>Resource Librarian for Ed Psych</a:t>
            </a:r>
          </a:p>
          <a:p>
            <a:pPr marL="1498600" lvl="2" indent="-571500">
              <a:spcBef>
                <a:spcPts val="600"/>
              </a:spcBef>
              <a:buFont typeface="Arial" panose="020B0604020202020204" pitchFamily="34" charset="0"/>
              <a:buChar char="•"/>
              <a:tabLst>
                <a:tab pos="2442845" algn="l"/>
              </a:tabLst>
            </a:pPr>
            <a:r>
              <a:rPr lang="en-US" sz="4400" b="1" spc="-140" dirty="0">
                <a:solidFill>
                  <a:srgbClr val="FFFFFF"/>
                </a:solidFill>
                <a:cs typeface="Arial"/>
                <a:hlinkClick r:id="rId5"/>
              </a:rPr>
              <a:t>edefrain2@unl.edu</a:t>
            </a:r>
            <a:endParaRPr lang="en-US" sz="4400" b="1" spc="-140" dirty="0">
              <a:solidFill>
                <a:srgbClr val="FFFFFF"/>
              </a:solidFill>
              <a:cs typeface="Arial"/>
            </a:endParaRPr>
          </a:p>
          <a:p>
            <a:pPr marL="1498600" lvl="2" indent="-571500">
              <a:spcBef>
                <a:spcPts val="600"/>
              </a:spcBef>
              <a:buFont typeface="Arial" panose="020B0604020202020204" pitchFamily="34" charset="0"/>
              <a:buChar char="•"/>
              <a:tabLst>
                <a:tab pos="2442845" algn="l"/>
              </a:tabLst>
            </a:pPr>
            <a:r>
              <a:rPr lang="en-US" sz="4400" b="1" spc="-140" dirty="0">
                <a:solidFill>
                  <a:srgbClr val="FFFFFF"/>
                </a:solidFill>
                <a:cs typeface="Arial"/>
              </a:rPr>
              <a:t>402-472-5254</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Important Resources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6"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87304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8490786"/>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The Nebraska Evaluation and Research (NEAR) Center</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hlinkClick r:id="rId3"/>
              </a:rPr>
              <a:t>https://cehs.unl.edu/edpsych/near-center/</a:t>
            </a:r>
            <a:r>
              <a:rPr lang="en-US" sz="40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rPr>
              <a:t>FREE!</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rPr>
              <a:t>Located on the 2nd floor of Teacher’s College</a:t>
            </a:r>
          </a:p>
          <a:p>
            <a:pPr marL="1955800" lvl="3" indent="-571500">
              <a:spcBef>
                <a:spcPts val="600"/>
              </a:spcBef>
              <a:buFont typeface="Arial" panose="020B0604020202020204" pitchFamily="34" charset="0"/>
              <a:buChar char="•"/>
              <a:tabLst>
                <a:tab pos="2442845" algn="l"/>
              </a:tabLst>
            </a:pPr>
            <a:r>
              <a:rPr lang="en-US" sz="4000" b="1" spc="-140" dirty="0">
                <a:solidFill>
                  <a:srgbClr val="FFFFFF"/>
                </a:solidFill>
                <a:cs typeface="Arial"/>
              </a:rPr>
              <a:t>Where you go for statistics help &amp; consulting</a:t>
            </a:r>
          </a:p>
          <a:p>
            <a:pPr marL="927100" lvl="2">
              <a:spcBef>
                <a:spcPts val="600"/>
              </a:spcBef>
              <a:tabLst>
                <a:tab pos="2442845" algn="l"/>
              </a:tabLst>
            </a:pPr>
            <a:endParaRPr lang="en-US" sz="12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The UNL Writing Center</a:t>
            </a:r>
          </a:p>
          <a:p>
            <a:pPr marL="1041400" lvl="1" indent="-571500">
              <a:spcBef>
                <a:spcPts val="600"/>
              </a:spcBef>
              <a:buFont typeface="Wingdings" panose="05000000000000000000" pitchFamily="2" charset="2"/>
              <a:buChar char="Ø"/>
              <a:tabLst>
                <a:tab pos="2442845" algn="l"/>
              </a:tabLst>
            </a:pPr>
            <a:r>
              <a:rPr lang="en-US" sz="4200" b="1" spc="-140" dirty="0">
                <a:solidFill>
                  <a:srgbClr val="FFFFFF"/>
                </a:solidFill>
                <a:cs typeface="Arial"/>
                <a:hlinkClick r:id="rId4"/>
              </a:rPr>
              <a:t>ht</a:t>
            </a:r>
            <a:r>
              <a:rPr lang="en-US" sz="4000" b="1" spc="-140" dirty="0">
                <a:solidFill>
                  <a:srgbClr val="FFFFFF"/>
                </a:solidFill>
                <a:cs typeface="Arial"/>
                <a:hlinkClick r:id="rId4"/>
              </a:rPr>
              <a:t>tps://www.unl.edu/writing/home</a:t>
            </a:r>
            <a:r>
              <a:rPr lang="en-US" sz="40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rPr>
              <a:t>FREE!!!</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rPr>
              <a:t>Located in Andrews hall (and other places)</a:t>
            </a:r>
          </a:p>
          <a:p>
            <a:pPr marL="1041400" lvl="1" indent="-571500">
              <a:spcBef>
                <a:spcPts val="600"/>
              </a:spcBef>
              <a:buFont typeface="Wingdings" panose="05000000000000000000" pitchFamily="2" charset="2"/>
              <a:buChar char="Ø"/>
              <a:tabLst>
                <a:tab pos="2442845" algn="l"/>
              </a:tabLst>
            </a:pPr>
            <a:r>
              <a:rPr lang="en-US" sz="4000" b="1" spc="-140" dirty="0">
                <a:solidFill>
                  <a:srgbClr val="FFFFFF"/>
                </a:solidFill>
                <a:cs typeface="Arial"/>
              </a:rPr>
              <a:t>Schedule an appointment online</a:t>
            </a:r>
          </a:p>
          <a:p>
            <a:pPr marL="1498600" lvl="2" indent="-571500">
              <a:spcBef>
                <a:spcPts val="600"/>
              </a:spcBef>
              <a:buFont typeface="Arial" panose="020B0604020202020204" pitchFamily="34" charset="0"/>
              <a:buChar char="•"/>
              <a:tabLst>
                <a:tab pos="2442845" algn="l"/>
              </a:tabLst>
            </a:pPr>
            <a:r>
              <a:rPr lang="en-US" sz="4000" b="1" spc="-140" dirty="0">
                <a:solidFill>
                  <a:srgbClr val="FFFFFF"/>
                </a:solidFill>
                <a:cs typeface="Arial"/>
              </a:rPr>
              <a:t>Where you go for writing and editing support</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Other Important Resources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5"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89396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367401"/>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5400" b="1" spc="-140" dirty="0">
                <a:solidFill>
                  <a:srgbClr val="FF0000"/>
                </a:solidFill>
                <a:cs typeface="Arial"/>
              </a:rPr>
              <a:t>Graduate Student Health Insurance</a:t>
            </a:r>
          </a:p>
          <a:p>
            <a:pPr marL="584200" indent="-571500">
              <a:lnSpc>
                <a:spcPct val="100000"/>
              </a:lnSpc>
              <a:spcBef>
                <a:spcPts val="600"/>
              </a:spcBef>
              <a:buFont typeface="Wingdings" panose="05000000000000000000" pitchFamily="2" charset="2"/>
              <a:buChar char="Ø"/>
              <a:tabLst>
                <a:tab pos="2442845" algn="l"/>
              </a:tabLst>
            </a:pPr>
            <a:r>
              <a:rPr lang="en-US" sz="5400" b="1" spc="-140" dirty="0">
                <a:solidFill>
                  <a:srgbClr val="FFFFFF"/>
                </a:solidFill>
                <a:cs typeface="Arial"/>
              </a:rPr>
              <a:t>https://health.unl.edu/studentinsurance </a:t>
            </a:r>
          </a:p>
          <a:p>
            <a:pPr marL="584200" indent="-571500">
              <a:lnSpc>
                <a:spcPct val="100000"/>
              </a:lnSpc>
              <a:spcBef>
                <a:spcPts val="600"/>
              </a:spcBef>
              <a:buFont typeface="Wingdings" panose="05000000000000000000" pitchFamily="2" charset="2"/>
              <a:buChar char="Ø"/>
              <a:tabLst>
                <a:tab pos="2442845" algn="l"/>
              </a:tabLst>
            </a:pPr>
            <a:r>
              <a:rPr lang="en-US" sz="5400" b="1" spc="-140" dirty="0">
                <a:solidFill>
                  <a:srgbClr val="FFFFFF"/>
                </a:solidFill>
                <a:cs typeface="Arial"/>
              </a:rPr>
              <a:t>Read this carefully</a:t>
            </a:r>
          </a:p>
          <a:p>
            <a:pPr marL="584200" indent="-571500">
              <a:lnSpc>
                <a:spcPct val="100000"/>
              </a:lnSpc>
              <a:spcBef>
                <a:spcPts val="600"/>
              </a:spcBef>
              <a:buFont typeface="Wingdings" panose="05000000000000000000" pitchFamily="2" charset="2"/>
              <a:buChar char="Ø"/>
              <a:tabLst>
                <a:tab pos="2442845" algn="l"/>
              </a:tabLst>
            </a:pPr>
            <a:r>
              <a:rPr lang="en-US" sz="5400" b="1" spc="-140" dirty="0">
                <a:solidFill>
                  <a:srgbClr val="FFFFFF"/>
                </a:solidFill>
                <a:cs typeface="Arial"/>
              </a:rPr>
              <a:t>Enrollment ends </a:t>
            </a:r>
            <a:r>
              <a:rPr lang="en-US" sz="5400" b="1" spc="-140" dirty="0">
                <a:solidFill>
                  <a:srgbClr val="FF0000"/>
                </a:solidFill>
                <a:cs typeface="Arial"/>
              </a:rPr>
              <a:t>Sept. 12th </a:t>
            </a:r>
            <a:r>
              <a:rPr lang="en-US" sz="5400" b="1" spc="-140" dirty="0">
                <a:solidFill>
                  <a:srgbClr val="FFFFFF"/>
                </a:solidFill>
                <a:cs typeface="Arial"/>
              </a:rPr>
              <a:t>at midnight</a:t>
            </a:r>
          </a:p>
          <a:p>
            <a:pPr marL="1041400" lvl="1" indent="-571500">
              <a:spcBef>
                <a:spcPts val="600"/>
              </a:spcBef>
              <a:buFont typeface="Arial" panose="020B0604020202020204" pitchFamily="34" charset="0"/>
              <a:buChar char="•"/>
              <a:tabLst>
                <a:tab pos="2442845" algn="l"/>
              </a:tabLst>
            </a:pPr>
            <a:r>
              <a:rPr lang="en-US" sz="5400" b="1" spc="-140" dirty="0">
                <a:solidFill>
                  <a:srgbClr val="FFFFFF"/>
                </a:solidFill>
                <a:cs typeface="Arial"/>
              </a:rPr>
              <a:t>Accept your coverage or waive here: </a:t>
            </a:r>
          </a:p>
          <a:p>
            <a:pPr marL="12700">
              <a:lnSpc>
                <a:spcPct val="100000"/>
              </a:lnSpc>
              <a:spcBef>
                <a:spcPts val="600"/>
              </a:spcBef>
              <a:tabLst>
                <a:tab pos="2442845" algn="l"/>
              </a:tabLst>
            </a:pPr>
            <a:r>
              <a:rPr lang="en-US" sz="5400" b="1" spc="-140" dirty="0">
                <a:solidFill>
                  <a:srgbClr val="FFFFFF"/>
                </a:solidFill>
                <a:cs typeface="Arial"/>
              </a:rPr>
              <a:t>https://studentaccounts.unl.edu/student-health-insurance  </a:t>
            </a:r>
          </a:p>
          <a:p>
            <a:pPr marL="12700">
              <a:lnSpc>
                <a:spcPct val="100000"/>
              </a:lnSpc>
              <a:spcBef>
                <a:spcPts val="600"/>
              </a:spcBef>
              <a:tabLst>
                <a:tab pos="2442845" algn="l"/>
              </a:tabLst>
            </a:pPr>
            <a:r>
              <a:rPr lang="en-US" sz="5400" b="1" spc="-140" dirty="0">
                <a:solidFill>
                  <a:srgbClr val="FFFFFF"/>
                </a:solidFill>
                <a:cs typeface="Arial"/>
              </a:rPr>
              <a:t>Student Health and Facilities Fee each semester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Focus on your Health!</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11" name="Picture 10"/>
          <p:cNvPicPr>
            <a:picLocks noChangeAspect="1"/>
          </p:cNvPicPr>
          <p:nvPr/>
        </p:nvPicPr>
        <p:blipFill>
          <a:blip r:embed="rId4"/>
          <a:stretch>
            <a:fillRect/>
          </a:stretch>
        </p:blipFill>
        <p:spPr>
          <a:xfrm>
            <a:off x="12766709" y="2590352"/>
            <a:ext cx="2257036" cy="3611258"/>
          </a:xfrm>
          <a:prstGeom prst="rect">
            <a:avLst/>
          </a:prstGeom>
        </p:spPr>
      </p:pic>
    </p:spTree>
    <p:extLst>
      <p:ext uri="{BB962C8B-B14F-4D97-AF65-F5344CB8AC3E}">
        <p14:creationId xmlns:p14="http://schemas.microsoft.com/office/powerpoint/2010/main" val="283224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0"/>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dirty="0">
              <a:solidFill>
                <a:schemeClr val="bg1"/>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8" name="object 6"/>
          <p:cNvSpPr txBox="1">
            <a:spLocks/>
          </p:cNvSpPr>
          <p:nvPr/>
        </p:nvSpPr>
        <p:spPr>
          <a:xfrm>
            <a:off x="1776413" y="560623"/>
            <a:ext cx="15011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200" b="1" kern="0" spc="-105" dirty="0">
                <a:solidFill>
                  <a:schemeClr val="bg1"/>
                </a:solidFill>
                <a:latin typeface="Raleway" panose="020B0503030101060003" pitchFamily="34" charset="77"/>
              </a:rPr>
              <a:t>Football Game Days</a:t>
            </a:r>
          </a:p>
        </p:txBody>
      </p:sp>
      <p:pic>
        <p:nvPicPr>
          <p:cNvPr id="9" name="Picture 8"/>
          <p:cNvPicPr>
            <a:picLocks noChangeAspect="1"/>
          </p:cNvPicPr>
          <p:nvPr/>
        </p:nvPicPr>
        <p:blipFill>
          <a:blip r:embed="rId4"/>
          <a:stretch>
            <a:fillRect/>
          </a:stretch>
        </p:blipFill>
        <p:spPr>
          <a:xfrm>
            <a:off x="7543800" y="4534614"/>
            <a:ext cx="8153400" cy="5349240"/>
          </a:xfrm>
          <a:prstGeom prst="rect">
            <a:avLst/>
          </a:prstGeom>
        </p:spPr>
      </p:pic>
      <p:sp>
        <p:nvSpPr>
          <p:cNvPr id="16" name="TextBox 15"/>
          <p:cNvSpPr txBox="1"/>
          <p:nvPr/>
        </p:nvSpPr>
        <p:spPr>
          <a:xfrm>
            <a:off x="1674019" y="2065734"/>
            <a:ext cx="15216187" cy="3231654"/>
          </a:xfrm>
          <a:prstGeom prst="rect">
            <a:avLst/>
          </a:prstGeom>
          <a:noFill/>
        </p:spPr>
        <p:txBody>
          <a:bodyPr wrap="square" rtlCol="0">
            <a:spAutoFit/>
          </a:bodyPr>
          <a:lstStyle/>
          <a:p>
            <a:pPr marL="571500" indent="-571500">
              <a:buFont typeface="Wingdings" panose="05000000000000000000" pitchFamily="2" charset="2"/>
              <a:buChar char="Ø"/>
            </a:pPr>
            <a:r>
              <a:rPr lang="en-US" sz="4400" dirty="0">
                <a:solidFill>
                  <a:schemeClr val="bg1"/>
                </a:solidFill>
              </a:rPr>
              <a:t>The campus “shuts down” on game days. </a:t>
            </a:r>
            <a:r>
              <a:rPr lang="en-US" sz="5400" dirty="0">
                <a:solidFill>
                  <a:srgbClr val="FF0000"/>
                </a:solidFill>
              </a:rPr>
              <a:t>Seriously.</a:t>
            </a:r>
          </a:p>
          <a:p>
            <a:pPr marL="571500" indent="-571500">
              <a:buFont typeface="Wingdings" panose="05000000000000000000" pitchFamily="2" charset="2"/>
              <a:buChar char="Ø"/>
            </a:pPr>
            <a:r>
              <a:rPr lang="en-US" sz="4400" dirty="0">
                <a:solidFill>
                  <a:schemeClr val="bg1"/>
                </a:solidFill>
              </a:rPr>
              <a:t>Schedule for games: </a:t>
            </a:r>
            <a:r>
              <a:rPr lang="en-US" sz="4400" dirty="0">
                <a:solidFill>
                  <a:schemeClr val="bg1"/>
                </a:solidFill>
                <a:hlinkClick r:id="rId5"/>
              </a:rPr>
              <a:t>http://www.huskers.com/SportSelect.dbml?DB_OEM_ID=100&amp;SPID=22&amp;SPSID=3</a:t>
            </a:r>
            <a:r>
              <a:rPr lang="en-US" sz="4400" dirty="0">
                <a:solidFill>
                  <a:schemeClr val="bg1"/>
                </a:solidFill>
              </a:rPr>
              <a:t>       </a:t>
            </a:r>
          </a:p>
          <a:p>
            <a:endParaRPr lang="en-US" dirty="0"/>
          </a:p>
        </p:txBody>
      </p:sp>
    </p:spTree>
    <p:extLst>
      <p:ext uri="{BB962C8B-B14F-4D97-AF65-F5344CB8AC3E}">
        <p14:creationId xmlns:p14="http://schemas.microsoft.com/office/powerpoint/2010/main" val="153018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0"/>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dirty="0">
              <a:solidFill>
                <a:schemeClr val="bg1"/>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8" name="object 6"/>
          <p:cNvSpPr txBox="1">
            <a:spLocks/>
          </p:cNvSpPr>
          <p:nvPr/>
        </p:nvSpPr>
        <p:spPr>
          <a:xfrm>
            <a:off x="1776413" y="560623"/>
            <a:ext cx="15011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200" b="1" kern="0" spc="-105" dirty="0">
                <a:solidFill>
                  <a:schemeClr val="bg1"/>
                </a:solidFill>
                <a:latin typeface="Raleway" panose="020B0503030101060003" pitchFamily="34" charset="77"/>
              </a:rPr>
              <a:t>Some Useful Resources</a:t>
            </a:r>
          </a:p>
        </p:txBody>
      </p:sp>
      <p:sp>
        <p:nvSpPr>
          <p:cNvPr id="16" name="TextBox 15"/>
          <p:cNvSpPr txBox="1"/>
          <p:nvPr/>
        </p:nvSpPr>
        <p:spPr>
          <a:xfrm>
            <a:off x="1674019" y="2065734"/>
            <a:ext cx="15216187" cy="3908762"/>
          </a:xfrm>
          <a:prstGeom prst="rect">
            <a:avLst/>
          </a:prstGeom>
          <a:noFill/>
        </p:spPr>
        <p:txBody>
          <a:bodyPr wrap="square" rtlCol="0">
            <a:spAutoFit/>
          </a:bodyPr>
          <a:lstStyle/>
          <a:p>
            <a:pPr marL="571500" indent="-571500">
              <a:buFont typeface="Wingdings" panose="05000000000000000000" pitchFamily="2" charset="2"/>
              <a:buChar char="Ø"/>
            </a:pPr>
            <a:r>
              <a:rPr lang="en-US" sz="4400" dirty="0">
                <a:solidFill>
                  <a:schemeClr val="bg1"/>
                </a:solidFill>
              </a:rPr>
              <a:t>Karen </a:t>
            </a:r>
            <a:r>
              <a:rPr lang="en-US" sz="4400" dirty="0" err="1">
                <a:solidFill>
                  <a:schemeClr val="bg1"/>
                </a:solidFill>
              </a:rPr>
              <a:t>Kelsky</a:t>
            </a:r>
            <a:r>
              <a:rPr lang="en-US" sz="4400" dirty="0">
                <a:solidFill>
                  <a:schemeClr val="bg1"/>
                </a:solidFill>
              </a:rPr>
              <a:t> (2015) - </a:t>
            </a:r>
            <a:r>
              <a:rPr lang="en-US" sz="4400" i="1" dirty="0">
                <a:solidFill>
                  <a:schemeClr val="bg1"/>
                </a:solidFill>
              </a:rPr>
              <a:t>The Professor is In: The Essential Guide To Turning Your Ph.D. Into a Job</a:t>
            </a:r>
          </a:p>
          <a:p>
            <a:pPr marL="571500" indent="-571500">
              <a:buFont typeface="Wingdings" panose="05000000000000000000" pitchFamily="2" charset="2"/>
              <a:buChar char="Ø"/>
            </a:pPr>
            <a:r>
              <a:rPr lang="en-US" sz="4400" dirty="0">
                <a:solidFill>
                  <a:schemeClr val="bg1"/>
                </a:solidFill>
              </a:rPr>
              <a:t>Consider signing up for her newsletter:</a:t>
            </a:r>
          </a:p>
          <a:p>
            <a:r>
              <a:rPr lang="en-US" sz="5400" dirty="0">
                <a:hlinkClick r:id="rId4"/>
              </a:rPr>
              <a:t>http://theprofessorisin.com/</a:t>
            </a:r>
            <a:endParaRPr lang="en-US" sz="5400" dirty="0"/>
          </a:p>
          <a:p>
            <a:endParaRPr lang="en-US" sz="4400" dirty="0">
              <a:solidFill>
                <a:schemeClr val="bg1"/>
              </a:solidFill>
            </a:endParaRPr>
          </a:p>
          <a:p>
            <a:endParaRPr lang="en-US" dirty="0"/>
          </a:p>
        </p:txBody>
      </p:sp>
      <p:pic>
        <p:nvPicPr>
          <p:cNvPr id="10" name="Picture 9"/>
          <p:cNvPicPr>
            <a:picLocks noChangeAspect="1"/>
          </p:cNvPicPr>
          <p:nvPr/>
        </p:nvPicPr>
        <p:blipFill>
          <a:blip r:embed="rId5"/>
          <a:stretch>
            <a:fillRect/>
          </a:stretch>
        </p:blipFill>
        <p:spPr>
          <a:xfrm>
            <a:off x="11661719" y="3116935"/>
            <a:ext cx="4470343" cy="6739279"/>
          </a:xfrm>
          <a:prstGeom prst="rect">
            <a:avLst/>
          </a:prstGeom>
        </p:spPr>
      </p:pic>
      <p:pic>
        <p:nvPicPr>
          <p:cNvPr id="6" name="Picture 5">
            <a:extLst>
              <a:ext uri="{FF2B5EF4-FFF2-40B4-BE49-F238E27FC236}">
                <a16:creationId xmlns:a16="http://schemas.microsoft.com/office/drawing/2014/main" id="{08FE8371-F88F-BA0B-AA53-DCCD28874B76}"/>
              </a:ext>
            </a:extLst>
          </p:cNvPr>
          <p:cNvPicPr>
            <a:picLocks noChangeAspect="1"/>
          </p:cNvPicPr>
          <p:nvPr/>
        </p:nvPicPr>
        <p:blipFill>
          <a:blip r:embed="rId6"/>
          <a:stretch>
            <a:fillRect/>
          </a:stretch>
        </p:blipFill>
        <p:spPr>
          <a:xfrm>
            <a:off x="5546669" y="5143500"/>
            <a:ext cx="4762500" cy="4762500"/>
          </a:xfrm>
          <a:prstGeom prst="rect">
            <a:avLst/>
          </a:prstGeom>
        </p:spPr>
      </p:pic>
    </p:spTree>
    <p:extLst>
      <p:ext uri="{BB962C8B-B14F-4D97-AF65-F5344CB8AC3E}">
        <p14:creationId xmlns:p14="http://schemas.microsoft.com/office/powerpoint/2010/main" val="497387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95606" y="0"/>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4.</a:t>
            </a:r>
          </a:p>
        </p:txBody>
      </p:sp>
      <p:sp>
        <p:nvSpPr>
          <p:cNvPr id="6" name="TextBox 5">
            <a:extLst>
              <a:ext uri="{FF2B5EF4-FFF2-40B4-BE49-F238E27FC236}">
                <a16:creationId xmlns:a16="http://schemas.microsoft.com/office/drawing/2014/main" id="{E9B4FFF1-9EF5-9848-84FC-B0BB465E0C97}"/>
              </a:ext>
            </a:extLst>
          </p:cNvPr>
          <p:cNvSpPr txBox="1"/>
          <p:nvPr/>
        </p:nvSpPr>
        <p:spPr>
          <a:xfrm>
            <a:off x="6148748" y="3009900"/>
            <a:ext cx="9220200" cy="4524315"/>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Professionalism &amp; Academic Integrity</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757821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8152232"/>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Create a professional signature line:</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3"/>
              </a:rPr>
              <a:t>https://newsroom.unl.edu/announce/cehs-news/6351/35625</a:t>
            </a:r>
            <a:endParaRPr lang="en-US" sz="4400" b="1" spc="-140" dirty="0">
              <a:solidFill>
                <a:srgbClr val="FFFFFF"/>
              </a:solidFill>
              <a:cs typeface="Arial"/>
            </a:endParaRPr>
          </a:p>
          <a:p>
            <a:pPr marL="12700">
              <a:lnSpc>
                <a:spcPct val="100000"/>
              </a:lnSpc>
              <a:spcBef>
                <a:spcPts val="600"/>
              </a:spcBef>
              <a:tabLst>
                <a:tab pos="2442845" algn="l"/>
              </a:tabLst>
            </a:pPr>
            <a:r>
              <a:rPr lang="en-US" sz="4400" b="1" spc="-140" dirty="0">
                <a:solidFill>
                  <a:srgbClr val="FFFFFF"/>
                </a:solidFill>
                <a:cs typeface="Arial"/>
              </a:rPr>
              <a:t> </a:t>
            </a:r>
          </a:p>
          <a:p>
            <a:pPr marL="12700">
              <a:lnSpc>
                <a:spcPct val="100000"/>
              </a:lnSpc>
              <a:spcBef>
                <a:spcPts val="600"/>
              </a:spcBef>
              <a:tabLst>
                <a:tab pos="2442845" algn="l"/>
              </a:tabLst>
            </a:pPr>
            <a:endParaRPr lang="en-US" sz="4400" b="1" spc="-140" dirty="0">
              <a:solidFill>
                <a:srgbClr val="FFFFFF"/>
              </a:solidFill>
              <a:cs typeface="Arial"/>
            </a:endParaRPr>
          </a:p>
          <a:p>
            <a:pPr marL="12700">
              <a:lnSpc>
                <a:spcPct val="100000"/>
              </a:lnSpc>
              <a:spcBef>
                <a:spcPts val="600"/>
              </a:spcBef>
              <a:tabLst>
                <a:tab pos="2442845" algn="l"/>
              </a:tabLst>
            </a:pPr>
            <a:endParaRPr lang="en-US" sz="2000" b="1" spc="-140" dirty="0">
              <a:solidFill>
                <a:srgbClr val="FFFFFF"/>
              </a:solidFill>
              <a:cs typeface="Arial"/>
            </a:endParaRPr>
          </a:p>
          <a:p>
            <a:pPr marL="12700">
              <a:lnSpc>
                <a:spcPct val="100000"/>
              </a:lnSpc>
              <a:spcBef>
                <a:spcPts val="600"/>
              </a:spcBef>
              <a:tabLst>
                <a:tab pos="2442845" algn="l"/>
              </a:tabLst>
            </a:pPr>
            <a:r>
              <a:rPr lang="en-US" sz="4400" b="1" spc="-140" dirty="0">
                <a:solidFill>
                  <a:srgbClr val="FF0000"/>
                </a:solidFill>
                <a:cs typeface="Arial"/>
              </a:rPr>
              <a:t>Professional email communication</a:t>
            </a:r>
          </a:p>
          <a:p>
            <a:pPr marL="1041400" lvl="1" indent="-571500">
              <a:spcBef>
                <a:spcPts val="600"/>
              </a:spcBef>
              <a:buFont typeface="Wingdings" panose="05000000000000000000" pitchFamily="2" charset="2"/>
              <a:buChar char="Ø"/>
              <a:tabLst>
                <a:tab pos="2442845" algn="l"/>
              </a:tabLst>
            </a:pPr>
            <a:r>
              <a:rPr lang="en-US" sz="4400" b="1" spc="-140" dirty="0">
                <a:solidFill>
                  <a:srgbClr val="FFFFFF"/>
                </a:solidFill>
                <a:cs typeface="Arial"/>
                <a:hlinkClick r:id="rId4"/>
              </a:rPr>
              <a:t>http://newsroom.unl.edu/announce/beyondjd/4432/25857</a:t>
            </a:r>
            <a:r>
              <a:rPr lang="en-US" sz="4400" b="1" spc="-140" dirty="0">
                <a:solidFill>
                  <a:srgbClr val="FFFFFF"/>
                </a:solidFill>
                <a:cs typeface="Arial"/>
              </a:rPr>
              <a:t> </a:t>
            </a:r>
          </a:p>
          <a:p>
            <a:pPr marL="584200" indent="-571500">
              <a:lnSpc>
                <a:spcPct val="100000"/>
              </a:lnSpc>
              <a:spcBef>
                <a:spcPts val="600"/>
              </a:spcBef>
              <a:buFont typeface="Wingdings" panose="05000000000000000000" pitchFamily="2" charset="2"/>
              <a:buChar char="Ø"/>
              <a:tabLst>
                <a:tab pos="2442845" algn="l"/>
              </a:tabLst>
            </a:pPr>
            <a:endParaRPr lang="en-US" sz="2000" b="1" spc="-140" dirty="0">
              <a:solidFill>
                <a:srgbClr val="FFFFFF"/>
              </a:solidFill>
              <a:cs typeface="Arial"/>
            </a:endParaRPr>
          </a:p>
          <a:p>
            <a:pPr marL="12700">
              <a:lnSpc>
                <a:spcPct val="100000"/>
              </a:lnSpc>
              <a:spcBef>
                <a:spcPts val="600"/>
              </a:spcBef>
              <a:tabLst>
                <a:tab pos="2442845" algn="l"/>
              </a:tabLst>
            </a:pPr>
            <a:r>
              <a:rPr lang="en-US" sz="4400" b="1" spc="-140" dirty="0">
                <a:solidFill>
                  <a:srgbClr val="FF0000"/>
                </a:solidFill>
                <a:cs typeface="Arial"/>
              </a:rPr>
              <a:t>Remember…people are watching!</a:t>
            </a:r>
          </a:p>
          <a:p>
            <a:pPr marL="584200" indent="-571500">
              <a:lnSpc>
                <a:spcPct val="100000"/>
              </a:lnSpc>
              <a:spcBef>
                <a:spcPts val="600"/>
              </a:spcBef>
              <a:buFont typeface="Wingdings" panose="05000000000000000000" pitchFamily="2" charset="2"/>
              <a:buChar char="Ø"/>
              <a:tabLst>
                <a:tab pos="2442845" algn="l"/>
              </a:tabLst>
            </a:pPr>
            <a:r>
              <a:rPr lang="en-US" sz="3000" b="1" spc="-140" dirty="0">
                <a:solidFill>
                  <a:srgbClr val="FFFFFF"/>
                </a:solidFill>
                <a:cs typeface="Arial"/>
              </a:rPr>
              <a:t>Personal information, opinions, or communications that students make in public, or that are posted on websites, in chatrooms, on electronic bulletin boards, or any social media should never be offensive to the community, immoral within accepted community standards, or insulting to any person or groups of persons</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Professional Email Etiquette</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5"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12" name="Picture 11"/>
          <p:cNvPicPr>
            <a:picLocks noChangeAspect="1"/>
          </p:cNvPicPr>
          <p:nvPr/>
        </p:nvPicPr>
        <p:blipFill rotWithShape="1">
          <a:blip r:embed="rId6"/>
          <a:srcRect r="47955" b="54122"/>
          <a:stretch/>
        </p:blipFill>
        <p:spPr>
          <a:xfrm>
            <a:off x="1600200" y="4076700"/>
            <a:ext cx="3684822" cy="1684490"/>
          </a:xfrm>
          <a:prstGeom prst="rect">
            <a:avLst/>
          </a:prstGeom>
        </p:spPr>
      </p:pic>
    </p:spTree>
    <p:extLst>
      <p:ext uri="{BB962C8B-B14F-4D97-AF65-F5344CB8AC3E}">
        <p14:creationId xmlns:p14="http://schemas.microsoft.com/office/powerpoint/2010/main" val="2433371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3175" y="-29633"/>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dirty="0">
              <a:solidFill>
                <a:schemeClr val="bg1"/>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8" name="object 6"/>
          <p:cNvSpPr txBox="1">
            <a:spLocks/>
          </p:cNvSpPr>
          <p:nvPr/>
        </p:nvSpPr>
        <p:spPr>
          <a:xfrm>
            <a:off x="1776413" y="560623"/>
            <a:ext cx="15011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200" b="1" kern="0" spc="-105" dirty="0">
                <a:solidFill>
                  <a:schemeClr val="bg1"/>
                </a:solidFill>
                <a:latin typeface="Raleway" panose="020B0503030101060003" pitchFamily="34" charset="77"/>
              </a:rPr>
              <a:t>Professional Writing</a:t>
            </a:r>
          </a:p>
        </p:txBody>
      </p:sp>
      <p:sp>
        <p:nvSpPr>
          <p:cNvPr id="16" name="TextBox 15"/>
          <p:cNvSpPr txBox="1"/>
          <p:nvPr/>
        </p:nvSpPr>
        <p:spPr>
          <a:xfrm>
            <a:off x="1674019" y="2019300"/>
            <a:ext cx="15928181" cy="7848302"/>
          </a:xfrm>
          <a:prstGeom prst="rect">
            <a:avLst/>
          </a:prstGeom>
          <a:noFill/>
        </p:spPr>
        <p:txBody>
          <a:bodyPr wrap="square" rtlCol="0">
            <a:spAutoFit/>
          </a:bodyPr>
          <a:lstStyle/>
          <a:p>
            <a:r>
              <a:rPr lang="en-US" sz="4400" dirty="0">
                <a:solidFill>
                  <a:srgbClr val="FF0000"/>
                </a:solidFill>
              </a:rPr>
              <a:t>APA Publication Manual (7th ed.)</a:t>
            </a:r>
          </a:p>
          <a:p>
            <a:pPr marL="1028700" lvl="1" indent="-571500">
              <a:buFont typeface="Wingdings" panose="05000000000000000000" pitchFamily="2" charset="2"/>
              <a:buChar char="Ø"/>
            </a:pPr>
            <a:r>
              <a:rPr lang="en-US" sz="3600" dirty="0">
                <a:solidFill>
                  <a:schemeClr val="bg1"/>
                </a:solidFill>
              </a:rPr>
              <a:t>And Purdue OWL:</a:t>
            </a:r>
          </a:p>
          <a:p>
            <a:pPr marL="1028700" lvl="1" indent="-571500">
              <a:buFont typeface="Wingdings" panose="05000000000000000000" pitchFamily="2" charset="2"/>
              <a:buChar char="Ø"/>
            </a:pPr>
            <a:r>
              <a:rPr lang="en-US" sz="3600" dirty="0">
                <a:solidFill>
                  <a:schemeClr val="bg1"/>
                </a:solidFill>
                <a:hlinkClick r:id="rId4"/>
              </a:rPr>
              <a:t>https://owl.purdue.edu/owl/research_and_citation/apa_style/apa_formatting_and_style_guide/general_format.html</a:t>
            </a:r>
            <a:r>
              <a:rPr lang="en-US" sz="3600" dirty="0">
                <a:solidFill>
                  <a:schemeClr val="bg1"/>
                </a:solidFill>
              </a:rPr>
              <a:t> </a:t>
            </a:r>
          </a:p>
          <a:p>
            <a:endParaRPr lang="en-US" sz="2000" dirty="0">
              <a:solidFill>
                <a:schemeClr val="bg1"/>
              </a:solidFill>
            </a:endParaRPr>
          </a:p>
          <a:p>
            <a:r>
              <a:rPr lang="en-US" sz="4400" dirty="0">
                <a:solidFill>
                  <a:srgbClr val="FF0000"/>
                </a:solidFill>
              </a:rPr>
              <a:t>The Writing Center </a:t>
            </a:r>
          </a:p>
          <a:p>
            <a:pPr marL="1028700" lvl="1" indent="-571500">
              <a:buFont typeface="Wingdings" panose="05000000000000000000" pitchFamily="2" charset="2"/>
              <a:buChar char="Ø"/>
            </a:pPr>
            <a:r>
              <a:rPr lang="en-US" sz="3600" dirty="0">
                <a:solidFill>
                  <a:schemeClr val="bg1"/>
                </a:solidFill>
                <a:hlinkClick r:id="rId5"/>
              </a:rPr>
              <a:t>https://www.unl.edu/writing/home</a:t>
            </a:r>
            <a:r>
              <a:rPr lang="en-US" sz="3600" dirty="0">
                <a:solidFill>
                  <a:schemeClr val="bg1"/>
                </a:solidFill>
              </a:rPr>
              <a:t>  </a:t>
            </a:r>
          </a:p>
          <a:p>
            <a:endParaRPr lang="en-US" sz="2000" dirty="0">
              <a:solidFill>
                <a:schemeClr val="bg1"/>
              </a:solidFill>
            </a:endParaRPr>
          </a:p>
          <a:p>
            <a:r>
              <a:rPr lang="en-US" sz="4400" dirty="0">
                <a:solidFill>
                  <a:srgbClr val="FF0000"/>
                </a:solidFill>
              </a:rPr>
              <a:t>Recommended Resources</a:t>
            </a:r>
          </a:p>
          <a:p>
            <a:pPr marL="571500" indent="-571500">
              <a:buFont typeface="Wingdings" panose="05000000000000000000" pitchFamily="2" charset="2"/>
              <a:buChar char="Ø"/>
            </a:pPr>
            <a:r>
              <a:rPr lang="en-US" sz="3600" dirty="0">
                <a:solidFill>
                  <a:schemeClr val="bg1"/>
                </a:solidFill>
              </a:rPr>
              <a:t>Hancock (2003). </a:t>
            </a:r>
            <a:r>
              <a:rPr lang="en-US" sz="3600" i="1" dirty="0">
                <a:solidFill>
                  <a:schemeClr val="bg1"/>
                </a:solidFill>
              </a:rPr>
              <a:t>Ideas Into Words; Mastering the Craft of </a:t>
            </a:r>
          </a:p>
          <a:p>
            <a:r>
              <a:rPr lang="en-US" sz="3600" i="1" dirty="0">
                <a:solidFill>
                  <a:schemeClr val="bg1"/>
                </a:solidFill>
              </a:rPr>
              <a:t>Science Writing</a:t>
            </a:r>
          </a:p>
          <a:p>
            <a:pPr marL="571500" indent="-571500">
              <a:buFont typeface="Wingdings" panose="05000000000000000000" pitchFamily="2" charset="2"/>
              <a:buChar char="Ø"/>
            </a:pPr>
            <a:r>
              <a:rPr lang="en-US" sz="3600" dirty="0">
                <a:solidFill>
                  <a:schemeClr val="bg1"/>
                </a:solidFill>
              </a:rPr>
              <a:t>Schimel (2012). </a:t>
            </a:r>
            <a:r>
              <a:rPr lang="en-US" sz="3600" i="1" dirty="0">
                <a:solidFill>
                  <a:schemeClr val="bg1"/>
                </a:solidFill>
              </a:rPr>
              <a:t>Writing Science</a:t>
            </a:r>
          </a:p>
          <a:p>
            <a:pPr marL="571500" indent="-571500">
              <a:buFont typeface="Wingdings" panose="05000000000000000000" pitchFamily="2" charset="2"/>
              <a:buChar char="Ø"/>
            </a:pPr>
            <a:r>
              <a:rPr lang="en-US" sz="3600" dirty="0">
                <a:solidFill>
                  <a:schemeClr val="bg1"/>
                </a:solidFill>
              </a:rPr>
              <a:t>Silvia (2007). </a:t>
            </a:r>
            <a:r>
              <a:rPr lang="en-US" sz="3600" i="1" dirty="0">
                <a:solidFill>
                  <a:schemeClr val="bg1"/>
                </a:solidFill>
              </a:rPr>
              <a:t>How to Write a Lot: A Practical Guide to</a:t>
            </a:r>
          </a:p>
          <a:p>
            <a:r>
              <a:rPr lang="en-US" sz="3600" i="1" dirty="0">
                <a:solidFill>
                  <a:schemeClr val="bg1"/>
                </a:solidFill>
              </a:rPr>
              <a:t> Productive Academic Writing</a:t>
            </a:r>
            <a:r>
              <a:rPr lang="en-US" sz="4400" dirty="0">
                <a:solidFill>
                  <a:schemeClr val="bg1"/>
                </a:solidFill>
              </a:rPr>
              <a:t>	</a:t>
            </a:r>
          </a:p>
        </p:txBody>
      </p:sp>
      <p:pic>
        <p:nvPicPr>
          <p:cNvPr id="6" name="Picture 5"/>
          <p:cNvPicPr>
            <a:picLocks noChangeAspect="1"/>
          </p:cNvPicPr>
          <p:nvPr/>
        </p:nvPicPr>
        <p:blipFill>
          <a:blip r:embed="rId6"/>
          <a:stretch>
            <a:fillRect/>
          </a:stretch>
        </p:blipFill>
        <p:spPr>
          <a:xfrm>
            <a:off x="13182600" y="4229100"/>
            <a:ext cx="3880628" cy="5376185"/>
          </a:xfrm>
          <a:prstGeom prst="rect">
            <a:avLst/>
          </a:prstGeom>
        </p:spPr>
      </p:pic>
    </p:spTree>
    <p:extLst>
      <p:ext uri="{BB962C8B-B14F-4D97-AF65-F5344CB8AC3E}">
        <p14:creationId xmlns:p14="http://schemas.microsoft.com/office/powerpoint/2010/main" val="1935447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3"/>
          <p:cNvSpPr/>
          <p:nvPr/>
        </p:nvSpPr>
        <p:spPr>
          <a:xfrm>
            <a:off x="0" y="5192174"/>
            <a:ext cx="893162" cy="5094826"/>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002000" cy="8252573"/>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1688924"/>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A CV is NOT a resume!</a:t>
            </a:r>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Your Curriculum Vitae </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7" name="Picture 6">
            <a:extLst>
              <a:ext uri="{FF2B5EF4-FFF2-40B4-BE49-F238E27FC236}">
                <a16:creationId xmlns:a16="http://schemas.microsoft.com/office/drawing/2014/main" id="{34E9894F-6188-F84F-A3E7-404F0EA48A95}"/>
              </a:ext>
            </a:extLst>
          </p:cNvPr>
          <p:cNvPicPr>
            <a:picLocks noChangeAspect="1"/>
          </p:cNvPicPr>
          <p:nvPr/>
        </p:nvPicPr>
        <p:blipFill>
          <a:blip r:embed="rId4"/>
          <a:stretch>
            <a:fillRect/>
          </a:stretch>
        </p:blipFill>
        <p:spPr>
          <a:xfrm>
            <a:off x="6088204" y="2627814"/>
            <a:ext cx="9677400" cy="7265062"/>
          </a:xfrm>
          <a:prstGeom prst="rect">
            <a:avLst/>
          </a:prstGeom>
        </p:spPr>
      </p:pic>
    </p:spTree>
    <p:extLst>
      <p:ext uri="{BB962C8B-B14F-4D97-AF65-F5344CB8AC3E}">
        <p14:creationId xmlns:p14="http://schemas.microsoft.com/office/powerpoint/2010/main" val="86665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dirty="0"/>
          </a:p>
        </p:txBody>
      </p:sp>
      <p:sp>
        <p:nvSpPr>
          <p:cNvPr id="3" name="object 3"/>
          <p:cNvSpPr/>
          <p:nvPr/>
        </p:nvSpPr>
        <p:spPr>
          <a:xfrm>
            <a:off x="0" y="2233691"/>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dirty="0"/>
          </a:p>
        </p:txBody>
      </p:sp>
      <p:sp>
        <p:nvSpPr>
          <p:cNvPr id="5" name="object 5"/>
          <p:cNvSpPr/>
          <p:nvPr/>
        </p:nvSpPr>
        <p:spPr>
          <a:xfrm>
            <a:off x="0" y="141138"/>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920750"/>
            <a:ext cx="91948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Who are you?</a:t>
            </a:r>
            <a:endParaRPr spc="-105" dirty="0">
              <a:solidFill>
                <a:srgbClr val="FF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7" name="Picture 6">
            <a:extLst>
              <a:ext uri="{FF2B5EF4-FFF2-40B4-BE49-F238E27FC236}">
                <a16:creationId xmlns:a16="http://schemas.microsoft.com/office/drawing/2014/main" id="{F7A25FE2-DF5E-B332-1E97-2AFCD06C9D52}"/>
              </a:ext>
            </a:extLst>
          </p:cNvPr>
          <p:cNvPicPr>
            <a:picLocks noChangeAspect="1"/>
          </p:cNvPicPr>
          <p:nvPr/>
        </p:nvPicPr>
        <p:blipFill>
          <a:blip r:embed="rId4"/>
          <a:stretch>
            <a:fillRect/>
          </a:stretch>
        </p:blipFill>
        <p:spPr>
          <a:xfrm>
            <a:off x="8904100" y="3538014"/>
            <a:ext cx="6889249" cy="5186885"/>
          </a:xfrm>
          <a:prstGeom prst="rect">
            <a:avLst/>
          </a:prstGeom>
        </p:spPr>
      </p:pic>
      <p:graphicFrame>
        <p:nvGraphicFramePr>
          <p:cNvPr id="12" name="object 4">
            <a:extLst>
              <a:ext uri="{FF2B5EF4-FFF2-40B4-BE49-F238E27FC236}">
                <a16:creationId xmlns:a16="http://schemas.microsoft.com/office/drawing/2014/main" id="{C59CE9A0-AF2B-AA1B-DC96-0D04157B597D}"/>
              </a:ext>
            </a:extLst>
          </p:cNvPr>
          <p:cNvGraphicFramePr/>
          <p:nvPr>
            <p:extLst>
              <p:ext uri="{D42A27DB-BD31-4B8C-83A1-F6EECF244321}">
                <p14:modId xmlns:p14="http://schemas.microsoft.com/office/powerpoint/2010/main" val="286947074"/>
              </p:ext>
            </p:extLst>
          </p:nvPr>
        </p:nvGraphicFramePr>
        <p:xfrm>
          <a:off x="353414" y="3100753"/>
          <a:ext cx="8128000" cy="61670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721345"/>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What to include:</a:t>
            </a:r>
          </a:p>
          <a:p>
            <a:pPr marL="12700">
              <a:lnSpc>
                <a:spcPct val="100000"/>
              </a:lnSpc>
              <a:spcBef>
                <a:spcPts val="600"/>
              </a:spcBef>
              <a:tabLst>
                <a:tab pos="2442845" algn="l"/>
              </a:tabLst>
            </a:pPr>
            <a:endParaRPr lang="en-US" sz="4400" b="1" spc="-140" dirty="0">
              <a:solidFill>
                <a:srgbClr val="FF0000"/>
              </a:solidFill>
              <a:cs typeface="Arial"/>
            </a:endParaRP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Educational background</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Research Activities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Publications (articles, books)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Conference presentations (posters, talks)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Grant money or funding</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Awards and honors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Teaching &amp; TA-ships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Professional membership affiliations</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Your Curriculum Vitae</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1507338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0819"/>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686" cy="825008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613623"/>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000" b="1" spc="-140" dirty="0">
                <a:solidFill>
                  <a:srgbClr val="FF0000"/>
                </a:solidFill>
                <a:cs typeface="Arial"/>
              </a:rPr>
              <a:t>Think about which professional organizations to join</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Suggestions:</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American Education Research Association (AERA)</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American Psychological Association (APA)</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Society for Research in Child Development (SRCD)</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Other regional and state organizations</a:t>
            </a:r>
          </a:p>
          <a:p>
            <a:pPr marL="1041400" lvl="1" indent="-571500">
              <a:spcBef>
                <a:spcPts val="600"/>
              </a:spcBef>
              <a:buFont typeface="Wingdings" panose="05000000000000000000" pitchFamily="2" charset="2"/>
              <a:buChar char="Ø"/>
              <a:tabLst>
                <a:tab pos="2442845" algn="l"/>
              </a:tabLst>
            </a:pPr>
            <a:endParaRPr lang="en-US" b="1" spc="-140" dirty="0">
              <a:solidFill>
                <a:srgbClr val="FFFFFF"/>
              </a:solidFill>
              <a:cs typeface="Arial"/>
            </a:endParaRPr>
          </a:p>
          <a:p>
            <a:pPr marL="12700">
              <a:spcBef>
                <a:spcPts val="600"/>
              </a:spcBef>
              <a:tabLst>
                <a:tab pos="2442845" algn="l"/>
              </a:tabLst>
            </a:pPr>
            <a:r>
              <a:rPr lang="en-US" sz="4000" b="1" spc="-140" dirty="0">
                <a:solidFill>
                  <a:srgbClr val="FF0000"/>
                </a:solidFill>
                <a:cs typeface="Arial"/>
              </a:rPr>
              <a:t>Why?</a:t>
            </a:r>
          </a:p>
          <a:p>
            <a:pPr marL="1041400" lvl="1" indent="-571500">
              <a:spcBef>
                <a:spcPts val="600"/>
              </a:spcBef>
              <a:buFont typeface="Wingdings" panose="05000000000000000000" pitchFamily="2" charset="2"/>
              <a:buChar char="Ø"/>
              <a:tabLst>
                <a:tab pos="2442845" algn="l"/>
              </a:tabLst>
            </a:pPr>
            <a:r>
              <a:rPr lang="en-US" sz="3200" b="1" spc="-140" dirty="0" err="1">
                <a:solidFill>
                  <a:srgbClr val="FFFFFF"/>
                </a:solidFill>
                <a:cs typeface="Arial"/>
              </a:rPr>
              <a:t>Listservs</a:t>
            </a:r>
            <a:endParaRPr lang="en-US" sz="3200" b="1" spc="-140" dirty="0">
              <a:solidFill>
                <a:srgbClr val="FFFFFF"/>
              </a:solidFill>
              <a:cs typeface="Arial"/>
            </a:endParaRP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Student groups</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Conferences</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Professional networking</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Funding opportunities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25483" y="486197"/>
            <a:ext cx="17523571"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Speaking of professional affiliations…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pic>
        <p:nvPicPr>
          <p:cNvPr id="11" name="Picture 10"/>
          <p:cNvPicPr>
            <a:picLocks noChangeAspect="1"/>
          </p:cNvPicPr>
          <p:nvPr/>
        </p:nvPicPr>
        <p:blipFill>
          <a:blip r:embed="rId4"/>
          <a:stretch>
            <a:fillRect/>
          </a:stretch>
        </p:blipFill>
        <p:spPr>
          <a:xfrm>
            <a:off x="11231754" y="6025146"/>
            <a:ext cx="3771900" cy="4120800"/>
          </a:xfrm>
          <a:prstGeom prst="rect">
            <a:avLst/>
          </a:prstGeom>
        </p:spPr>
      </p:pic>
    </p:spTree>
    <p:extLst>
      <p:ext uri="{BB962C8B-B14F-4D97-AF65-F5344CB8AC3E}">
        <p14:creationId xmlns:p14="http://schemas.microsoft.com/office/powerpoint/2010/main" val="1337909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686" cy="825008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8090676"/>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000" b="1" spc="-140" dirty="0">
                <a:solidFill>
                  <a:srgbClr val="FF0000"/>
                </a:solidFill>
                <a:cs typeface="Arial"/>
              </a:rPr>
              <a:t>Calendar of CEHS conferences:</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hlinkClick r:id="rId3"/>
              </a:rPr>
              <a:t>https://events.unl.edu/confscehs/</a:t>
            </a:r>
            <a:endParaRPr lang="en-US" sz="3200" b="1" spc="-140" dirty="0">
              <a:solidFill>
                <a:srgbClr val="FFFFFF"/>
              </a:solidFill>
              <a:cs typeface="Arial"/>
            </a:endParaRP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Read “Nebraska Today” for UNL events </a:t>
            </a:r>
            <a:endParaRPr lang="en-US" b="1" spc="-140" dirty="0">
              <a:solidFill>
                <a:srgbClr val="FFFFFF"/>
              </a:solidFill>
              <a:cs typeface="Arial"/>
            </a:endParaRPr>
          </a:p>
          <a:p>
            <a:pPr marL="469900" lvl="1">
              <a:spcBef>
                <a:spcPts val="600"/>
              </a:spcBef>
              <a:tabLst>
                <a:tab pos="2442845" algn="l"/>
              </a:tabLst>
            </a:pPr>
            <a:endParaRPr lang="en-US" b="1" spc="-140" dirty="0">
              <a:solidFill>
                <a:srgbClr val="FFFFFF"/>
              </a:solidFill>
              <a:cs typeface="Arial"/>
            </a:endParaRPr>
          </a:p>
          <a:p>
            <a:pPr marL="12700">
              <a:spcBef>
                <a:spcPts val="600"/>
              </a:spcBef>
              <a:tabLst>
                <a:tab pos="2442845" algn="l"/>
              </a:tabLst>
            </a:pPr>
            <a:r>
              <a:rPr lang="en-US" sz="4000" b="1" spc="-140" dirty="0">
                <a:solidFill>
                  <a:srgbClr val="FF0000"/>
                </a:solidFill>
                <a:cs typeface="Arial"/>
              </a:rPr>
              <a:t>First few years: </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Posters (approximately one per year)</a:t>
            </a:r>
          </a:p>
          <a:p>
            <a:pPr marL="1498600" lvl="2" indent="-571500">
              <a:spcBef>
                <a:spcPts val="600"/>
              </a:spcBef>
              <a:buFont typeface="Arial" panose="020B0604020202020204" pitchFamily="34" charset="0"/>
              <a:buChar char="•"/>
              <a:tabLst>
                <a:tab pos="2442845" algn="l"/>
              </a:tabLst>
            </a:pPr>
            <a:r>
              <a:rPr lang="en-US" sz="3200" b="1" spc="-140" dirty="0">
                <a:solidFill>
                  <a:srgbClr val="FFFFFF"/>
                </a:solidFill>
                <a:cs typeface="Arial"/>
              </a:rPr>
              <a:t>Turn these into manuscripts!</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Attend graduate student events</a:t>
            </a:r>
          </a:p>
          <a:p>
            <a:pPr marL="12700">
              <a:spcBef>
                <a:spcPts val="600"/>
              </a:spcBef>
              <a:tabLst>
                <a:tab pos="2442845" algn="l"/>
              </a:tabLst>
            </a:pPr>
            <a:endParaRPr lang="en-US" b="1" spc="-140" dirty="0">
              <a:solidFill>
                <a:srgbClr val="FFFFFF"/>
              </a:solidFill>
              <a:cs typeface="Arial"/>
            </a:endParaRPr>
          </a:p>
          <a:p>
            <a:pPr marL="12700">
              <a:spcBef>
                <a:spcPts val="600"/>
              </a:spcBef>
              <a:tabLst>
                <a:tab pos="2442845" algn="l"/>
              </a:tabLst>
            </a:pPr>
            <a:r>
              <a:rPr lang="en-US" sz="4000" b="1" spc="-140" dirty="0">
                <a:solidFill>
                  <a:srgbClr val="FF0000"/>
                </a:solidFill>
                <a:cs typeface="Arial"/>
              </a:rPr>
              <a:t>Also consider: </a:t>
            </a:r>
            <a:endParaRPr lang="en-US" sz="3200" b="1" spc="-140" dirty="0">
              <a:solidFill>
                <a:srgbClr val="FF0000"/>
              </a:solidFill>
              <a:cs typeface="Arial"/>
            </a:endParaRP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Paper submission (give a talk)</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Chair a symposium</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Attend early career events/actively network</a:t>
            </a:r>
          </a:p>
          <a:p>
            <a:pPr marL="1041400" lvl="1" indent="-571500">
              <a:spcBef>
                <a:spcPts val="600"/>
              </a:spcBef>
              <a:buFont typeface="Wingdings" panose="05000000000000000000" pitchFamily="2" charset="2"/>
              <a:buChar char="Ø"/>
              <a:tabLst>
                <a:tab pos="2442845" algn="l"/>
              </a:tabLst>
            </a:pPr>
            <a:r>
              <a:rPr lang="en-US" sz="3200" b="1" spc="-140" dirty="0">
                <a:solidFill>
                  <a:srgbClr val="FFFFFF"/>
                </a:solidFill>
                <a:cs typeface="Arial"/>
              </a:rPr>
              <a:t>Join a student group</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Conference like a boss…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304526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3175" y="-29633"/>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dirty="0">
              <a:solidFill>
                <a:schemeClr val="bg1"/>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8" name="object 6"/>
          <p:cNvSpPr txBox="1">
            <a:spLocks/>
          </p:cNvSpPr>
          <p:nvPr/>
        </p:nvSpPr>
        <p:spPr>
          <a:xfrm>
            <a:off x="1776413" y="560623"/>
            <a:ext cx="15011400" cy="112082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7200" b="1" kern="0" spc="-105" dirty="0">
                <a:solidFill>
                  <a:schemeClr val="bg1"/>
                </a:solidFill>
                <a:latin typeface="Raleway" panose="020B0503030101060003" pitchFamily="34" charset="77"/>
              </a:rPr>
              <a:t>Creating a Five-Year Plan	</a:t>
            </a:r>
          </a:p>
        </p:txBody>
      </p:sp>
      <p:sp>
        <p:nvSpPr>
          <p:cNvPr id="16" name="TextBox 15"/>
          <p:cNvSpPr txBox="1"/>
          <p:nvPr/>
        </p:nvSpPr>
        <p:spPr>
          <a:xfrm>
            <a:off x="1674019" y="2065734"/>
            <a:ext cx="15216187" cy="1446550"/>
          </a:xfrm>
          <a:prstGeom prst="rect">
            <a:avLst/>
          </a:prstGeom>
          <a:noFill/>
        </p:spPr>
        <p:txBody>
          <a:bodyPr wrap="square" rtlCol="0">
            <a:spAutoFit/>
          </a:bodyPr>
          <a:lstStyle/>
          <a:p>
            <a:pPr marL="571500" indent="-571500">
              <a:buFont typeface="Wingdings" panose="05000000000000000000" pitchFamily="2" charset="2"/>
              <a:buChar char="Ø"/>
            </a:pPr>
            <a:r>
              <a:rPr lang="en-US" sz="4400" dirty="0">
                <a:solidFill>
                  <a:schemeClr val="bg1"/>
                </a:solidFill>
              </a:rPr>
              <a:t>Example from: </a:t>
            </a:r>
            <a:r>
              <a:rPr lang="en-US" sz="4400" dirty="0">
                <a:solidFill>
                  <a:schemeClr val="bg1"/>
                </a:solidFill>
                <a:hlinkClick r:id="rId4"/>
              </a:rPr>
              <a:t>https://theprofessorisin.com/2014/05/09/in-response-to-popular-demand-more-on-the-5-year-plan/</a:t>
            </a:r>
            <a:r>
              <a:rPr lang="en-US" sz="4400" dirty="0">
                <a:solidFill>
                  <a:schemeClr val="bg1"/>
                </a:solidFill>
              </a:rPr>
              <a:t>   </a:t>
            </a:r>
          </a:p>
        </p:txBody>
      </p:sp>
      <p:pic>
        <p:nvPicPr>
          <p:cNvPr id="6" name="Picture 5"/>
          <p:cNvPicPr>
            <a:picLocks noChangeAspect="1"/>
          </p:cNvPicPr>
          <p:nvPr/>
        </p:nvPicPr>
        <p:blipFill>
          <a:blip r:embed="rId5"/>
          <a:stretch>
            <a:fillRect/>
          </a:stretch>
        </p:blipFill>
        <p:spPr>
          <a:xfrm>
            <a:off x="4495800" y="3775374"/>
            <a:ext cx="9142495" cy="6128212"/>
          </a:xfrm>
          <a:prstGeom prst="rect">
            <a:avLst/>
          </a:prstGeom>
        </p:spPr>
      </p:pic>
    </p:spTree>
    <p:extLst>
      <p:ext uri="{BB962C8B-B14F-4D97-AF65-F5344CB8AC3E}">
        <p14:creationId xmlns:p14="http://schemas.microsoft.com/office/powerpoint/2010/main" val="1988332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034427"/>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7552067"/>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You have an advisor, but…</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You’ll need three (or four!) letters of recommendation</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Advisors have only their own experience to draw on</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More mentors = more opportunities</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If you do have a conflict with your advisor, you have a built-in support network</a:t>
            </a:r>
          </a:p>
          <a:p>
            <a:pPr marL="1041400" lvl="1" indent="-571500">
              <a:spcBef>
                <a:spcPts val="600"/>
              </a:spcBef>
              <a:buFont typeface="Wingdings" panose="05000000000000000000" pitchFamily="2" charset="2"/>
              <a:buChar char="Ø"/>
              <a:tabLst>
                <a:tab pos="2442845" algn="l"/>
              </a:tabLst>
            </a:pPr>
            <a:endParaRPr lang="en-US" sz="2000" b="1" spc="-140" dirty="0">
              <a:solidFill>
                <a:srgbClr val="FFFFFF"/>
              </a:solidFill>
              <a:cs typeface="Arial"/>
            </a:endParaRPr>
          </a:p>
          <a:p>
            <a:pPr marL="469900" lvl="1">
              <a:spcBef>
                <a:spcPts val="600"/>
              </a:spcBef>
              <a:tabLst>
                <a:tab pos="2442845" algn="l"/>
              </a:tabLst>
            </a:pPr>
            <a:endParaRPr lang="en-US" sz="2000" b="1" spc="-140" dirty="0">
              <a:solidFill>
                <a:srgbClr val="FFFFFF"/>
              </a:solidFill>
              <a:cs typeface="Arial"/>
            </a:endParaRPr>
          </a:p>
          <a:p>
            <a:pPr marL="12700">
              <a:spcBef>
                <a:spcPts val="600"/>
              </a:spcBef>
              <a:tabLst>
                <a:tab pos="2442845" algn="l"/>
              </a:tabLst>
            </a:pPr>
            <a:r>
              <a:rPr lang="en-US" sz="4400" b="1" spc="-140" dirty="0">
                <a:solidFill>
                  <a:srgbClr val="FFFFFF"/>
                </a:solidFill>
                <a:cs typeface="Arial"/>
              </a:rPr>
              <a:t>If you can, </a:t>
            </a:r>
            <a:r>
              <a:rPr lang="en-US" sz="4400" b="1" spc="-140" dirty="0">
                <a:solidFill>
                  <a:srgbClr val="FF0000"/>
                </a:solidFill>
                <a:cs typeface="Arial"/>
              </a:rPr>
              <a:t>establish a mentorship </a:t>
            </a:r>
            <a:r>
              <a:rPr lang="en-US" sz="4400" b="1" spc="-140" dirty="0">
                <a:solidFill>
                  <a:srgbClr val="FFFFFF"/>
                </a:solidFill>
                <a:cs typeface="Arial"/>
              </a:rPr>
              <a:t>with someone else on campus and/or with someone from another university</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Attend formal mentorship events (e.g., at conferences)</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Take opportunities to collaborate</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rPr>
              <a:t>Maintain connections with former mentors	</a:t>
            </a:r>
            <a:endParaRPr lang="en-US" sz="20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225483" y="486197"/>
            <a:ext cx="15547917"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Actively seek out multiple mentors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3830429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44" y="2075339"/>
            <a:ext cx="16127730" cy="8649171"/>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947785" y="2218335"/>
            <a:ext cx="14934854" cy="6998070"/>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chemeClr val="bg1"/>
                </a:solidFill>
                <a:cs typeface="Arial"/>
              </a:rPr>
              <a:t>Even a $100 fellowship looks good on your CV</a:t>
            </a:r>
            <a:endParaRPr lang="en-US" sz="2000" b="1" spc="-140" dirty="0">
              <a:solidFill>
                <a:schemeClr val="bg1"/>
              </a:solidFill>
              <a:cs typeface="Arial"/>
            </a:endParaRPr>
          </a:p>
          <a:p>
            <a:pPr marL="469900" lvl="1">
              <a:spcBef>
                <a:spcPts val="600"/>
              </a:spcBef>
              <a:tabLst>
                <a:tab pos="2442845" algn="l"/>
              </a:tabLst>
            </a:pPr>
            <a:endParaRPr lang="en-US" sz="20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Grants, Awards and Funding</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3"/>
              </a:rPr>
              <a:t>https://www.apa.org/about/awards/index</a:t>
            </a:r>
            <a:r>
              <a:rPr lang="en-US" sz="36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4"/>
              </a:rPr>
              <a:t>http://www.psychwiki.com/wiki/Dissertation_grants/awards</a:t>
            </a:r>
            <a:r>
              <a:rPr lang="en-US" sz="36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5"/>
              </a:rPr>
              <a:t>http://www.aera.net/Division-F/Awards</a:t>
            </a:r>
            <a:r>
              <a:rPr lang="en-US" sz="3600" b="1" spc="-140" dirty="0">
                <a:solidFill>
                  <a:srgbClr val="FFFFFF"/>
                </a:solidFill>
                <a:cs typeface="Arial"/>
              </a:rPr>
              <a:t> </a:t>
            </a:r>
          </a:p>
          <a:p>
            <a:pPr marL="12700">
              <a:spcBef>
                <a:spcPts val="600"/>
              </a:spcBef>
              <a:tabLst>
                <a:tab pos="2442845" algn="l"/>
              </a:tabLst>
            </a:pPr>
            <a:endParaRPr lang="en-US" sz="20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Research Grants</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6"/>
              </a:rPr>
              <a:t>https://www.apa.org/research/funding/index</a:t>
            </a:r>
            <a:r>
              <a:rPr lang="en-US" sz="36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7"/>
              </a:rPr>
              <a:t>https://buffettinstitute.nebraska.edu/our-people/graduate-scholars</a:t>
            </a:r>
            <a:r>
              <a:rPr lang="en-US" sz="3600" b="1" spc="-140" dirty="0">
                <a:solidFill>
                  <a:srgbClr val="FFFFFF"/>
                </a:solidFill>
                <a:cs typeface="Arial"/>
              </a:rPr>
              <a:t> </a:t>
            </a:r>
          </a:p>
          <a:p>
            <a:pPr marL="1041400" lvl="1" indent="-571500">
              <a:spcBef>
                <a:spcPts val="600"/>
              </a:spcBef>
              <a:buFont typeface="Wingdings" panose="05000000000000000000" pitchFamily="2" charset="2"/>
              <a:buChar char="Ø"/>
              <a:tabLst>
                <a:tab pos="2442845" algn="l"/>
              </a:tabLst>
            </a:pPr>
            <a:r>
              <a:rPr lang="en-US" sz="3600" b="1" spc="-140" dirty="0">
                <a:solidFill>
                  <a:srgbClr val="FFFFFF"/>
                </a:solidFill>
                <a:cs typeface="Arial"/>
                <a:hlinkClick r:id="rId8"/>
              </a:rPr>
              <a:t>https://researchtraining.nih.gov/career/graduate</a:t>
            </a:r>
            <a:r>
              <a:rPr lang="en-US" sz="3600" b="1" spc="-140" dirty="0">
                <a:solidFill>
                  <a:srgbClr val="FFFFFF"/>
                </a:solidFill>
                <a:cs typeface="Arial"/>
              </a:rPr>
              <a:t> </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Apply for funding/awards</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9"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4205724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27150" y="21167"/>
            <a:ext cx="16935450" cy="10287000"/>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endParaRPr b="1" dirty="0">
              <a:solidFill>
                <a:schemeClr val="bg1"/>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dirty="0"/>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dirty="0"/>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dirty="0"/>
          </a:p>
        </p:txBody>
      </p:sp>
      <p:sp>
        <p:nvSpPr>
          <p:cNvPr id="16" name="TextBox 15"/>
          <p:cNvSpPr txBox="1"/>
          <p:nvPr/>
        </p:nvSpPr>
        <p:spPr>
          <a:xfrm>
            <a:off x="1905000" y="9174659"/>
            <a:ext cx="15216187" cy="769441"/>
          </a:xfrm>
          <a:prstGeom prst="rect">
            <a:avLst/>
          </a:prstGeom>
          <a:noFill/>
        </p:spPr>
        <p:txBody>
          <a:bodyPr wrap="square" rtlCol="0">
            <a:spAutoFit/>
          </a:bodyPr>
          <a:lstStyle/>
          <a:p>
            <a:r>
              <a:rPr lang="en-US" sz="4400" dirty="0">
                <a:solidFill>
                  <a:schemeClr val="bg1"/>
                </a:solidFill>
              </a:rPr>
              <a:t>Grad school is hard. Writing is a really tough part of the job.</a:t>
            </a: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b="7669"/>
          <a:stretch/>
        </p:blipFill>
        <p:spPr>
          <a:xfrm>
            <a:off x="5059202" y="557666"/>
            <a:ext cx="8712993" cy="8080494"/>
          </a:xfrm>
          <a:prstGeom prst="rect">
            <a:avLst/>
          </a:prstGeom>
        </p:spPr>
      </p:pic>
    </p:spTree>
    <p:extLst>
      <p:ext uri="{BB962C8B-B14F-4D97-AF65-F5344CB8AC3E}">
        <p14:creationId xmlns:p14="http://schemas.microsoft.com/office/powerpoint/2010/main" val="2367017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0"/>
            <a:ext cx="16935450" cy="10287288"/>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pPr lvl="0">
              <a:defRPr/>
            </a:pPr>
            <a:endParaRPr lang="en-US" dirty="0">
              <a:solidFill>
                <a:prstClr val="white"/>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dirty="0"/>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dirty="0"/>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dirty="0"/>
          </a:p>
        </p:txBody>
      </p:sp>
      <p:pic>
        <p:nvPicPr>
          <p:cNvPr id="8" name="Content Placeholder 3" descr="Screen Shot 2018-08-15 at 8.47.19 PM.png"/>
          <p:cNvPicPr>
            <a:picLocks noChangeAspect="1"/>
          </p:cNvPicPr>
          <p:nvPr/>
        </p:nvPicPr>
        <p:blipFill>
          <a:blip r:embed="rId4" cstate="screen">
            <a:extLst>
              <a:ext uri="{28A0092B-C50C-407E-A947-70E740481C1C}">
                <a14:useLocalDpi xmlns:a14="http://schemas.microsoft.com/office/drawing/2010/main"/>
              </a:ext>
            </a:extLst>
          </a:blip>
          <a:srcRect l="802" r="802"/>
          <a:stretch>
            <a:fillRect/>
          </a:stretch>
        </p:blipFill>
        <p:spPr>
          <a:xfrm>
            <a:off x="2201333" y="1333500"/>
            <a:ext cx="14176260" cy="8247183"/>
          </a:xfrm>
          <a:prstGeom prst="rect">
            <a:avLst/>
          </a:prstGeom>
        </p:spPr>
      </p:pic>
    </p:spTree>
    <p:extLst>
      <p:ext uri="{BB962C8B-B14F-4D97-AF65-F5344CB8AC3E}">
        <p14:creationId xmlns:p14="http://schemas.microsoft.com/office/powerpoint/2010/main" val="77999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450" cy="83962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dirty="0"/>
          </a:p>
        </p:txBody>
      </p:sp>
      <p:sp>
        <p:nvSpPr>
          <p:cNvPr id="3" name="object 3"/>
          <p:cNvSpPr/>
          <p:nvPr/>
        </p:nvSpPr>
        <p:spPr>
          <a:xfrm>
            <a:off x="-44"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dirty="0"/>
          </a:p>
        </p:txBody>
      </p:sp>
      <p:sp>
        <p:nvSpPr>
          <p:cNvPr id="4" name="object 4"/>
          <p:cNvSpPr txBox="1"/>
          <p:nvPr/>
        </p:nvSpPr>
        <p:spPr>
          <a:xfrm>
            <a:off x="947785" y="2218335"/>
            <a:ext cx="14934854" cy="6890348"/>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0000"/>
                </a:solidFill>
                <a:cs typeface="Arial"/>
              </a:rPr>
              <a:t>Plagiarism:</a:t>
            </a:r>
            <a:r>
              <a:rPr lang="en-US" sz="4400" b="1" spc="-140" dirty="0">
                <a:solidFill>
                  <a:srgbClr val="FFFFFF"/>
                </a:solidFill>
                <a:cs typeface="Arial"/>
              </a:rPr>
              <a:t> “Presenting the work of another as one’s own (i.e., without proper acknowledgement of the source) and submitting examination, theses, reports, speeches, drawings, laboratory notes or other academic work in whole or in part as one’s own when that work has been prepared by another person or copied from another person.”</a:t>
            </a:r>
          </a:p>
          <a:p>
            <a:pPr marL="12700">
              <a:spcBef>
                <a:spcPts val="600"/>
              </a:spcBef>
              <a:tabLst>
                <a:tab pos="2442845" algn="l"/>
              </a:tabLst>
            </a:pPr>
            <a:endParaRPr lang="en-US" sz="2000" b="1" spc="-140" dirty="0">
              <a:solidFill>
                <a:srgbClr val="FFFFFF"/>
              </a:solidFill>
              <a:cs typeface="Arial"/>
            </a:endParaRPr>
          </a:p>
          <a:p>
            <a:pPr marL="12700">
              <a:spcBef>
                <a:spcPts val="600"/>
              </a:spcBef>
              <a:tabLst>
                <a:tab pos="2442845" algn="l"/>
              </a:tabLst>
            </a:pPr>
            <a:r>
              <a:rPr lang="en-US" sz="4400" b="1" spc="-140" dirty="0">
                <a:solidFill>
                  <a:srgbClr val="FF0000"/>
                </a:solidFill>
                <a:cs typeface="Arial"/>
              </a:rPr>
              <a:t>University of Nebraska Office of Graduate Studies </a:t>
            </a:r>
            <a:r>
              <a:rPr lang="en-US" sz="4400" b="1" spc="-140" dirty="0">
                <a:solidFill>
                  <a:srgbClr val="FFFFFF"/>
                </a:solidFill>
                <a:cs typeface="Arial"/>
              </a:rPr>
              <a:t>(2021). Types of plagiarism. Retrieved July 24</a:t>
            </a:r>
            <a:r>
              <a:rPr lang="en-US" sz="4400" b="1" spc="-140" baseline="30000" dirty="0">
                <a:solidFill>
                  <a:srgbClr val="FFFFFF"/>
                </a:solidFill>
                <a:cs typeface="Arial"/>
              </a:rPr>
              <a:t>th</a:t>
            </a:r>
            <a:r>
              <a:rPr lang="en-US" sz="4400" b="1" spc="-140" dirty="0">
                <a:solidFill>
                  <a:srgbClr val="FFFFFF"/>
                </a:solidFill>
                <a:cs typeface="Arial"/>
              </a:rPr>
              <a:t>, 2021 from:</a:t>
            </a:r>
          </a:p>
          <a:p>
            <a:pPr marL="584200" indent="-571500">
              <a:spcBef>
                <a:spcPts val="600"/>
              </a:spcBef>
              <a:buFont typeface="Wingdings" panose="05000000000000000000" pitchFamily="2" charset="2"/>
              <a:buChar char="Ø"/>
              <a:tabLst>
                <a:tab pos="2442845" algn="l"/>
              </a:tabLst>
            </a:pPr>
            <a:r>
              <a:rPr lang="en-US" sz="4400" b="1" spc="-140" dirty="0">
                <a:solidFill>
                  <a:srgbClr val="FFFFFF"/>
                </a:solidFill>
                <a:cs typeface="Arial"/>
              </a:rPr>
              <a:t>https://www.unl.edu/gradstudies/connections/types-plagiarism</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dirty="0"/>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What is plagiarism?</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dirty="0"/>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498278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dirty="0"/>
          </a:p>
        </p:txBody>
      </p:sp>
      <p:sp>
        <p:nvSpPr>
          <p:cNvPr id="3" name="object 3"/>
          <p:cNvSpPr/>
          <p:nvPr/>
        </p:nvSpPr>
        <p:spPr>
          <a:xfrm>
            <a:off x="-44"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dirty="0"/>
          </a:p>
        </p:txBody>
      </p:sp>
      <p:sp>
        <p:nvSpPr>
          <p:cNvPr id="4" name="object 4"/>
          <p:cNvSpPr txBox="1"/>
          <p:nvPr/>
        </p:nvSpPr>
        <p:spPr>
          <a:xfrm>
            <a:off x="831051" y="2476616"/>
            <a:ext cx="14934854" cy="7567456"/>
          </a:xfrm>
          <a:prstGeom prst="rect">
            <a:avLst/>
          </a:prstGeom>
        </p:spPr>
        <p:txBody>
          <a:bodyPr vert="horz" wrap="square" lIns="0" tIns="255270" rIns="0" bIns="0" rtlCol="0">
            <a:spAutoFit/>
          </a:bodyPr>
          <a:lstStyle/>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Submitting another person’s ideas/work as though it is yours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Copying someone’s ideas and not acknowledging them</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Not putting words/phrases in quotation marks</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Reorganizing a sentence but not acknowledging that it is someone else’s idea</a:t>
            </a:r>
          </a:p>
          <a:p>
            <a:pPr marL="584200" indent="-571500">
              <a:lnSpc>
                <a:spcPct val="100000"/>
              </a:lnSpc>
              <a:spcBef>
                <a:spcPts val="600"/>
              </a:spcBef>
              <a:buFont typeface="Wingdings" panose="05000000000000000000" pitchFamily="2" charset="2"/>
              <a:buChar char="Ø"/>
              <a:tabLst>
                <a:tab pos="2442845" algn="l"/>
              </a:tabLst>
            </a:pPr>
            <a:r>
              <a:rPr lang="en-US" sz="4400" b="1" spc="-140" dirty="0">
                <a:solidFill>
                  <a:srgbClr val="FFFFFF"/>
                </a:solidFill>
                <a:cs typeface="Arial"/>
              </a:rPr>
              <a:t>Using so many of another person’s ideas that it becomes the best part of your work</a:t>
            </a:r>
          </a:p>
          <a:p>
            <a:pPr marL="12700">
              <a:lnSpc>
                <a:spcPct val="100000"/>
              </a:lnSpc>
              <a:spcBef>
                <a:spcPts val="600"/>
              </a:spcBef>
              <a:tabLst>
                <a:tab pos="2442845" algn="l"/>
              </a:tabLst>
            </a:pPr>
            <a:endParaRPr lang="en-US" sz="4400" b="1" spc="-140" dirty="0">
              <a:solidFill>
                <a:srgbClr val="FFFFFF"/>
              </a:solidFill>
              <a:cs typeface="Arial"/>
            </a:endParaRPr>
          </a:p>
          <a:p>
            <a:pPr marL="12700">
              <a:lnSpc>
                <a:spcPct val="100000"/>
              </a:lnSpc>
              <a:spcBef>
                <a:spcPts val="600"/>
              </a:spcBef>
              <a:tabLst>
                <a:tab pos="2442845" algn="l"/>
              </a:tabLst>
            </a:pPr>
            <a:r>
              <a:rPr lang="en-US" sz="4400" b="1" spc="-140" dirty="0">
                <a:solidFill>
                  <a:srgbClr val="FFFFFF"/>
                </a:solidFill>
                <a:cs typeface="Arial"/>
                <a:hlinkClick r:id="rId3"/>
              </a:rPr>
              <a:t>https://www.plagiarism.org/article/what-is-plagiarism</a:t>
            </a:r>
            <a:r>
              <a:rPr lang="en-US" sz="4400" b="1" spc="-140" dirty="0">
                <a:solidFill>
                  <a:srgbClr val="FFFFFF"/>
                </a:solidFill>
                <a:cs typeface="Arial"/>
              </a:rPr>
              <a:t> </a:t>
            </a:r>
          </a:p>
          <a:p>
            <a:pPr marL="584200" indent="-571500">
              <a:lnSpc>
                <a:spcPct val="100000"/>
              </a:lnSpc>
              <a:spcBef>
                <a:spcPts val="600"/>
              </a:spcBef>
              <a:buFont typeface="Wingdings" panose="05000000000000000000" pitchFamily="2" charset="2"/>
              <a:buChar char="Ø"/>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dirty="0"/>
          </a:p>
        </p:txBody>
      </p:sp>
      <p:sp>
        <p:nvSpPr>
          <p:cNvPr id="6" name="object 6"/>
          <p:cNvSpPr txBox="1">
            <a:spLocks noGrp="1"/>
          </p:cNvSpPr>
          <p:nvPr>
            <p:ph type="title"/>
          </p:nvPr>
        </p:nvSpPr>
        <p:spPr>
          <a:xfrm>
            <a:off x="762000" y="486197"/>
            <a:ext cx="150114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What is plagiarism?</a:t>
            </a:r>
            <a:endParaRPr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dirty="0"/>
          </a:p>
        </p:txBody>
      </p:sp>
      <p:sp>
        <p:nvSpPr>
          <p:cNvPr id="9" name="object 9"/>
          <p:cNvSpPr/>
          <p:nvPr/>
        </p:nvSpPr>
        <p:spPr>
          <a:xfrm>
            <a:off x="16586143" y="431045"/>
            <a:ext cx="1476374" cy="1371599"/>
          </a:xfrm>
          <a:prstGeom prst="rect">
            <a:avLst/>
          </a:prstGeom>
          <a:blipFill>
            <a:blip r:embed="rId4" cstate="print"/>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428234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313" y="2235348"/>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1016000" y="3154441"/>
            <a:ext cx="12014200" cy="4689745"/>
          </a:xfrm>
          <a:prstGeom prst="rect">
            <a:avLst/>
          </a:prstGeom>
        </p:spPr>
        <p:txBody>
          <a:bodyPr vert="horz" wrap="square" lIns="0" tIns="255270" rIns="0" bIns="0" rtlCol="0">
            <a:spAutoFit/>
          </a:bodyPr>
          <a:lstStyle/>
          <a:p>
            <a:r>
              <a:rPr lang="en-US" sz="7200" dirty="0">
                <a:solidFill>
                  <a:schemeClr val="bg1"/>
                </a:solidFill>
              </a:rPr>
              <a:t>What percentage of the US population has…</a:t>
            </a:r>
          </a:p>
          <a:p>
            <a:pPr marL="1828800" lvl="2" indent="-914400">
              <a:buFont typeface="Arial" panose="020B0604020202020204" pitchFamily="34" charset="0"/>
              <a:buChar char="•"/>
            </a:pPr>
            <a:r>
              <a:rPr lang="en-US" sz="7200" dirty="0">
                <a:solidFill>
                  <a:schemeClr val="bg1"/>
                </a:solidFill>
              </a:rPr>
              <a:t>A Master’s Degree</a:t>
            </a:r>
          </a:p>
          <a:p>
            <a:pPr marL="1828800" lvl="2" indent="-914400">
              <a:buFont typeface="Arial" panose="020B0604020202020204" pitchFamily="34" charset="0"/>
              <a:buChar char="•"/>
            </a:pPr>
            <a:r>
              <a:rPr lang="en-US" sz="7200" dirty="0">
                <a:solidFill>
                  <a:schemeClr val="bg1"/>
                </a:solidFill>
              </a:rPr>
              <a:t>A Doctoral Degree</a:t>
            </a:r>
          </a:p>
        </p:txBody>
      </p:sp>
      <p:sp>
        <p:nvSpPr>
          <p:cNvPr id="5" name="object 5"/>
          <p:cNvSpPr/>
          <p:nvPr/>
        </p:nvSpPr>
        <p:spPr>
          <a:xfrm>
            <a:off x="13252" y="73236"/>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920750"/>
            <a:ext cx="9194800" cy="1166986"/>
          </a:xfrm>
          <a:prstGeom prst="rect">
            <a:avLst/>
          </a:prstGeom>
        </p:spPr>
        <p:txBody>
          <a:bodyPr vert="horz" wrap="square" lIns="0" tIns="12700" rIns="0" bIns="0" rtlCol="0">
            <a:spAutoFit/>
          </a:bodyPr>
          <a:lstStyle/>
          <a:p>
            <a:pPr marL="12700">
              <a:lnSpc>
                <a:spcPct val="100000"/>
              </a:lnSpc>
              <a:spcBef>
                <a:spcPts val="100"/>
              </a:spcBef>
            </a:pPr>
            <a:r>
              <a:rPr lang="en-US" spc="-105" dirty="0">
                <a:solidFill>
                  <a:srgbClr val="F50000"/>
                </a:solidFill>
                <a:latin typeface="Raleway" panose="020B0503030101060003" pitchFamily="34" charset="77"/>
              </a:rPr>
              <a:t>Do you know?</a:t>
            </a:r>
            <a:endParaRPr spc="-105" dirty="0">
              <a:solidFill>
                <a:srgbClr val="FF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2276429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dirty="0"/>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dirty="0"/>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dirty="0"/>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dirty="0"/>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2133600" y="4760008"/>
            <a:ext cx="14934854" cy="1688924"/>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You may say I’m a dreamer, but I’m not the only one.</a:t>
            </a:r>
          </a:p>
          <a:p>
            <a:pPr marL="584200" indent="-571500">
              <a:lnSpc>
                <a:spcPct val="100000"/>
              </a:lnSpc>
              <a:spcBef>
                <a:spcPts val="600"/>
              </a:spcBef>
              <a:buFont typeface="Wingdings" panose="05000000000000000000" pitchFamily="2" charset="2"/>
              <a:buChar char="Ø"/>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1343826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2133600" y="4760008"/>
            <a:ext cx="14934854" cy="1688924"/>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“You may say I’m a dreamer, but I’m not the only one”.</a:t>
            </a:r>
          </a:p>
          <a:p>
            <a:pPr marL="584200" indent="-571500">
              <a:lnSpc>
                <a:spcPct val="100000"/>
              </a:lnSpc>
              <a:spcBef>
                <a:spcPts val="600"/>
              </a:spcBef>
              <a:buFont typeface="Wingdings" panose="05000000000000000000" pitchFamily="2" charset="2"/>
              <a:buChar char="Ø"/>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221293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838200" y="4760008"/>
            <a:ext cx="14934854" cy="2366032"/>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You may say I’m a dreamer, but I’m not the only one (Lennon, 1971, track 1) .</a:t>
            </a:r>
          </a:p>
          <a:p>
            <a:pPr marL="584200" indent="-571500">
              <a:lnSpc>
                <a:spcPct val="100000"/>
              </a:lnSpc>
              <a:spcBef>
                <a:spcPts val="600"/>
              </a:spcBef>
              <a:buFont typeface="Wingdings" panose="05000000000000000000" pitchFamily="2" charset="2"/>
              <a:buChar char="Ø"/>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4017049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838200" y="4760008"/>
            <a:ext cx="14934854" cy="2366032"/>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“You may say I’m a dreamer, but I’m not the only one” (Lennon, 1971, track 1) .</a:t>
            </a:r>
          </a:p>
          <a:p>
            <a:pPr marL="12700">
              <a:lnSpc>
                <a:spcPct val="100000"/>
              </a:lnSpc>
              <a:spcBef>
                <a:spcPts val="600"/>
              </a:spcBef>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971017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838200" y="4760008"/>
            <a:ext cx="14934854" cy="2366032"/>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Some people call me a dreamer. However, many people are dreamers (Lennon, 1971, track 1).</a:t>
            </a:r>
          </a:p>
          <a:p>
            <a:pPr marL="12700">
              <a:lnSpc>
                <a:spcPct val="100000"/>
              </a:lnSpc>
              <a:spcBef>
                <a:spcPts val="600"/>
              </a:spcBef>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1237513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838200" y="4760008"/>
            <a:ext cx="14934854" cy="3043141"/>
          </a:xfrm>
          <a:prstGeom prst="rect">
            <a:avLst/>
          </a:prstGeom>
        </p:spPr>
        <p:txBody>
          <a:bodyPr vert="horz" wrap="square" lIns="0" tIns="255270" rIns="0" bIns="0" rtlCol="0">
            <a:spAutoFit/>
          </a:bodyPr>
          <a:lstStyle/>
          <a:p>
            <a:pPr marL="12700">
              <a:lnSpc>
                <a:spcPct val="100000"/>
              </a:lnSpc>
              <a:spcBef>
                <a:spcPts val="600"/>
              </a:spcBef>
              <a:tabLst>
                <a:tab pos="2442845" algn="l"/>
              </a:tabLst>
            </a:pPr>
            <a:r>
              <a:rPr lang="en-US" sz="4400" b="1" spc="-140" dirty="0">
                <a:solidFill>
                  <a:srgbClr val="FFFFFF"/>
                </a:solidFill>
                <a:cs typeface="Arial"/>
              </a:rPr>
              <a:t>Many people would like to see the world change, for there to be less war and more of a sense of humanity and kindness (Lennon, 1971, track 1).</a:t>
            </a:r>
          </a:p>
          <a:p>
            <a:pPr marL="12700">
              <a:lnSpc>
                <a:spcPct val="100000"/>
              </a:lnSpc>
              <a:spcBef>
                <a:spcPts val="600"/>
              </a:spcBef>
              <a:tabLst>
                <a:tab pos="2442845" algn="l"/>
              </a:tabLst>
            </a:pPr>
            <a:endParaRPr lang="en-US" sz="4400" b="1" spc="-140" dirty="0">
              <a:solidFill>
                <a:srgbClr val="FFFFFF"/>
              </a:solidFill>
              <a:cs typeface="Arial"/>
            </a:endParaRPr>
          </a:p>
        </p:txBody>
      </p:sp>
    </p:spTree>
    <p:extLst>
      <p:ext uri="{BB962C8B-B14F-4D97-AF65-F5344CB8AC3E}">
        <p14:creationId xmlns:p14="http://schemas.microsoft.com/office/powerpoint/2010/main" val="1754139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171950"/>
            <a:ext cx="18288000" cy="6115050"/>
          </a:xfrm>
          <a:custGeom>
            <a:avLst/>
            <a:gdLst/>
            <a:ahLst/>
            <a:cxnLst/>
            <a:rect l="l" t="t" r="r" b="b"/>
            <a:pathLst>
              <a:path w="18288000" h="6115050">
                <a:moveTo>
                  <a:pt x="0" y="6115049"/>
                </a:moveTo>
                <a:lnTo>
                  <a:pt x="18287999" y="6115049"/>
                </a:lnTo>
                <a:lnTo>
                  <a:pt x="18287999" y="0"/>
                </a:lnTo>
                <a:lnTo>
                  <a:pt x="0" y="0"/>
                </a:lnTo>
                <a:lnTo>
                  <a:pt x="0" y="6115049"/>
                </a:lnTo>
                <a:close/>
              </a:path>
            </a:pathLst>
          </a:custGeom>
          <a:solidFill>
            <a:srgbClr val="212121"/>
          </a:solidFill>
        </p:spPr>
        <p:txBody>
          <a:bodyPr wrap="square" lIns="0" tIns="0" rIns="0" bIns="0" rtlCol="0"/>
          <a:lstStyle/>
          <a:p>
            <a:endParaRPr/>
          </a:p>
        </p:txBody>
      </p:sp>
      <p:sp>
        <p:nvSpPr>
          <p:cNvPr id="3" name="object 3"/>
          <p:cNvSpPr/>
          <p:nvPr/>
        </p:nvSpPr>
        <p:spPr>
          <a:xfrm>
            <a:off x="3104265" y="3843325"/>
            <a:ext cx="835660" cy="2044700"/>
          </a:xfrm>
          <a:custGeom>
            <a:avLst/>
            <a:gdLst/>
            <a:ahLst/>
            <a:cxnLst/>
            <a:rect l="l" t="t" r="r" b="b"/>
            <a:pathLst>
              <a:path w="835660" h="2044700">
                <a:moveTo>
                  <a:pt x="602271" y="1830044"/>
                </a:moveTo>
                <a:lnTo>
                  <a:pt x="560636" y="1537706"/>
                </a:lnTo>
                <a:lnTo>
                  <a:pt x="565312" y="1538316"/>
                </a:lnTo>
                <a:lnTo>
                  <a:pt x="570131" y="1539033"/>
                </a:lnTo>
                <a:lnTo>
                  <a:pt x="575093" y="1539857"/>
                </a:lnTo>
                <a:lnTo>
                  <a:pt x="606036" y="1487174"/>
                </a:lnTo>
                <a:lnTo>
                  <a:pt x="636826" y="1434489"/>
                </a:lnTo>
                <a:lnTo>
                  <a:pt x="664099" y="1386076"/>
                </a:lnTo>
                <a:lnTo>
                  <a:pt x="673417" y="1370082"/>
                </a:lnTo>
                <a:lnTo>
                  <a:pt x="706269" y="1331278"/>
                </a:lnTo>
                <a:lnTo>
                  <a:pt x="744851" y="1314251"/>
                </a:lnTo>
                <a:lnTo>
                  <a:pt x="788162" y="1319348"/>
                </a:lnTo>
                <a:lnTo>
                  <a:pt x="835198" y="1346913"/>
                </a:lnTo>
                <a:lnTo>
                  <a:pt x="642886" y="1746120"/>
                </a:lnTo>
                <a:lnTo>
                  <a:pt x="602271" y="1830044"/>
                </a:lnTo>
                <a:close/>
              </a:path>
              <a:path w="835660" h="2044700">
                <a:moveTo>
                  <a:pt x="224812" y="64046"/>
                </a:moveTo>
                <a:lnTo>
                  <a:pt x="226536" y="24906"/>
                </a:lnTo>
                <a:lnTo>
                  <a:pt x="276449" y="2506"/>
                </a:lnTo>
                <a:lnTo>
                  <a:pt x="313413" y="770"/>
                </a:lnTo>
                <a:lnTo>
                  <a:pt x="333223" y="0"/>
                </a:lnTo>
                <a:lnTo>
                  <a:pt x="347166" y="51323"/>
                </a:lnTo>
                <a:lnTo>
                  <a:pt x="382508" y="187626"/>
                </a:lnTo>
                <a:lnTo>
                  <a:pt x="423326" y="358002"/>
                </a:lnTo>
                <a:lnTo>
                  <a:pt x="456631" y="511067"/>
                </a:lnTo>
                <a:lnTo>
                  <a:pt x="477084" y="613225"/>
                </a:lnTo>
                <a:lnTo>
                  <a:pt x="496147" y="715588"/>
                </a:lnTo>
                <a:lnTo>
                  <a:pt x="513605" y="817904"/>
                </a:lnTo>
                <a:lnTo>
                  <a:pt x="521358" y="868984"/>
                </a:lnTo>
                <a:lnTo>
                  <a:pt x="528422" y="920117"/>
                </a:lnTo>
                <a:lnTo>
                  <a:pt x="534799" y="971300"/>
                </a:lnTo>
                <a:lnTo>
                  <a:pt x="540494" y="1022535"/>
                </a:lnTo>
                <a:lnTo>
                  <a:pt x="545509" y="1073821"/>
                </a:lnTo>
                <a:lnTo>
                  <a:pt x="549849" y="1125159"/>
                </a:lnTo>
                <a:lnTo>
                  <a:pt x="553515" y="1176548"/>
                </a:lnTo>
                <a:lnTo>
                  <a:pt x="556513" y="1227988"/>
                </a:lnTo>
                <a:lnTo>
                  <a:pt x="558845" y="1279480"/>
                </a:lnTo>
                <a:lnTo>
                  <a:pt x="560514" y="1331023"/>
                </a:lnTo>
                <a:lnTo>
                  <a:pt x="561525" y="1382617"/>
                </a:lnTo>
                <a:lnTo>
                  <a:pt x="561880" y="1434262"/>
                </a:lnTo>
                <a:lnTo>
                  <a:pt x="561582" y="1485959"/>
                </a:lnTo>
                <a:lnTo>
                  <a:pt x="560636" y="1537706"/>
                </a:lnTo>
                <a:lnTo>
                  <a:pt x="602271" y="1830044"/>
                </a:lnTo>
                <a:lnTo>
                  <a:pt x="532799" y="1972372"/>
                </a:lnTo>
                <a:lnTo>
                  <a:pt x="512875" y="2006017"/>
                </a:lnTo>
                <a:lnTo>
                  <a:pt x="301610" y="522619"/>
                </a:lnTo>
                <a:lnTo>
                  <a:pt x="246536" y="165566"/>
                </a:lnTo>
                <a:lnTo>
                  <a:pt x="241900" y="140103"/>
                </a:lnTo>
                <a:lnTo>
                  <a:pt x="236290" y="114766"/>
                </a:lnTo>
                <a:lnTo>
                  <a:pt x="230372" y="89450"/>
                </a:lnTo>
                <a:lnTo>
                  <a:pt x="224812" y="64046"/>
                </a:lnTo>
                <a:close/>
              </a:path>
              <a:path w="835660" h="2044700">
                <a:moveTo>
                  <a:pt x="575093" y="1539857"/>
                </a:moveTo>
                <a:close/>
              </a:path>
              <a:path w="835660" h="2044700">
                <a:moveTo>
                  <a:pt x="0" y="1358697"/>
                </a:moveTo>
                <a:lnTo>
                  <a:pt x="51445" y="1355277"/>
                </a:lnTo>
                <a:lnTo>
                  <a:pt x="98568" y="1358624"/>
                </a:lnTo>
                <a:lnTo>
                  <a:pt x="141648" y="1368377"/>
                </a:lnTo>
                <a:lnTo>
                  <a:pt x="180966" y="1384176"/>
                </a:lnTo>
                <a:lnTo>
                  <a:pt x="216800" y="1405659"/>
                </a:lnTo>
                <a:lnTo>
                  <a:pt x="249432" y="1432465"/>
                </a:lnTo>
                <a:lnTo>
                  <a:pt x="279142" y="1464232"/>
                </a:lnTo>
                <a:lnTo>
                  <a:pt x="306209" y="1500600"/>
                </a:lnTo>
                <a:lnTo>
                  <a:pt x="330914" y="1541208"/>
                </a:lnTo>
                <a:lnTo>
                  <a:pt x="341894" y="1531035"/>
                </a:lnTo>
                <a:lnTo>
                  <a:pt x="347053" y="1519597"/>
                </a:lnTo>
                <a:lnTo>
                  <a:pt x="348662" y="1507733"/>
                </a:lnTo>
                <a:lnTo>
                  <a:pt x="348991" y="1496278"/>
                </a:lnTo>
                <a:lnTo>
                  <a:pt x="359724" y="1284771"/>
                </a:lnTo>
                <a:lnTo>
                  <a:pt x="361311" y="1231944"/>
                </a:lnTo>
                <a:lnTo>
                  <a:pt x="361608" y="1179179"/>
                </a:lnTo>
                <a:lnTo>
                  <a:pt x="360191" y="1126494"/>
                </a:lnTo>
                <a:lnTo>
                  <a:pt x="357592" y="1076234"/>
                </a:lnTo>
                <a:lnTo>
                  <a:pt x="354433" y="1025993"/>
                </a:lnTo>
                <a:lnTo>
                  <a:pt x="346631" y="925575"/>
                </a:lnTo>
                <a:lnTo>
                  <a:pt x="337178" y="825252"/>
                </a:lnTo>
                <a:lnTo>
                  <a:pt x="314891" y="624933"/>
                </a:lnTo>
                <a:lnTo>
                  <a:pt x="301610" y="522619"/>
                </a:lnTo>
                <a:lnTo>
                  <a:pt x="512875" y="2006017"/>
                </a:lnTo>
                <a:lnTo>
                  <a:pt x="506078" y="2017497"/>
                </a:lnTo>
                <a:lnTo>
                  <a:pt x="477707" y="2040467"/>
                </a:lnTo>
                <a:lnTo>
                  <a:pt x="440869" y="2044597"/>
                </a:lnTo>
                <a:lnTo>
                  <a:pt x="388746" y="2033202"/>
                </a:lnTo>
                <a:lnTo>
                  <a:pt x="374741" y="2028549"/>
                </a:lnTo>
                <a:lnTo>
                  <a:pt x="360969" y="2023109"/>
                </a:lnTo>
                <a:lnTo>
                  <a:pt x="347319" y="2017341"/>
                </a:lnTo>
                <a:lnTo>
                  <a:pt x="333674" y="2011703"/>
                </a:lnTo>
                <a:lnTo>
                  <a:pt x="295379" y="1985263"/>
                </a:lnTo>
                <a:lnTo>
                  <a:pt x="274905" y="1943654"/>
                </a:lnTo>
                <a:lnTo>
                  <a:pt x="248241" y="1828039"/>
                </a:lnTo>
                <a:lnTo>
                  <a:pt x="236533" y="1781119"/>
                </a:lnTo>
                <a:lnTo>
                  <a:pt x="223432" y="1734753"/>
                </a:lnTo>
                <a:lnTo>
                  <a:pt x="208769" y="1689010"/>
                </a:lnTo>
                <a:lnTo>
                  <a:pt x="192370" y="1643960"/>
                </a:lnTo>
                <a:lnTo>
                  <a:pt x="174067" y="1599672"/>
                </a:lnTo>
                <a:lnTo>
                  <a:pt x="153687" y="1556214"/>
                </a:lnTo>
                <a:lnTo>
                  <a:pt x="131061" y="1513657"/>
                </a:lnTo>
                <a:lnTo>
                  <a:pt x="106016" y="1472069"/>
                </a:lnTo>
                <a:lnTo>
                  <a:pt x="71792" y="1424206"/>
                </a:lnTo>
                <a:lnTo>
                  <a:pt x="24727" y="1388218"/>
                </a:lnTo>
                <a:lnTo>
                  <a:pt x="18883" y="1383924"/>
                </a:lnTo>
                <a:lnTo>
                  <a:pt x="13426" y="1377229"/>
                </a:lnTo>
                <a:lnTo>
                  <a:pt x="7438" y="1368650"/>
                </a:lnTo>
                <a:lnTo>
                  <a:pt x="0" y="1358697"/>
                </a:lnTo>
                <a:close/>
              </a:path>
            </a:pathLst>
          </a:custGeom>
          <a:solidFill>
            <a:srgbClr val="F50000"/>
          </a:solidFill>
        </p:spPr>
        <p:txBody>
          <a:bodyPr wrap="square" lIns="0" tIns="0" rIns="0" bIns="0" rtlCol="0"/>
          <a:lstStyle/>
          <a:p>
            <a:endParaRPr/>
          </a:p>
        </p:txBody>
      </p:sp>
      <p:sp>
        <p:nvSpPr>
          <p:cNvPr id="4" name="object 4"/>
          <p:cNvSpPr/>
          <p:nvPr/>
        </p:nvSpPr>
        <p:spPr>
          <a:xfrm>
            <a:off x="8774349" y="3843325"/>
            <a:ext cx="835660" cy="2044700"/>
          </a:xfrm>
          <a:custGeom>
            <a:avLst/>
            <a:gdLst/>
            <a:ahLst/>
            <a:cxnLst/>
            <a:rect l="l" t="t" r="r" b="b"/>
            <a:pathLst>
              <a:path w="835659" h="2044700">
                <a:moveTo>
                  <a:pt x="602271" y="1830044"/>
                </a:moveTo>
                <a:lnTo>
                  <a:pt x="560636" y="1537706"/>
                </a:lnTo>
                <a:lnTo>
                  <a:pt x="565312" y="1538316"/>
                </a:lnTo>
                <a:lnTo>
                  <a:pt x="570131" y="1539033"/>
                </a:lnTo>
                <a:lnTo>
                  <a:pt x="575093" y="1539857"/>
                </a:lnTo>
                <a:lnTo>
                  <a:pt x="606036" y="1487174"/>
                </a:lnTo>
                <a:lnTo>
                  <a:pt x="636826" y="1434489"/>
                </a:lnTo>
                <a:lnTo>
                  <a:pt x="664099" y="1386076"/>
                </a:lnTo>
                <a:lnTo>
                  <a:pt x="673417" y="1370082"/>
                </a:lnTo>
                <a:lnTo>
                  <a:pt x="706269" y="1331278"/>
                </a:lnTo>
                <a:lnTo>
                  <a:pt x="744851" y="1314251"/>
                </a:lnTo>
                <a:lnTo>
                  <a:pt x="788162" y="1319348"/>
                </a:lnTo>
                <a:lnTo>
                  <a:pt x="835198" y="1346913"/>
                </a:lnTo>
                <a:lnTo>
                  <a:pt x="642886" y="1746120"/>
                </a:lnTo>
                <a:lnTo>
                  <a:pt x="602271" y="1830044"/>
                </a:lnTo>
                <a:close/>
              </a:path>
              <a:path w="835659" h="2044700">
                <a:moveTo>
                  <a:pt x="224812" y="64046"/>
                </a:moveTo>
                <a:lnTo>
                  <a:pt x="226536" y="24906"/>
                </a:lnTo>
                <a:lnTo>
                  <a:pt x="276449" y="2506"/>
                </a:lnTo>
                <a:lnTo>
                  <a:pt x="313413" y="770"/>
                </a:lnTo>
                <a:lnTo>
                  <a:pt x="333223" y="0"/>
                </a:lnTo>
                <a:lnTo>
                  <a:pt x="347166" y="51323"/>
                </a:lnTo>
                <a:lnTo>
                  <a:pt x="382508" y="187626"/>
                </a:lnTo>
                <a:lnTo>
                  <a:pt x="423326" y="358002"/>
                </a:lnTo>
                <a:lnTo>
                  <a:pt x="456631" y="511067"/>
                </a:lnTo>
                <a:lnTo>
                  <a:pt x="477084" y="613225"/>
                </a:lnTo>
                <a:lnTo>
                  <a:pt x="496147" y="715588"/>
                </a:lnTo>
                <a:lnTo>
                  <a:pt x="513605" y="817904"/>
                </a:lnTo>
                <a:lnTo>
                  <a:pt x="521358" y="868984"/>
                </a:lnTo>
                <a:lnTo>
                  <a:pt x="528422" y="920117"/>
                </a:lnTo>
                <a:lnTo>
                  <a:pt x="534799" y="971300"/>
                </a:lnTo>
                <a:lnTo>
                  <a:pt x="540494" y="1022535"/>
                </a:lnTo>
                <a:lnTo>
                  <a:pt x="545509" y="1073821"/>
                </a:lnTo>
                <a:lnTo>
                  <a:pt x="549849" y="1125159"/>
                </a:lnTo>
                <a:lnTo>
                  <a:pt x="553515" y="1176548"/>
                </a:lnTo>
                <a:lnTo>
                  <a:pt x="556513" y="1227988"/>
                </a:lnTo>
                <a:lnTo>
                  <a:pt x="558845" y="1279480"/>
                </a:lnTo>
                <a:lnTo>
                  <a:pt x="560514" y="1331023"/>
                </a:lnTo>
                <a:lnTo>
                  <a:pt x="561525" y="1382617"/>
                </a:lnTo>
                <a:lnTo>
                  <a:pt x="561880" y="1434262"/>
                </a:lnTo>
                <a:lnTo>
                  <a:pt x="561582" y="1485959"/>
                </a:lnTo>
                <a:lnTo>
                  <a:pt x="560636" y="1537706"/>
                </a:lnTo>
                <a:lnTo>
                  <a:pt x="602271" y="1830044"/>
                </a:lnTo>
                <a:lnTo>
                  <a:pt x="532799" y="1972372"/>
                </a:lnTo>
                <a:lnTo>
                  <a:pt x="512875" y="2006017"/>
                </a:lnTo>
                <a:lnTo>
                  <a:pt x="301610" y="522619"/>
                </a:lnTo>
                <a:lnTo>
                  <a:pt x="246536" y="165566"/>
                </a:lnTo>
                <a:lnTo>
                  <a:pt x="241900" y="140103"/>
                </a:lnTo>
                <a:lnTo>
                  <a:pt x="236290" y="114766"/>
                </a:lnTo>
                <a:lnTo>
                  <a:pt x="230372" y="89450"/>
                </a:lnTo>
                <a:lnTo>
                  <a:pt x="224812" y="64046"/>
                </a:lnTo>
                <a:close/>
              </a:path>
              <a:path w="835659" h="2044700">
                <a:moveTo>
                  <a:pt x="575093" y="1539857"/>
                </a:moveTo>
                <a:close/>
              </a:path>
              <a:path w="835659" h="2044700">
                <a:moveTo>
                  <a:pt x="0" y="1358697"/>
                </a:moveTo>
                <a:lnTo>
                  <a:pt x="51445" y="1355277"/>
                </a:lnTo>
                <a:lnTo>
                  <a:pt x="98568" y="1358624"/>
                </a:lnTo>
                <a:lnTo>
                  <a:pt x="141648" y="1368377"/>
                </a:lnTo>
                <a:lnTo>
                  <a:pt x="180966" y="1384176"/>
                </a:lnTo>
                <a:lnTo>
                  <a:pt x="216800" y="1405659"/>
                </a:lnTo>
                <a:lnTo>
                  <a:pt x="249432" y="1432465"/>
                </a:lnTo>
                <a:lnTo>
                  <a:pt x="279142" y="1464232"/>
                </a:lnTo>
                <a:lnTo>
                  <a:pt x="306209" y="1500600"/>
                </a:lnTo>
                <a:lnTo>
                  <a:pt x="330914" y="1541208"/>
                </a:lnTo>
                <a:lnTo>
                  <a:pt x="341894" y="1531035"/>
                </a:lnTo>
                <a:lnTo>
                  <a:pt x="347053" y="1519597"/>
                </a:lnTo>
                <a:lnTo>
                  <a:pt x="348662" y="1507733"/>
                </a:lnTo>
                <a:lnTo>
                  <a:pt x="348991" y="1496278"/>
                </a:lnTo>
                <a:lnTo>
                  <a:pt x="359724" y="1284771"/>
                </a:lnTo>
                <a:lnTo>
                  <a:pt x="361311" y="1231944"/>
                </a:lnTo>
                <a:lnTo>
                  <a:pt x="361608" y="1179179"/>
                </a:lnTo>
                <a:lnTo>
                  <a:pt x="360191" y="1126494"/>
                </a:lnTo>
                <a:lnTo>
                  <a:pt x="357592" y="1076234"/>
                </a:lnTo>
                <a:lnTo>
                  <a:pt x="354433" y="1025993"/>
                </a:lnTo>
                <a:lnTo>
                  <a:pt x="346631" y="925575"/>
                </a:lnTo>
                <a:lnTo>
                  <a:pt x="337178" y="825252"/>
                </a:lnTo>
                <a:lnTo>
                  <a:pt x="314891" y="624933"/>
                </a:lnTo>
                <a:lnTo>
                  <a:pt x="301610" y="522619"/>
                </a:lnTo>
                <a:lnTo>
                  <a:pt x="512875" y="2006017"/>
                </a:lnTo>
                <a:lnTo>
                  <a:pt x="506078" y="2017497"/>
                </a:lnTo>
                <a:lnTo>
                  <a:pt x="477707" y="2040467"/>
                </a:lnTo>
                <a:lnTo>
                  <a:pt x="440869" y="2044597"/>
                </a:lnTo>
                <a:lnTo>
                  <a:pt x="388746" y="2033202"/>
                </a:lnTo>
                <a:lnTo>
                  <a:pt x="374741" y="2028549"/>
                </a:lnTo>
                <a:lnTo>
                  <a:pt x="360969" y="2023109"/>
                </a:lnTo>
                <a:lnTo>
                  <a:pt x="347319" y="2017341"/>
                </a:lnTo>
                <a:lnTo>
                  <a:pt x="333674" y="2011703"/>
                </a:lnTo>
                <a:lnTo>
                  <a:pt x="295379" y="1985263"/>
                </a:lnTo>
                <a:lnTo>
                  <a:pt x="274905" y="1943654"/>
                </a:lnTo>
                <a:lnTo>
                  <a:pt x="248241" y="1828039"/>
                </a:lnTo>
                <a:lnTo>
                  <a:pt x="236533" y="1781119"/>
                </a:lnTo>
                <a:lnTo>
                  <a:pt x="223432" y="1734753"/>
                </a:lnTo>
                <a:lnTo>
                  <a:pt x="208769" y="1689010"/>
                </a:lnTo>
                <a:lnTo>
                  <a:pt x="192370" y="1643960"/>
                </a:lnTo>
                <a:lnTo>
                  <a:pt x="174067" y="1599672"/>
                </a:lnTo>
                <a:lnTo>
                  <a:pt x="153687" y="1556214"/>
                </a:lnTo>
                <a:lnTo>
                  <a:pt x="131061" y="1513657"/>
                </a:lnTo>
                <a:lnTo>
                  <a:pt x="106016" y="1472069"/>
                </a:lnTo>
                <a:lnTo>
                  <a:pt x="71792" y="1424206"/>
                </a:lnTo>
                <a:lnTo>
                  <a:pt x="24727" y="1388218"/>
                </a:lnTo>
                <a:lnTo>
                  <a:pt x="18883" y="1383924"/>
                </a:lnTo>
                <a:lnTo>
                  <a:pt x="13426" y="1377229"/>
                </a:lnTo>
                <a:lnTo>
                  <a:pt x="7438" y="1368650"/>
                </a:lnTo>
                <a:lnTo>
                  <a:pt x="0" y="1358697"/>
                </a:lnTo>
                <a:close/>
              </a:path>
            </a:pathLst>
          </a:custGeom>
          <a:solidFill>
            <a:srgbClr val="F50000"/>
          </a:solidFill>
        </p:spPr>
        <p:txBody>
          <a:bodyPr wrap="square" lIns="0" tIns="0" rIns="0" bIns="0" rtlCol="0"/>
          <a:lstStyle/>
          <a:p>
            <a:endParaRPr/>
          </a:p>
        </p:txBody>
      </p:sp>
      <p:sp>
        <p:nvSpPr>
          <p:cNvPr id="5" name="object 5"/>
          <p:cNvSpPr/>
          <p:nvPr/>
        </p:nvSpPr>
        <p:spPr>
          <a:xfrm>
            <a:off x="14444434" y="3843325"/>
            <a:ext cx="835660" cy="2044700"/>
          </a:xfrm>
          <a:custGeom>
            <a:avLst/>
            <a:gdLst/>
            <a:ahLst/>
            <a:cxnLst/>
            <a:rect l="l" t="t" r="r" b="b"/>
            <a:pathLst>
              <a:path w="835659" h="2044700">
                <a:moveTo>
                  <a:pt x="602271" y="1830044"/>
                </a:moveTo>
                <a:lnTo>
                  <a:pt x="560636" y="1537706"/>
                </a:lnTo>
                <a:lnTo>
                  <a:pt x="565312" y="1538316"/>
                </a:lnTo>
                <a:lnTo>
                  <a:pt x="570131" y="1539033"/>
                </a:lnTo>
                <a:lnTo>
                  <a:pt x="575093" y="1539857"/>
                </a:lnTo>
                <a:lnTo>
                  <a:pt x="606036" y="1487174"/>
                </a:lnTo>
                <a:lnTo>
                  <a:pt x="636826" y="1434489"/>
                </a:lnTo>
                <a:lnTo>
                  <a:pt x="664099" y="1386076"/>
                </a:lnTo>
                <a:lnTo>
                  <a:pt x="673417" y="1370082"/>
                </a:lnTo>
                <a:lnTo>
                  <a:pt x="706269" y="1331278"/>
                </a:lnTo>
                <a:lnTo>
                  <a:pt x="744851" y="1314251"/>
                </a:lnTo>
                <a:lnTo>
                  <a:pt x="788162" y="1319348"/>
                </a:lnTo>
                <a:lnTo>
                  <a:pt x="835198" y="1346913"/>
                </a:lnTo>
                <a:lnTo>
                  <a:pt x="642886" y="1746120"/>
                </a:lnTo>
                <a:lnTo>
                  <a:pt x="602271" y="1830044"/>
                </a:lnTo>
                <a:close/>
              </a:path>
              <a:path w="835659" h="2044700">
                <a:moveTo>
                  <a:pt x="224812" y="64046"/>
                </a:moveTo>
                <a:lnTo>
                  <a:pt x="226536" y="24906"/>
                </a:lnTo>
                <a:lnTo>
                  <a:pt x="276449" y="2506"/>
                </a:lnTo>
                <a:lnTo>
                  <a:pt x="313413" y="770"/>
                </a:lnTo>
                <a:lnTo>
                  <a:pt x="333223" y="0"/>
                </a:lnTo>
                <a:lnTo>
                  <a:pt x="347166" y="51323"/>
                </a:lnTo>
                <a:lnTo>
                  <a:pt x="382508" y="187626"/>
                </a:lnTo>
                <a:lnTo>
                  <a:pt x="423326" y="358002"/>
                </a:lnTo>
                <a:lnTo>
                  <a:pt x="456631" y="511067"/>
                </a:lnTo>
                <a:lnTo>
                  <a:pt x="477084" y="613225"/>
                </a:lnTo>
                <a:lnTo>
                  <a:pt x="496147" y="715588"/>
                </a:lnTo>
                <a:lnTo>
                  <a:pt x="513605" y="817904"/>
                </a:lnTo>
                <a:lnTo>
                  <a:pt x="521358" y="868984"/>
                </a:lnTo>
                <a:lnTo>
                  <a:pt x="528422" y="920117"/>
                </a:lnTo>
                <a:lnTo>
                  <a:pt x="534799" y="971300"/>
                </a:lnTo>
                <a:lnTo>
                  <a:pt x="540494" y="1022535"/>
                </a:lnTo>
                <a:lnTo>
                  <a:pt x="545509" y="1073821"/>
                </a:lnTo>
                <a:lnTo>
                  <a:pt x="549849" y="1125159"/>
                </a:lnTo>
                <a:lnTo>
                  <a:pt x="553515" y="1176548"/>
                </a:lnTo>
                <a:lnTo>
                  <a:pt x="556513" y="1227988"/>
                </a:lnTo>
                <a:lnTo>
                  <a:pt x="558845" y="1279480"/>
                </a:lnTo>
                <a:lnTo>
                  <a:pt x="560514" y="1331023"/>
                </a:lnTo>
                <a:lnTo>
                  <a:pt x="561525" y="1382617"/>
                </a:lnTo>
                <a:lnTo>
                  <a:pt x="561880" y="1434262"/>
                </a:lnTo>
                <a:lnTo>
                  <a:pt x="561582" y="1485959"/>
                </a:lnTo>
                <a:lnTo>
                  <a:pt x="560636" y="1537706"/>
                </a:lnTo>
                <a:lnTo>
                  <a:pt x="602271" y="1830044"/>
                </a:lnTo>
                <a:lnTo>
                  <a:pt x="532799" y="1972372"/>
                </a:lnTo>
                <a:lnTo>
                  <a:pt x="512875" y="2006017"/>
                </a:lnTo>
                <a:lnTo>
                  <a:pt x="301610" y="522619"/>
                </a:lnTo>
                <a:lnTo>
                  <a:pt x="246536" y="165566"/>
                </a:lnTo>
                <a:lnTo>
                  <a:pt x="241900" y="140103"/>
                </a:lnTo>
                <a:lnTo>
                  <a:pt x="236290" y="114766"/>
                </a:lnTo>
                <a:lnTo>
                  <a:pt x="230372" y="89450"/>
                </a:lnTo>
                <a:lnTo>
                  <a:pt x="224812" y="64046"/>
                </a:lnTo>
                <a:close/>
              </a:path>
              <a:path w="835659" h="2044700">
                <a:moveTo>
                  <a:pt x="575093" y="1539857"/>
                </a:moveTo>
                <a:close/>
              </a:path>
              <a:path w="835659" h="2044700">
                <a:moveTo>
                  <a:pt x="0" y="1358697"/>
                </a:moveTo>
                <a:lnTo>
                  <a:pt x="51445" y="1355277"/>
                </a:lnTo>
                <a:lnTo>
                  <a:pt x="98568" y="1358624"/>
                </a:lnTo>
                <a:lnTo>
                  <a:pt x="141648" y="1368377"/>
                </a:lnTo>
                <a:lnTo>
                  <a:pt x="180966" y="1384176"/>
                </a:lnTo>
                <a:lnTo>
                  <a:pt x="216800" y="1405659"/>
                </a:lnTo>
                <a:lnTo>
                  <a:pt x="249432" y="1432465"/>
                </a:lnTo>
                <a:lnTo>
                  <a:pt x="279142" y="1464232"/>
                </a:lnTo>
                <a:lnTo>
                  <a:pt x="306209" y="1500600"/>
                </a:lnTo>
                <a:lnTo>
                  <a:pt x="330914" y="1541208"/>
                </a:lnTo>
                <a:lnTo>
                  <a:pt x="341894" y="1531035"/>
                </a:lnTo>
                <a:lnTo>
                  <a:pt x="347053" y="1519597"/>
                </a:lnTo>
                <a:lnTo>
                  <a:pt x="348662" y="1507733"/>
                </a:lnTo>
                <a:lnTo>
                  <a:pt x="348991" y="1496278"/>
                </a:lnTo>
                <a:lnTo>
                  <a:pt x="359724" y="1284771"/>
                </a:lnTo>
                <a:lnTo>
                  <a:pt x="361311" y="1231944"/>
                </a:lnTo>
                <a:lnTo>
                  <a:pt x="361608" y="1179179"/>
                </a:lnTo>
                <a:lnTo>
                  <a:pt x="360191" y="1126494"/>
                </a:lnTo>
                <a:lnTo>
                  <a:pt x="357592" y="1076234"/>
                </a:lnTo>
                <a:lnTo>
                  <a:pt x="354433" y="1025993"/>
                </a:lnTo>
                <a:lnTo>
                  <a:pt x="346631" y="925575"/>
                </a:lnTo>
                <a:lnTo>
                  <a:pt x="337178" y="825252"/>
                </a:lnTo>
                <a:lnTo>
                  <a:pt x="314891" y="624933"/>
                </a:lnTo>
                <a:lnTo>
                  <a:pt x="301610" y="522619"/>
                </a:lnTo>
                <a:lnTo>
                  <a:pt x="512875" y="2006017"/>
                </a:lnTo>
                <a:lnTo>
                  <a:pt x="506078" y="2017497"/>
                </a:lnTo>
                <a:lnTo>
                  <a:pt x="477707" y="2040467"/>
                </a:lnTo>
                <a:lnTo>
                  <a:pt x="440869" y="2044597"/>
                </a:lnTo>
                <a:lnTo>
                  <a:pt x="388746" y="2033202"/>
                </a:lnTo>
                <a:lnTo>
                  <a:pt x="374741" y="2028549"/>
                </a:lnTo>
                <a:lnTo>
                  <a:pt x="360969" y="2023109"/>
                </a:lnTo>
                <a:lnTo>
                  <a:pt x="347319" y="2017341"/>
                </a:lnTo>
                <a:lnTo>
                  <a:pt x="333674" y="2011703"/>
                </a:lnTo>
                <a:lnTo>
                  <a:pt x="295379" y="1985263"/>
                </a:lnTo>
                <a:lnTo>
                  <a:pt x="274905" y="1943654"/>
                </a:lnTo>
                <a:lnTo>
                  <a:pt x="248241" y="1828039"/>
                </a:lnTo>
                <a:lnTo>
                  <a:pt x="236533" y="1781119"/>
                </a:lnTo>
                <a:lnTo>
                  <a:pt x="223432" y="1734753"/>
                </a:lnTo>
                <a:lnTo>
                  <a:pt x="208769" y="1689010"/>
                </a:lnTo>
                <a:lnTo>
                  <a:pt x="192370" y="1643960"/>
                </a:lnTo>
                <a:lnTo>
                  <a:pt x="174067" y="1599672"/>
                </a:lnTo>
                <a:lnTo>
                  <a:pt x="153687" y="1556214"/>
                </a:lnTo>
                <a:lnTo>
                  <a:pt x="131061" y="1513657"/>
                </a:lnTo>
                <a:lnTo>
                  <a:pt x="106016" y="1472069"/>
                </a:lnTo>
                <a:lnTo>
                  <a:pt x="71792" y="1424206"/>
                </a:lnTo>
                <a:lnTo>
                  <a:pt x="24727" y="1388218"/>
                </a:lnTo>
                <a:lnTo>
                  <a:pt x="18883" y="1383924"/>
                </a:lnTo>
                <a:lnTo>
                  <a:pt x="13426" y="1377229"/>
                </a:lnTo>
                <a:lnTo>
                  <a:pt x="7438" y="1368650"/>
                </a:lnTo>
                <a:lnTo>
                  <a:pt x="0" y="1358697"/>
                </a:lnTo>
                <a:close/>
              </a:path>
            </a:pathLst>
          </a:custGeom>
          <a:solidFill>
            <a:srgbClr val="F50000"/>
          </a:solidFill>
        </p:spPr>
        <p:txBody>
          <a:bodyPr wrap="square" lIns="0" tIns="0" rIns="0" bIns="0" rtlCol="0"/>
          <a:lstStyle/>
          <a:p>
            <a:endParaRPr/>
          </a:p>
        </p:txBody>
      </p:sp>
      <p:sp>
        <p:nvSpPr>
          <p:cNvPr id="6" name="object 6"/>
          <p:cNvSpPr/>
          <p:nvPr/>
        </p:nvSpPr>
        <p:spPr>
          <a:xfrm>
            <a:off x="0" y="0"/>
            <a:ext cx="18288000" cy="4171950"/>
          </a:xfrm>
          <a:custGeom>
            <a:avLst/>
            <a:gdLst/>
            <a:ahLst/>
            <a:cxnLst/>
            <a:rect l="l" t="t" r="r" b="b"/>
            <a:pathLst>
              <a:path w="18288000" h="4171950">
                <a:moveTo>
                  <a:pt x="0" y="0"/>
                </a:moveTo>
                <a:lnTo>
                  <a:pt x="18287999" y="0"/>
                </a:lnTo>
                <a:lnTo>
                  <a:pt x="18287999" y="4171949"/>
                </a:lnTo>
                <a:lnTo>
                  <a:pt x="0" y="4171949"/>
                </a:lnTo>
                <a:lnTo>
                  <a:pt x="0" y="0"/>
                </a:lnTo>
                <a:close/>
              </a:path>
            </a:pathLst>
          </a:custGeom>
          <a:solidFill>
            <a:srgbClr val="F50000"/>
          </a:solidFill>
        </p:spPr>
        <p:txBody>
          <a:bodyPr wrap="square" lIns="0" tIns="0" rIns="0" bIns="0" rtlCol="0"/>
          <a:lstStyle/>
          <a:p>
            <a:endParaRPr/>
          </a:p>
        </p:txBody>
      </p:sp>
      <p:sp>
        <p:nvSpPr>
          <p:cNvPr id="7" name="object 7"/>
          <p:cNvSpPr txBox="1">
            <a:spLocks noGrp="1"/>
          </p:cNvSpPr>
          <p:nvPr>
            <p:ph type="title"/>
          </p:nvPr>
        </p:nvSpPr>
        <p:spPr>
          <a:xfrm>
            <a:off x="228600" y="1406090"/>
            <a:ext cx="17068800" cy="2321148"/>
          </a:xfrm>
          <a:prstGeom prst="rect">
            <a:avLst/>
          </a:prstGeom>
        </p:spPr>
        <p:txBody>
          <a:bodyPr vert="horz" wrap="square" lIns="0" tIns="12700" rIns="0" bIns="0" rtlCol="0">
            <a:spAutoFit/>
          </a:bodyPr>
          <a:lstStyle/>
          <a:p>
            <a:pPr marL="12700" algn="ctr">
              <a:lnSpc>
                <a:spcPct val="100000"/>
              </a:lnSpc>
              <a:spcBef>
                <a:spcPts val="100"/>
              </a:spcBef>
            </a:pPr>
            <a:r>
              <a:rPr lang="en-US" spc="285" dirty="0">
                <a:latin typeface="Raleway" panose="020B0503030101060003" pitchFamily="34" charset="77"/>
              </a:rPr>
              <a:t>Things you shouldn’t cite in academic writing</a:t>
            </a:r>
            <a:endParaRPr spc="130" dirty="0">
              <a:latin typeface="Raleway" panose="020B0503030101060003" pitchFamily="34" charset="77"/>
            </a:endParaRPr>
          </a:p>
        </p:txBody>
      </p:sp>
      <p:sp>
        <p:nvSpPr>
          <p:cNvPr id="11" name="TextBox 10">
            <a:extLst>
              <a:ext uri="{FF2B5EF4-FFF2-40B4-BE49-F238E27FC236}">
                <a16:creationId xmlns:a16="http://schemas.microsoft.com/office/drawing/2014/main" id="{1226D2A3-8DDF-2B43-8D97-A80C1F7A897C}"/>
              </a:ext>
            </a:extLst>
          </p:cNvPr>
          <p:cNvSpPr txBox="1"/>
          <p:nvPr/>
        </p:nvSpPr>
        <p:spPr>
          <a:xfrm>
            <a:off x="1641217" y="7070326"/>
            <a:ext cx="4267200" cy="1569660"/>
          </a:xfrm>
          <a:prstGeom prst="rect">
            <a:avLst/>
          </a:prstGeom>
          <a:noFill/>
        </p:spPr>
        <p:txBody>
          <a:bodyPr wrap="square" rtlCol="0">
            <a:spAutoFit/>
          </a:bodyPr>
          <a:lstStyle/>
          <a:p>
            <a:pPr algn="ctr"/>
            <a:r>
              <a:rPr lang="en-US" sz="3200" dirty="0" err="1">
                <a:solidFill>
                  <a:schemeClr val="bg1"/>
                </a:solidFill>
                <a:latin typeface="Raleway Medium" panose="020B0503030101060003" pitchFamily="34" charset="77"/>
              </a:rPr>
              <a:t>Reddit</a:t>
            </a:r>
            <a:endParaRPr lang="en-US" sz="3200" dirty="0">
              <a:solidFill>
                <a:schemeClr val="bg1"/>
              </a:solidFill>
              <a:latin typeface="Raleway Medium" panose="020B0503030101060003" pitchFamily="34" charset="77"/>
            </a:endParaRPr>
          </a:p>
          <a:p>
            <a:pPr algn="ctr"/>
            <a:endParaRPr lang="en-US" sz="3200" dirty="0">
              <a:solidFill>
                <a:schemeClr val="bg1"/>
              </a:solidFill>
              <a:latin typeface="Raleway Medium" panose="020B0503030101060003" pitchFamily="34" charset="77"/>
            </a:endParaRPr>
          </a:p>
          <a:p>
            <a:pPr algn="ctr"/>
            <a:r>
              <a:rPr lang="en-US" sz="3200" dirty="0">
                <a:solidFill>
                  <a:schemeClr val="bg1"/>
                </a:solidFill>
                <a:latin typeface="Raleway Medium" panose="020B0503030101060003" pitchFamily="34" charset="77"/>
              </a:rPr>
              <a:t>Wikipedia</a:t>
            </a:r>
          </a:p>
        </p:txBody>
      </p:sp>
      <p:sp>
        <p:nvSpPr>
          <p:cNvPr id="12" name="TextBox 11">
            <a:extLst>
              <a:ext uri="{FF2B5EF4-FFF2-40B4-BE49-F238E27FC236}">
                <a16:creationId xmlns:a16="http://schemas.microsoft.com/office/drawing/2014/main" id="{7FAAF663-CB7B-5E48-9728-E59BF21E384C}"/>
              </a:ext>
            </a:extLst>
          </p:cNvPr>
          <p:cNvSpPr txBox="1"/>
          <p:nvPr/>
        </p:nvSpPr>
        <p:spPr>
          <a:xfrm>
            <a:off x="7044190" y="6800991"/>
            <a:ext cx="4267200" cy="1569660"/>
          </a:xfrm>
          <a:prstGeom prst="rect">
            <a:avLst/>
          </a:prstGeom>
          <a:noFill/>
        </p:spPr>
        <p:txBody>
          <a:bodyPr wrap="square" rtlCol="0">
            <a:spAutoFit/>
          </a:bodyPr>
          <a:lstStyle/>
          <a:p>
            <a:pPr algn="ctr"/>
            <a:r>
              <a:rPr lang="en-US" sz="3200" dirty="0">
                <a:solidFill>
                  <a:schemeClr val="bg1"/>
                </a:solidFill>
                <a:latin typeface="Raleway Medium" panose="020B0503030101060003" pitchFamily="34" charset="77"/>
              </a:rPr>
              <a:t>Pinterest</a:t>
            </a:r>
          </a:p>
          <a:p>
            <a:pPr algn="ctr"/>
            <a:endParaRPr lang="en-US" sz="3200" dirty="0">
              <a:solidFill>
                <a:schemeClr val="bg1"/>
              </a:solidFill>
              <a:latin typeface="Raleway Medium" panose="020B0503030101060003" pitchFamily="34" charset="77"/>
            </a:endParaRPr>
          </a:p>
          <a:p>
            <a:pPr algn="ctr"/>
            <a:r>
              <a:rPr lang="en-US" sz="3200" dirty="0">
                <a:solidFill>
                  <a:schemeClr val="bg1"/>
                </a:solidFill>
                <a:latin typeface="Raleway Medium" panose="020B0503030101060003" pitchFamily="34" charset="77"/>
              </a:rPr>
              <a:t>Your grandma’s Twitter feed</a:t>
            </a:r>
          </a:p>
        </p:txBody>
      </p:sp>
      <p:sp>
        <p:nvSpPr>
          <p:cNvPr id="13" name="TextBox 12">
            <a:extLst>
              <a:ext uri="{FF2B5EF4-FFF2-40B4-BE49-F238E27FC236}">
                <a16:creationId xmlns:a16="http://schemas.microsoft.com/office/drawing/2014/main" id="{79064B54-9E22-0448-AB3F-71B503C0AEBA}"/>
              </a:ext>
            </a:extLst>
          </p:cNvPr>
          <p:cNvSpPr txBox="1"/>
          <p:nvPr/>
        </p:nvSpPr>
        <p:spPr>
          <a:xfrm>
            <a:off x="12728664" y="6741004"/>
            <a:ext cx="4267200" cy="1077218"/>
          </a:xfrm>
          <a:prstGeom prst="rect">
            <a:avLst/>
          </a:prstGeom>
          <a:noFill/>
        </p:spPr>
        <p:txBody>
          <a:bodyPr wrap="square" rtlCol="0">
            <a:spAutoFit/>
          </a:bodyPr>
          <a:lstStyle/>
          <a:p>
            <a:pPr algn="ctr"/>
            <a:r>
              <a:rPr lang="en-US" sz="3200" dirty="0">
                <a:solidFill>
                  <a:schemeClr val="bg1"/>
                </a:solidFill>
                <a:latin typeface="Raleway Medium" panose="020B0503030101060003" pitchFamily="34" charset="77"/>
              </a:rPr>
              <a:t>You mom’s Facebook page</a:t>
            </a:r>
          </a:p>
          <a:p>
            <a:pPr algn="ctr"/>
            <a:endParaRPr lang="en-US" sz="3200" dirty="0">
              <a:solidFill>
                <a:schemeClr val="bg1"/>
              </a:solidFill>
              <a:latin typeface="Raleway Medium" panose="020B0503030101060003" pitchFamily="34" charset="77"/>
            </a:endParaRPr>
          </a:p>
        </p:txBody>
      </p:sp>
      <p:pic>
        <p:nvPicPr>
          <p:cNvPr id="14" name="Graphic 13">
            <a:extLst>
              <a:ext uri="{FF2B5EF4-FFF2-40B4-BE49-F238E27FC236}">
                <a16:creationId xmlns:a16="http://schemas.microsoft.com/office/drawing/2014/main" id="{D4C49D87-4302-9240-9C80-4A9DE59B82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pic>
        <p:nvPicPr>
          <p:cNvPr id="15" name="Content Placeholder 3" descr="Screen Shot 2018-08-15 at 9.13.09 PM.png"/>
          <p:cNvPicPr>
            <a:picLocks noChangeAspect="1"/>
          </p:cNvPicPr>
          <p:nvPr/>
        </p:nvPicPr>
        <p:blipFill>
          <a:blip r:embed="rId5" cstate="screen">
            <a:extLst>
              <a:ext uri="{28A0092B-C50C-407E-A947-70E740481C1C}">
                <a14:useLocalDpi xmlns:a14="http://schemas.microsoft.com/office/drawing/2010/main"/>
              </a:ext>
            </a:extLst>
          </a:blip>
          <a:srcRect t="-13835" b="-13835"/>
          <a:stretch>
            <a:fillRect/>
          </a:stretch>
        </p:blipFill>
        <p:spPr>
          <a:xfrm rot="20805638">
            <a:off x="877814" y="6009039"/>
            <a:ext cx="2132508" cy="1172797"/>
          </a:xfrm>
          <a:prstGeom prst="rect">
            <a:avLst/>
          </a:prstGeom>
        </p:spPr>
      </p:pic>
      <p:pic>
        <p:nvPicPr>
          <p:cNvPr id="3074" name="Picture 2" descr="Facebook HD Stock Images | Shutterstock">
            <a:extLst>
              <a:ext uri="{FF2B5EF4-FFF2-40B4-BE49-F238E27FC236}">
                <a16:creationId xmlns:a16="http://schemas.microsoft.com/office/drawing/2014/main" id="{63F06FE6-7918-4C72-B425-D60D86A0A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7669" y="4736777"/>
            <a:ext cx="1843019" cy="15927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terest (pinterest) - Profile | Pinterest">
            <a:extLst>
              <a:ext uri="{FF2B5EF4-FFF2-40B4-BE49-F238E27FC236}">
                <a16:creationId xmlns:a16="http://schemas.microsoft.com/office/drawing/2014/main" id="{11085B0B-7042-47B8-930C-A82963341B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0315" y="5780431"/>
            <a:ext cx="1919562" cy="19195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ikipedia down? Current status and problems | Downdetector">
            <a:extLst>
              <a:ext uri="{FF2B5EF4-FFF2-40B4-BE49-F238E27FC236}">
                <a16:creationId xmlns:a16="http://schemas.microsoft.com/office/drawing/2014/main" id="{0847950F-1919-4E26-92E2-DADB4CA80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075" y="4813245"/>
            <a:ext cx="2045875" cy="1807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8070" y="0"/>
            <a:ext cx="2526333" cy="10286999"/>
          </a:xfrm>
          <a:prstGeom prst="rect">
            <a:avLst/>
          </a:prstGeom>
        </p:spPr>
        <p:txBody>
          <a:bodyPr vert="vert270" wrap="square" lIns="0" tIns="13335" rIns="0" bIns="0" rtlCol="0">
            <a:spAutoFit/>
          </a:bodyPr>
          <a:lstStyle/>
          <a:p>
            <a:pPr marL="261620" marR="5080" indent="-249554" algn="ctr">
              <a:lnSpc>
                <a:spcPts val="9750"/>
              </a:lnSpc>
              <a:spcBef>
                <a:spcPts val="105"/>
              </a:spcBef>
            </a:pPr>
            <a:r>
              <a:rPr lang="en-US" sz="7200" dirty="0"/>
              <a:t>But you can cite…</a:t>
            </a:r>
          </a:p>
          <a:p>
            <a:pPr marL="261620" marR="5080" indent="-249554" algn="ctr">
              <a:lnSpc>
                <a:spcPts val="9750"/>
              </a:lnSpc>
              <a:spcBef>
                <a:spcPts val="105"/>
              </a:spcBef>
            </a:pPr>
            <a:r>
              <a:rPr lang="en-US" sz="7200" dirty="0"/>
              <a:t> (who knew?)</a:t>
            </a:r>
            <a:endParaRPr sz="7000" b="1" i="1" dirty="0">
              <a:latin typeface="Raleway ExtraBold" panose="020B0503030101060003" pitchFamily="34" charset="77"/>
              <a:cs typeface="Arial"/>
            </a:endParaRPr>
          </a:p>
        </p:txBody>
      </p:sp>
      <p:sp>
        <p:nvSpPr>
          <p:cNvPr id="4" name="object 4"/>
          <p:cNvSpPr txBox="1">
            <a:spLocks noGrp="1"/>
          </p:cNvSpPr>
          <p:nvPr>
            <p:ph type="title"/>
          </p:nvPr>
        </p:nvSpPr>
        <p:spPr>
          <a:xfrm>
            <a:off x="7191665" y="1669486"/>
            <a:ext cx="9115135" cy="843821"/>
          </a:xfrm>
          <a:prstGeom prst="rect">
            <a:avLst/>
          </a:prstGeom>
        </p:spPr>
        <p:txBody>
          <a:bodyPr vert="horz" wrap="square" lIns="0" tIns="12700" rIns="0" bIns="0" rtlCol="0">
            <a:spAutoFit/>
          </a:bodyPr>
          <a:lstStyle/>
          <a:p>
            <a:pPr marL="12700">
              <a:lnSpc>
                <a:spcPct val="100000"/>
              </a:lnSpc>
              <a:spcBef>
                <a:spcPts val="100"/>
              </a:spcBef>
              <a:tabLst>
                <a:tab pos="1791970" algn="l"/>
              </a:tabLst>
            </a:pPr>
            <a:r>
              <a:rPr lang="en-US" sz="5400" i="1" spc="-15" dirty="0">
                <a:solidFill>
                  <a:srgbClr val="212121"/>
                </a:solidFill>
                <a:latin typeface="Raleway" panose="020B0503030101060003" pitchFamily="34" charset="77"/>
              </a:rPr>
              <a:t>Lectures and presentations:</a:t>
            </a:r>
          </a:p>
        </p:txBody>
      </p:sp>
      <p:sp>
        <p:nvSpPr>
          <p:cNvPr id="5" name="object 5"/>
          <p:cNvSpPr txBox="1"/>
          <p:nvPr/>
        </p:nvSpPr>
        <p:spPr>
          <a:xfrm>
            <a:off x="7191665" y="2736463"/>
            <a:ext cx="8505535" cy="1992725"/>
          </a:xfrm>
          <a:prstGeom prst="rect">
            <a:avLst/>
          </a:prstGeom>
        </p:spPr>
        <p:txBody>
          <a:bodyPr vert="horz" wrap="square" lIns="0" tIns="12700" rIns="0" bIns="0" rtlCol="0">
            <a:spAutoFit/>
          </a:bodyPr>
          <a:lstStyle/>
          <a:p>
            <a:pPr marL="12700" marR="5080">
              <a:lnSpc>
                <a:spcPct val="122500"/>
              </a:lnSpc>
              <a:spcBef>
                <a:spcPts val="100"/>
              </a:spcBef>
            </a:pPr>
            <a:r>
              <a:rPr lang="en-US" sz="3600" spc="105" dirty="0">
                <a:solidFill>
                  <a:srgbClr val="212121"/>
                </a:solidFill>
                <a:latin typeface="Raleway Medium" panose="020B0503030101060003" pitchFamily="34" charset="77"/>
                <a:cs typeface="Arial"/>
              </a:rPr>
              <a:t>Author, A. (Publication Year). Name or title of lecture [file format]. Retrieved from URL</a:t>
            </a:r>
          </a:p>
        </p:txBody>
      </p:sp>
      <p:sp>
        <p:nvSpPr>
          <p:cNvPr id="8" name="object 8"/>
          <p:cNvSpPr/>
          <p:nvPr/>
        </p:nvSpPr>
        <p:spPr>
          <a:xfrm>
            <a:off x="5243514" y="2276475"/>
            <a:ext cx="1236980" cy="504825"/>
          </a:xfrm>
          <a:custGeom>
            <a:avLst/>
            <a:gdLst/>
            <a:ahLst/>
            <a:cxnLst/>
            <a:rect l="l" t="t" r="r" b="b"/>
            <a:pathLst>
              <a:path w="1236979" h="504825">
                <a:moveTo>
                  <a:pt x="1121609" y="181986"/>
                </a:moveTo>
                <a:lnTo>
                  <a:pt x="943097" y="181986"/>
                </a:lnTo>
                <a:lnTo>
                  <a:pt x="943861" y="179218"/>
                </a:lnTo>
                <a:lnTo>
                  <a:pt x="944701" y="176373"/>
                </a:lnTo>
                <a:lnTo>
                  <a:pt x="945617" y="173451"/>
                </a:lnTo>
                <a:lnTo>
                  <a:pt x="887813" y="127167"/>
                </a:lnTo>
                <a:lnTo>
                  <a:pt x="861161" y="106559"/>
                </a:lnTo>
                <a:lnTo>
                  <a:pt x="852382" y="99565"/>
                </a:lnTo>
                <a:lnTo>
                  <a:pt x="831957" y="76418"/>
                </a:lnTo>
                <a:lnTo>
                  <a:pt x="825055" y="51685"/>
                </a:lnTo>
                <a:lnTo>
                  <a:pt x="831797" y="26001"/>
                </a:lnTo>
                <a:lnTo>
                  <a:pt x="852305" y="0"/>
                </a:lnTo>
                <a:lnTo>
                  <a:pt x="1109046" y="173451"/>
                </a:lnTo>
                <a:lnTo>
                  <a:pt x="1121609" y="181986"/>
                </a:lnTo>
                <a:close/>
              </a:path>
              <a:path w="1236979" h="504825">
                <a:moveTo>
                  <a:pt x="32432" y="257948"/>
                </a:moveTo>
                <a:lnTo>
                  <a:pt x="361" y="232191"/>
                </a:lnTo>
                <a:lnTo>
                  <a:pt x="0" y="221517"/>
                </a:lnTo>
                <a:lnTo>
                  <a:pt x="791" y="210519"/>
                </a:lnTo>
                <a:lnTo>
                  <a:pt x="2111" y="199074"/>
                </a:lnTo>
                <a:lnTo>
                  <a:pt x="3339" y="187060"/>
                </a:lnTo>
                <a:lnTo>
                  <a:pt x="56474" y="180508"/>
                </a:lnTo>
                <a:lnTo>
                  <a:pt x="109405" y="174539"/>
                </a:lnTo>
                <a:lnTo>
                  <a:pt x="162164" y="169154"/>
                </a:lnTo>
                <a:lnTo>
                  <a:pt x="214786" y="164356"/>
                </a:lnTo>
                <a:lnTo>
                  <a:pt x="267304" y="160147"/>
                </a:lnTo>
                <a:lnTo>
                  <a:pt x="319751" y="156528"/>
                </a:lnTo>
                <a:lnTo>
                  <a:pt x="372160" y="153502"/>
                </a:lnTo>
                <a:lnTo>
                  <a:pt x="424564" y="151069"/>
                </a:lnTo>
                <a:lnTo>
                  <a:pt x="476998" y="149233"/>
                </a:lnTo>
                <a:lnTo>
                  <a:pt x="529087" y="148283"/>
                </a:lnTo>
                <a:lnTo>
                  <a:pt x="581097" y="148502"/>
                </a:lnTo>
                <a:lnTo>
                  <a:pt x="633032" y="149882"/>
                </a:lnTo>
                <a:lnTo>
                  <a:pt x="684890" y="152412"/>
                </a:lnTo>
                <a:lnTo>
                  <a:pt x="736675" y="156083"/>
                </a:lnTo>
                <a:lnTo>
                  <a:pt x="788387" y="160885"/>
                </a:lnTo>
                <a:lnTo>
                  <a:pt x="840027" y="166809"/>
                </a:lnTo>
                <a:lnTo>
                  <a:pt x="891596" y="173846"/>
                </a:lnTo>
                <a:lnTo>
                  <a:pt x="943097" y="181986"/>
                </a:lnTo>
                <a:lnTo>
                  <a:pt x="1121609" y="181986"/>
                </a:lnTo>
                <a:lnTo>
                  <a:pt x="1200887" y="236112"/>
                </a:lnTo>
                <a:lnTo>
                  <a:pt x="1219356" y="251042"/>
                </a:lnTo>
                <a:lnTo>
                  <a:pt x="282258" y="251042"/>
                </a:lnTo>
                <a:lnTo>
                  <a:pt x="95047" y="253565"/>
                </a:lnTo>
                <a:lnTo>
                  <a:pt x="79411" y="254174"/>
                </a:lnTo>
                <a:lnTo>
                  <a:pt x="63768" y="255382"/>
                </a:lnTo>
                <a:lnTo>
                  <a:pt x="48111" y="256776"/>
                </a:lnTo>
                <a:lnTo>
                  <a:pt x="32432" y="257948"/>
                </a:lnTo>
                <a:close/>
              </a:path>
              <a:path w="1236979" h="504825">
                <a:moveTo>
                  <a:pt x="945617" y="173451"/>
                </a:moveTo>
                <a:close/>
              </a:path>
              <a:path w="1236979" h="504825">
                <a:moveTo>
                  <a:pt x="788163" y="504747"/>
                </a:moveTo>
                <a:lnTo>
                  <a:pt x="795032" y="450672"/>
                </a:lnTo>
                <a:lnTo>
                  <a:pt x="813333" y="406410"/>
                </a:lnTo>
                <a:lnTo>
                  <a:pt x="841944" y="370795"/>
                </a:lnTo>
                <a:lnTo>
                  <a:pt x="879744" y="342660"/>
                </a:lnTo>
                <a:lnTo>
                  <a:pt x="925611" y="320839"/>
                </a:lnTo>
                <a:lnTo>
                  <a:pt x="920458" y="313343"/>
                </a:lnTo>
                <a:lnTo>
                  <a:pt x="914052" y="309249"/>
                </a:lnTo>
                <a:lnTo>
                  <a:pt x="907087" y="307260"/>
                </a:lnTo>
                <a:lnTo>
                  <a:pt x="900259" y="306077"/>
                </a:lnTo>
                <a:lnTo>
                  <a:pt x="790301" y="284396"/>
                </a:lnTo>
                <a:lnTo>
                  <a:pt x="735215" y="274680"/>
                </a:lnTo>
                <a:lnTo>
                  <a:pt x="679885" y="267558"/>
                </a:lnTo>
                <a:lnTo>
                  <a:pt x="629358" y="263166"/>
                </a:lnTo>
                <a:lnTo>
                  <a:pt x="578740" y="259662"/>
                </a:lnTo>
                <a:lnTo>
                  <a:pt x="528054" y="256910"/>
                </a:lnTo>
                <a:lnTo>
                  <a:pt x="477323" y="254773"/>
                </a:lnTo>
                <a:lnTo>
                  <a:pt x="375821" y="251797"/>
                </a:lnTo>
                <a:lnTo>
                  <a:pt x="329045" y="251100"/>
                </a:lnTo>
                <a:lnTo>
                  <a:pt x="282258" y="251042"/>
                </a:lnTo>
                <a:lnTo>
                  <a:pt x="1219356" y="251042"/>
                </a:lnTo>
                <a:lnTo>
                  <a:pt x="1225618" y="256105"/>
                </a:lnTo>
                <a:lnTo>
                  <a:pt x="1236948" y="275189"/>
                </a:lnTo>
                <a:lnTo>
                  <a:pt x="1236280" y="297762"/>
                </a:lnTo>
                <a:lnTo>
                  <a:pt x="1225017" y="328220"/>
                </a:lnTo>
                <a:lnTo>
                  <a:pt x="1221038" y="336268"/>
                </a:lnTo>
                <a:lnTo>
                  <a:pt x="1216608" y="344107"/>
                </a:lnTo>
                <a:lnTo>
                  <a:pt x="1211992" y="351844"/>
                </a:lnTo>
                <a:lnTo>
                  <a:pt x="1207454" y="359589"/>
                </a:lnTo>
                <a:lnTo>
                  <a:pt x="1175970" y="386305"/>
                </a:lnTo>
                <a:lnTo>
                  <a:pt x="1090242" y="395341"/>
                </a:lnTo>
                <a:lnTo>
                  <a:pt x="1043812" y="400609"/>
                </a:lnTo>
                <a:lnTo>
                  <a:pt x="997969" y="408317"/>
                </a:lnTo>
                <a:lnTo>
                  <a:pt x="952822" y="418912"/>
                </a:lnTo>
                <a:lnTo>
                  <a:pt x="908482" y="432838"/>
                </a:lnTo>
                <a:lnTo>
                  <a:pt x="865057" y="450544"/>
                </a:lnTo>
                <a:lnTo>
                  <a:pt x="819603" y="478093"/>
                </a:lnTo>
                <a:lnTo>
                  <a:pt x="804886" y="497136"/>
                </a:lnTo>
                <a:lnTo>
                  <a:pt x="797479" y="499135"/>
                </a:lnTo>
                <a:lnTo>
                  <a:pt x="788163" y="504747"/>
                </a:lnTo>
                <a:close/>
              </a:path>
            </a:pathLst>
          </a:custGeom>
          <a:solidFill>
            <a:srgbClr val="000000"/>
          </a:solidFill>
        </p:spPr>
        <p:txBody>
          <a:bodyPr wrap="square" lIns="0" tIns="0" rIns="0" bIns="0" rtlCol="0"/>
          <a:lstStyle/>
          <a:p>
            <a:endParaRPr/>
          </a:p>
        </p:txBody>
      </p:sp>
      <p:sp>
        <p:nvSpPr>
          <p:cNvPr id="9" name="object 9"/>
          <p:cNvSpPr/>
          <p:nvPr/>
        </p:nvSpPr>
        <p:spPr>
          <a:xfrm>
            <a:off x="5392420" y="6438900"/>
            <a:ext cx="1236980" cy="504825"/>
          </a:xfrm>
          <a:custGeom>
            <a:avLst/>
            <a:gdLst/>
            <a:ahLst/>
            <a:cxnLst/>
            <a:rect l="l" t="t" r="r" b="b"/>
            <a:pathLst>
              <a:path w="1236979" h="504825">
                <a:moveTo>
                  <a:pt x="1121609" y="181986"/>
                </a:moveTo>
                <a:lnTo>
                  <a:pt x="943097" y="181986"/>
                </a:lnTo>
                <a:lnTo>
                  <a:pt x="943861" y="179218"/>
                </a:lnTo>
                <a:lnTo>
                  <a:pt x="944701" y="176373"/>
                </a:lnTo>
                <a:lnTo>
                  <a:pt x="945617" y="173451"/>
                </a:lnTo>
                <a:lnTo>
                  <a:pt x="887813" y="127167"/>
                </a:lnTo>
                <a:lnTo>
                  <a:pt x="861161" y="106559"/>
                </a:lnTo>
                <a:lnTo>
                  <a:pt x="852382" y="99565"/>
                </a:lnTo>
                <a:lnTo>
                  <a:pt x="831957" y="76418"/>
                </a:lnTo>
                <a:lnTo>
                  <a:pt x="825055" y="51685"/>
                </a:lnTo>
                <a:lnTo>
                  <a:pt x="831797" y="26001"/>
                </a:lnTo>
                <a:lnTo>
                  <a:pt x="852305" y="0"/>
                </a:lnTo>
                <a:lnTo>
                  <a:pt x="1109046" y="173451"/>
                </a:lnTo>
                <a:lnTo>
                  <a:pt x="1121609" y="181986"/>
                </a:lnTo>
                <a:close/>
              </a:path>
              <a:path w="1236979" h="504825">
                <a:moveTo>
                  <a:pt x="32432" y="257948"/>
                </a:moveTo>
                <a:lnTo>
                  <a:pt x="361" y="232191"/>
                </a:lnTo>
                <a:lnTo>
                  <a:pt x="0" y="221517"/>
                </a:lnTo>
                <a:lnTo>
                  <a:pt x="791" y="210519"/>
                </a:lnTo>
                <a:lnTo>
                  <a:pt x="2111" y="199074"/>
                </a:lnTo>
                <a:lnTo>
                  <a:pt x="3339" y="187060"/>
                </a:lnTo>
                <a:lnTo>
                  <a:pt x="56474" y="180508"/>
                </a:lnTo>
                <a:lnTo>
                  <a:pt x="109405" y="174539"/>
                </a:lnTo>
                <a:lnTo>
                  <a:pt x="162164" y="169154"/>
                </a:lnTo>
                <a:lnTo>
                  <a:pt x="214786" y="164356"/>
                </a:lnTo>
                <a:lnTo>
                  <a:pt x="267304" y="160147"/>
                </a:lnTo>
                <a:lnTo>
                  <a:pt x="319751" y="156528"/>
                </a:lnTo>
                <a:lnTo>
                  <a:pt x="372160" y="153502"/>
                </a:lnTo>
                <a:lnTo>
                  <a:pt x="424564" y="151069"/>
                </a:lnTo>
                <a:lnTo>
                  <a:pt x="476998" y="149233"/>
                </a:lnTo>
                <a:lnTo>
                  <a:pt x="529087" y="148283"/>
                </a:lnTo>
                <a:lnTo>
                  <a:pt x="581097" y="148502"/>
                </a:lnTo>
                <a:lnTo>
                  <a:pt x="633032" y="149882"/>
                </a:lnTo>
                <a:lnTo>
                  <a:pt x="684890" y="152412"/>
                </a:lnTo>
                <a:lnTo>
                  <a:pt x="736675" y="156083"/>
                </a:lnTo>
                <a:lnTo>
                  <a:pt x="788387" y="160885"/>
                </a:lnTo>
                <a:lnTo>
                  <a:pt x="840027" y="166809"/>
                </a:lnTo>
                <a:lnTo>
                  <a:pt x="891596" y="173846"/>
                </a:lnTo>
                <a:lnTo>
                  <a:pt x="943097" y="181986"/>
                </a:lnTo>
                <a:lnTo>
                  <a:pt x="1121609" y="181986"/>
                </a:lnTo>
                <a:lnTo>
                  <a:pt x="1200887" y="236112"/>
                </a:lnTo>
                <a:lnTo>
                  <a:pt x="1219356" y="251042"/>
                </a:lnTo>
                <a:lnTo>
                  <a:pt x="282258" y="251042"/>
                </a:lnTo>
                <a:lnTo>
                  <a:pt x="95047" y="253565"/>
                </a:lnTo>
                <a:lnTo>
                  <a:pt x="79411" y="254174"/>
                </a:lnTo>
                <a:lnTo>
                  <a:pt x="63768" y="255382"/>
                </a:lnTo>
                <a:lnTo>
                  <a:pt x="48111" y="256776"/>
                </a:lnTo>
                <a:lnTo>
                  <a:pt x="32432" y="257948"/>
                </a:lnTo>
                <a:close/>
              </a:path>
              <a:path w="1236979" h="504825">
                <a:moveTo>
                  <a:pt x="945617" y="173451"/>
                </a:moveTo>
                <a:close/>
              </a:path>
              <a:path w="1236979" h="504825">
                <a:moveTo>
                  <a:pt x="788163" y="504747"/>
                </a:moveTo>
                <a:lnTo>
                  <a:pt x="795032" y="450672"/>
                </a:lnTo>
                <a:lnTo>
                  <a:pt x="813333" y="406410"/>
                </a:lnTo>
                <a:lnTo>
                  <a:pt x="841944" y="370795"/>
                </a:lnTo>
                <a:lnTo>
                  <a:pt x="879744" y="342660"/>
                </a:lnTo>
                <a:lnTo>
                  <a:pt x="925611" y="320839"/>
                </a:lnTo>
                <a:lnTo>
                  <a:pt x="920458" y="313343"/>
                </a:lnTo>
                <a:lnTo>
                  <a:pt x="914052" y="309249"/>
                </a:lnTo>
                <a:lnTo>
                  <a:pt x="907087" y="307260"/>
                </a:lnTo>
                <a:lnTo>
                  <a:pt x="900259" y="306077"/>
                </a:lnTo>
                <a:lnTo>
                  <a:pt x="790301" y="284396"/>
                </a:lnTo>
                <a:lnTo>
                  <a:pt x="735215" y="274680"/>
                </a:lnTo>
                <a:lnTo>
                  <a:pt x="679885" y="267558"/>
                </a:lnTo>
                <a:lnTo>
                  <a:pt x="629358" y="263166"/>
                </a:lnTo>
                <a:lnTo>
                  <a:pt x="578740" y="259662"/>
                </a:lnTo>
                <a:lnTo>
                  <a:pt x="528054" y="256910"/>
                </a:lnTo>
                <a:lnTo>
                  <a:pt x="477323" y="254773"/>
                </a:lnTo>
                <a:lnTo>
                  <a:pt x="375821" y="251797"/>
                </a:lnTo>
                <a:lnTo>
                  <a:pt x="329045" y="251100"/>
                </a:lnTo>
                <a:lnTo>
                  <a:pt x="282258" y="251042"/>
                </a:lnTo>
                <a:lnTo>
                  <a:pt x="1219356" y="251042"/>
                </a:lnTo>
                <a:lnTo>
                  <a:pt x="1225618" y="256105"/>
                </a:lnTo>
                <a:lnTo>
                  <a:pt x="1236948" y="275189"/>
                </a:lnTo>
                <a:lnTo>
                  <a:pt x="1236280" y="297762"/>
                </a:lnTo>
                <a:lnTo>
                  <a:pt x="1225017" y="328220"/>
                </a:lnTo>
                <a:lnTo>
                  <a:pt x="1221038" y="336268"/>
                </a:lnTo>
                <a:lnTo>
                  <a:pt x="1216608" y="344107"/>
                </a:lnTo>
                <a:lnTo>
                  <a:pt x="1211992" y="351844"/>
                </a:lnTo>
                <a:lnTo>
                  <a:pt x="1207454" y="359589"/>
                </a:lnTo>
                <a:lnTo>
                  <a:pt x="1175970" y="386305"/>
                </a:lnTo>
                <a:lnTo>
                  <a:pt x="1090242" y="395341"/>
                </a:lnTo>
                <a:lnTo>
                  <a:pt x="1043812" y="400609"/>
                </a:lnTo>
                <a:lnTo>
                  <a:pt x="997969" y="408317"/>
                </a:lnTo>
                <a:lnTo>
                  <a:pt x="952822" y="418912"/>
                </a:lnTo>
                <a:lnTo>
                  <a:pt x="908482" y="432838"/>
                </a:lnTo>
                <a:lnTo>
                  <a:pt x="865057" y="450544"/>
                </a:lnTo>
                <a:lnTo>
                  <a:pt x="819603" y="478093"/>
                </a:lnTo>
                <a:lnTo>
                  <a:pt x="804886" y="497136"/>
                </a:lnTo>
                <a:lnTo>
                  <a:pt x="797479" y="499135"/>
                </a:lnTo>
                <a:lnTo>
                  <a:pt x="788163" y="504747"/>
                </a:lnTo>
                <a:close/>
              </a:path>
            </a:pathLst>
          </a:custGeom>
          <a:solidFill>
            <a:srgbClr val="000000"/>
          </a:solidFill>
        </p:spPr>
        <p:txBody>
          <a:bodyPr wrap="square" lIns="0" tIns="0" rIns="0" bIns="0" rtlCol="0"/>
          <a:lstStyle/>
          <a:p>
            <a:endParaRPr/>
          </a:p>
        </p:txBody>
      </p:sp>
      <p:sp>
        <p:nvSpPr>
          <p:cNvPr id="12" name="object 9">
            <a:extLst>
              <a:ext uri="{FF2B5EF4-FFF2-40B4-BE49-F238E27FC236}">
                <a16:creationId xmlns:a16="http://schemas.microsoft.com/office/drawing/2014/main" id="{F7AFBB15-876E-764D-B0E1-7D137CA8BC23}"/>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3" name="object 4"/>
          <p:cNvSpPr txBox="1">
            <a:spLocks/>
          </p:cNvSpPr>
          <p:nvPr/>
        </p:nvSpPr>
        <p:spPr>
          <a:xfrm>
            <a:off x="7344065" y="5823679"/>
            <a:ext cx="9115135" cy="843821"/>
          </a:xfrm>
          <a:prstGeom prst="rect">
            <a:avLst/>
          </a:prstGeom>
        </p:spPr>
        <p:txBody>
          <a:bodyPr vert="horz" wrap="square" lIns="0" tIns="12700" rIns="0" bIns="0" rtlCol="0">
            <a:spAutoFit/>
          </a:bodyPr>
          <a:lstStyle>
            <a:lvl1pPr>
              <a:defRPr sz="7500" b="1" i="0">
                <a:solidFill>
                  <a:schemeClr val="bg1"/>
                </a:solidFill>
                <a:latin typeface="Arial"/>
                <a:ea typeface="+mj-ea"/>
                <a:cs typeface="Arial"/>
              </a:defRPr>
            </a:lvl1pPr>
          </a:lstStyle>
          <a:p>
            <a:pPr marL="12700">
              <a:spcBef>
                <a:spcPts val="100"/>
              </a:spcBef>
              <a:tabLst>
                <a:tab pos="1791970" algn="l"/>
              </a:tabLst>
            </a:pPr>
            <a:r>
              <a:rPr lang="en-US" sz="5400" i="1" kern="0" spc="-15" dirty="0">
                <a:solidFill>
                  <a:srgbClr val="212121"/>
                </a:solidFill>
                <a:latin typeface="Raleway" panose="020B0503030101060003" pitchFamily="34" charset="77"/>
              </a:rPr>
              <a:t>Lectures and presentations:</a:t>
            </a:r>
          </a:p>
        </p:txBody>
      </p:sp>
      <p:sp>
        <p:nvSpPr>
          <p:cNvPr id="15" name="object 5"/>
          <p:cNvSpPr txBox="1"/>
          <p:nvPr/>
        </p:nvSpPr>
        <p:spPr>
          <a:xfrm>
            <a:off x="7344065" y="6869498"/>
            <a:ext cx="8505535" cy="1992725"/>
          </a:xfrm>
          <a:prstGeom prst="rect">
            <a:avLst/>
          </a:prstGeom>
        </p:spPr>
        <p:txBody>
          <a:bodyPr vert="horz" wrap="square" lIns="0" tIns="12700" rIns="0" bIns="0" rtlCol="0">
            <a:spAutoFit/>
          </a:bodyPr>
          <a:lstStyle/>
          <a:p>
            <a:pPr marL="12700" marR="5080">
              <a:lnSpc>
                <a:spcPct val="122500"/>
              </a:lnSpc>
              <a:spcBef>
                <a:spcPts val="100"/>
              </a:spcBef>
            </a:pPr>
            <a:r>
              <a:rPr lang="en-US" sz="3600" spc="105" dirty="0">
                <a:solidFill>
                  <a:srgbClr val="212121"/>
                </a:solidFill>
                <a:latin typeface="Raleway Medium" panose="020B0503030101060003" pitchFamily="34" charset="77"/>
                <a:cs typeface="Arial"/>
              </a:rPr>
              <a:t>Last name, FI. (Year, Month day). Interview type. [email, phone, personal interview).</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0" y="0"/>
            <a:ext cx="1256754" cy="10287000"/>
          </a:xfrm>
          <a:prstGeom prst="rect">
            <a:avLst/>
          </a:prstGeom>
        </p:spPr>
        <p:txBody>
          <a:bodyPr vert="vert270" wrap="square" lIns="0" tIns="13335" rIns="0" bIns="0" rtlCol="0">
            <a:spAutoFit/>
          </a:bodyPr>
          <a:lstStyle/>
          <a:p>
            <a:pPr marL="261620" marR="5080" indent="-249554" algn="ctr">
              <a:lnSpc>
                <a:spcPts val="9750"/>
              </a:lnSpc>
              <a:spcBef>
                <a:spcPts val="105"/>
              </a:spcBef>
            </a:pPr>
            <a:r>
              <a:rPr lang="en-US" sz="7200" dirty="0"/>
              <a:t>But you can cite…</a:t>
            </a:r>
          </a:p>
        </p:txBody>
      </p:sp>
      <p:sp>
        <p:nvSpPr>
          <p:cNvPr id="4" name="object 4"/>
          <p:cNvSpPr txBox="1">
            <a:spLocks noGrp="1"/>
          </p:cNvSpPr>
          <p:nvPr>
            <p:ph type="title"/>
          </p:nvPr>
        </p:nvSpPr>
        <p:spPr>
          <a:xfrm>
            <a:off x="6886864" y="1345488"/>
            <a:ext cx="9115135" cy="843821"/>
          </a:xfrm>
          <a:prstGeom prst="rect">
            <a:avLst/>
          </a:prstGeom>
        </p:spPr>
        <p:txBody>
          <a:bodyPr vert="horz" wrap="square" lIns="0" tIns="12700" rIns="0" bIns="0" rtlCol="0">
            <a:spAutoFit/>
          </a:bodyPr>
          <a:lstStyle/>
          <a:p>
            <a:pPr marL="12700">
              <a:lnSpc>
                <a:spcPct val="100000"/>
              </a:lnSpc>
              <a:spcBef>
                <a:spcPts val="100"/>
              </a:spcBef>
              <a:tabLst>
                <a:tab pos="1791970" algn="l"/>
              </a:tabLst>
            </a:pPr>
            <a:r>
              <a:rPr lang="en-US" sz="5400" i="1" spc="-15" dirty="0">
                <a:solidFill>
                  <a:srgbClr val="212121"/>
                </a:solidFill>
                <a:latin typeface="Raleway" panose="020B0503030101060003" pitchFamily="34" charset="77"/>
              </a:rPr>
              <a:t>Government reports</a:t>
            </a:r>
          </a:p>
        </p:txBody>
      </p:sp>
      <p:sp>
        <p:nvSpPr>
          <p:cNvPr id="5" name="object 5"/>
          <p:cNvSpPr txBox="1"/>
          <p:nvPr/>
        </p:nvSpPr>
        <p:spPr>
          <a:xfrm>
            <a:off x="6899333" y="2276475"/>
            <a:ext cx="8505535" cy="2674130"/>
          </a:xfrm>
          <a:prstGeom prst="rect">
            <a:avLst/>
          </a:prstGeom>
        </p:spPr>
        <p:txBody>
          <a:bodyPr vert="horz" wrap="square" lIns="0" tIns="12700" rIns="0" bIns="0" rtlCol="0">
            <a:spAutoFit/>
          </a:bodyPr>
          <a:lstStyle/>
          <a:p>
            <a:pPr marL="12700" marR="5080">
              <a:lnSpc>
                <a:spcPct val="122500"/>
              </a:lnSpc>
              <a:spcBef>
                <a:spcPts val="100"/>
              </a:spcBef>
            </a:pPr>
            <a:r>
              <a:rPr lang="en-US" sz="3600" spc="105" dirty="0">
                <a:solidFill>
                  <a:srgbClr val="212121"/>
                </a:solidFill>
                <a:latin typeface="Raleway Medium" panose="020B0503030101060003" pitchFamily="34" charset="77"/>
                <a:cs typeface="Arial"/>
              </a:rPr>
              <a:t>Author Surname, FI. SI./ Government Name. Name of Government Agency (Year). Title: Subtitle (Report No. </a:t>
            </a:r>
            <a:r>
              <a:rPr lang="en-US" sz="3600" spc="105" dirty="0" err="1">
                <a:solidFill>
                  <a:srgbClr val="212121"/>
                </a:solidFill>
                <a:latin typeface="Raleway Medium" panose="020B0503030101060003" pitchFamily="34" charset="77"/>
                <a:cs typeface="Arial"/>
              </a:rPr>
              <a:t>xxxx</a:t>
            </a:r>
            <a:r>
              <a:rPr lang="en-US" sz="3600" spc="105" dirty="0">
                <a:solidFill>
                  <a:srgbClr val="212121"/>
                </a:solidFill>
                <a:latin typeface="Raleway Medium" panose="020B0503030101060003" pitchFamily="34" charset="77"/>
                <a:cs typeface="Arial"/>
              </a:rPr>
              <a:t>). Place of publication: Publisher.</a:t>
            </a:r>
          </a:p>
        </p:txBody>
      </p:sp>
      <p:sp>
        <p:nvSpPr>
          <p:cNvPr id="8" name="object 8"/>
          <p:cNvSpPr/>
          <p:nvPr/>
        </p:nvSpPr>
        <p:spPr>
          <a:xfrm>
            <a:off x="5243514" y="2276475"/>
            <a:ext cx="1236980" cy="504825"/>
          </a:xfrm>
          <a:custGeom>
            <a:avLst/>
            <a:gdLst/>
            <a:ahLst/>
            <a:cxnLst/>
            <a:rect l="l" t="t" r="r" b="b"/>
            <a:pathLst>
              <a:path w="1236979" h="504825">
                <a:moveTo>
                  <a:pt x="1121609" y="181986"/>
                </a:moveTo>
                <a:lnTo>
                  <a:pt x="943097" y="181986"/>
                </a:lnTo>
                <a:lnTo>
                  <a:pt x="943861" y="179218"/>
                </a:lnTo>
                <a:lnTo>
                  <a:pt x="944701" y="176373"/>
                </a:lnTo>
                <a:lnTo>
                  <a:pt x="945617" y="173451"/>
                </a:lnTo>
                <a:lnTo>
                  <a:pt x="887813" y="127167"/>
                </a:lnTo>
                <a:lnTo>
                  <a:pt x="861161" y="106559"/>
                </a:lnTo>
                <a:lnTo>
                  <a:pt x="852382" y="99565"/>
                </a:lnTo>
                <a:lnTo>
                  <a:pt x="831957" y="76418"/>
                </a:lnTo>
                <a:lnTo>
                  <a:pt x="825055" y="51685"/>
                </a:lnTo>
                <a:lnTo>
                  <a:pt x="831797" y="26001"/>
                </a:lnTo>
                <a:lnTo>
                  <a:pt x="852305" y="0"/>
                </a:lnTo>
                <a:lnTo>
                  <a:pt x="1109046" y="173451"/>
                </a:lnTo>
                <a:lnTo>
                  <a:pt x="1121609" y="181986"/>
                </a:lnTo>
                <a:close/>
              </a:path>
              <a:path w="1236979" h="504825">
                <a:moveTo>
                  <a:pt x="32432" y="257948"/>
                </a:moveTo>
                <a:lnTo>
                  <a:pt x="361" y="232191"/>
                </a:lnTo>
                <a:lnTo>
                  <a:pt x="0" y="221517"/>
                </a:lnTo>
                <a:lnTo>
                  <a:pt x="791" y="210519"/>
                </a:lnTo>
                <a:lnTo>
                  <a:pt x="2111" y="199074"/>
                </a:lnTo>
                <a:lnTo>
                  <a:pt x="3339" y="187060"/>
                </a:lnTo>
                <a:lnTo>
                  <a:pt x="56474" y="180508"/>
                </a:lnTo>
                <a:lnTo>
                  <a:pt x="109405" y="174539"/>
                </a:lnTo>
                <a:lnTo>
                  <a:pt x="162164" y="169154"/>
                </a:lnTo>
                <a:lnTo>
                  <a:pt x="214786" y="164356"/>
                </a:lnTo>
                <a:lnTo>
                  <a:pt x="267304" y="160147"/>
                </a:lnTo>
                <a:lnTo>
                  <a:pt x="319751" y="156528"/>
                </a:lnTo>
                <a:lnTo>
                  <a:pt x="372160" y="153502"/>
                </a:lnTo>
                <a:lnTo>
                  <a:pt x="424564" y="151069"/>
                </a:lnTo>
                <a:lnTo>
                  <a:pt x="476998" y="149233"/>
                </a:lnTo>
                <a:lnTo>
                  <a:pt x="529087" y="148283"/>
                </a:lnTo>
                <a:lnTo>
                  <a:pt x="581097" y="148502"/>
                </a:lnTo>
                <a:lnTo>
                  <a:pt x="633032" y="149882"/>
                </a:lnTo>
                <a:lnTo>
                  <a:pt x="684890" y="152412"/>
                </a:lnTo>
                <a:lnTo>
                  <a:pt x="736675" y="156083"/>
                </a:lnTo>
                <a:lnTo>
                  <a:pt x="788387" y="160885"/>
                </a:lnTo>
                <a:lnTo>
                  <a:pt x="840027" y="166809"/>
                </a:lnTo>
                <a:lnTo>
                  <a:pt x="891596" y="173846"/>
                </a:lnTo>
                <a:lnTo>
                  <a:pt x="943097" y="181986"/>
                </a:lnTo>
                <a:lnTo>
                  <a:pt x="1121609" y="181986"/>
                </a:lnTo>
                <a:lnTo>
                  <a:pt x="1200887" y="236112"/>
                </a:lnTo>
                <a:lnTo>
                  <a:pt x="1219356" y="251042"/>
                </a:lnTo>
                <a:lnTo>
                  <a:pt x="282258" y="251042"/>
                </a:lnTo>
                <a:lnTo>
                  <a:pt x="95047" y="253565"/>
                </a:lnTo>
                <a:lnTo>
                  <a:pt x="79411" y="254174"/>
                </a:lnTo>
                <a:lnTo>
                  <a:pt x="63768" y="255382"/>
                </a:lnTo>
                <a:lnTo>
                  <a:pt x="48111" y="256776"/>
                </a:lnTo>
                <a:lnTo>
                  <a:pt x="32432" y="257948"/>
                </a:lnTo>
                <a:close/>
              </a:path>
              <a:path w="1236979" h="504825">
                <a:moveTo>
                  <a:pt x="945617" y="173451"/>
                </a:moveTo>
                <a:close/>
              </a:path>
              <a:path w="1236979" h="504825">
                <a:moveTo>
                  <a:pt x="788163" y="504747"/>
                </a:moveTo>
                <a:lnTo>
                  <a:pt x="795032" y="450672"/>
                </a:lnTo>
                <a:lnTo>
                  <a:pt x="813333" y="406410"/>
                </a:lnTo>
                <a:lnTo>
                  <a:pt x="841944" y="370795"/>
                </a:lnTo>
                <a:lnTo>
                  <a:pt x="879744" y="342660"/>
                </a:lnTo>
                <a:lnTo>
                  <a:pt x="925611" y="320839"/>
                </a:lnTo>
                <a:lnTo>
                  <a:pt x="920458" y="313343"/>
                </a:lnTo>
                <a:lnTo>
                  <a:pt x="914052" y="309249"/>
                </a:lnTo>
                <a:lnTo>
                  <a:pt x="907087" y="307260"/>
                </a:lnTo>
                <a:lnTo>
                  <a:pt x="900259" y="306077"/>
                </a:lnTo>
                <a:lnTo>
                  <a:pt x="790301" y="284396"/>
                </a:lnTo>
                <a:lnTo>
                  <a:pt x="735215" y="274680"/>
                </a:lnTo>
                <a:lnTo>
                  <a:pt x="679885" y="267558"/>
                </a:lnTo>
                <a:lnTo>
                  <a:pt x="629358" y="263166"/>
                </a:lnTo>
                <a:lnTo>
                  <a:pt x="578740" y="259662"/>
                </a:lnTo>
                <a:lnTo>
                  <a:pt x="528054" y="256910"/>
                </a:lnTo>
                <a:lnTo>
                  <a:pt x="477323" y="254773"/>
                </a:lnTo>
                <a:lnTo>
                  <a:pt x="375821" y="251797"/>
                </a:lnTo>
                <a:lnTo>
                  <a:pt x="329045" y="251100"/>
                </a:lnTo>
                <a:lnTo>
                  <a:pt x="282258" y="251042"/>
                </a:lnTo>
                <a:lnTo>
                  <a:pt x="1219356" y="251042"/>
                </a:lnTo>
                <a:lnTo>
                  <a:pt x="1225618" y="256105"/>
                </a:lnTo>
                <a:lnTo>
                  <a:pt x="1236948" y="275189"/>
                </a:lnTo>
                <a:lnTo>
                  <a:pt x="1236280" y="297762"/>
                </a:lnTo>
                <a:lnTo>
                  <a:pt x="1225017" y="328220"/>
                </a:lnTo>
                <a:lnTo>
                  <a:pt x="1221038" y="336268"/>
                </a:lnTo>
                <a:lnTo>
                  <a:pt x="1216608" y="344107"/>
                </a:lnTo>
                <a:lnTo>
                  <a:pt x="1211992" y="351844"/>
                </a:lnTo>
                <a:lnTo>
                  <a:pt x="1207454" y="359589"/>
                </a:lnTo>
                <a:lnTo>
                  <a:pt x="1175970" y="386305"/>
                </a:lnTo>
                <a:lnTo>
                  <a:pt x="1090242" y="395341"/>
                </a:lnTo>
                <a:lnTo>
                  <a:pt x="1043812" y="400609"/>
                </a:lnTo>
                <a:lnTo>
                  <a:pt x="997969" y="408317"/>
                </a:lnTo>
                <a:lnTo>
                  <a:pt x="952822" y="418912"/>
                </a:lnTo>
                <a:lnTo>
                  <a:pt x="908482" y="432838"/>
                </a:lnTo>
                <a:lnTo>
                  <a:pt x="865057" y="450544"/>
                </a:lnTo>
                <a:lnTo>
                  <a:pt x="819603" y="478093"/>
                </a:lnTo>
                <a:lnTo>
                  <a:pt x="804886" y="497136"/>
                </a:lnTo>
                <a:lnTo>
                  <a:pt x="797479" y="499135"/>
                </a:lnTo>
                <a:lnTo>
                  <a:pt x="788163" y="504747"/>
                </a:lnTo>
                <a:close/>
              </a:path>
            </a:pathLst>
          </a:custGeom>
          <a:solidFill>
            <a:srgbClr val="000000"/>
          </a:solidFill>
        </p:spPr>
        <p:txBody>
          <a:bodyPr wrap="square" lIns="0" tIns="0" rIns="0" bIns="0" rtlCol="0"/>
          <a:lstStyle/>
          <a:p>
            <a:endParaRPr/>
          </a:p>
        </p:txBody>
      </p:sp>
      <p:sp>
        <p:nvSpPr>
          <p:cNvPr id="9" name="object 9"/>
          <p:cNvSpPr/>
          <p:nvPr/>
        </p:nvSpPr>
        <p:spPr>
          <a:xfrm>
            <a:off x="5392420" y="6438900"/>
            <a:ext cx="1236980" cy="504825"/>
          </a:xfrm>
          <a:custGeom>
            <a:avLst/>
            <a:gdLst/>
            <a:ahLst/>
            <a:cxnLst/>
            <a:rect l="l" t="t" r="r" b="b"/>
            <a:pathLst>
              <a:path w="1236979" h="504825">
                <a:moveTo>
                  <a:pt x="1121609" y="181986"/>
                </a:moveTo>
                <a:lnTo>
                  <a:pt x="943097" y="181986"/>
                </a:lnTo>
                <a:lnTo>
                  <a:pt x="943861" y="179218"/>
                </a:lnTo>
                <a:lnTo>
                  <a:pt x="944701" y="176373"/>
                </a:lnTo>
                <a:lnTo>
                  <a:pt x="945617" y="173451"/>
                </a:lnTo>
                <a:lnTo>
                  <a:pt x="887813" y="127167"/>
                </a:lnTo>
                <a:lnTo>
                  <a:pt x="861161" y="106559"/>
                </a:lnTo>
                <a:lnTo>
                  <a:pt x="852382" y="99565"/>
                </a:lnTo>
                <a:lnTo>
                  <a:pt x="831957" y="76418"/>
                </a:lnTo>
                <a:lnTo>
                  <a:pt x="825055" y="51685"/>
                </a:lnTo>
                <a:lnTo>
                  <a:pt x="831797" y="26001"/>
                </a:lnTo>
                <a:lnTo>
                  <a:pt x="852305" y="0"/>
                </a:lnTo>
                <a:lnTo>
                  <a:pt x="1109046" y="173451"/>
                </a:lnTo>
                <a:lnTo>
                  <a:pt x="1121609" y="181986"/>
                </a:lnTo>
                <a:close/>
              </a:path>
              <a:path w="1236979" h="504825">
                <a:moveTo>
                  <a:pt x="32432" y="257948"/>
                </a:moveTo>
                <a:lnTo>
                  <a:pt x="361" y="232191"/>
                </a:lnTo>
                <a:lnTo>
                  <a:pt x="0" y="221517"/>
                </a:lnTo>
                <a:lnTo>
                  <a:pt x="791" y="210519"/>
                </a:lnTo>
                <a:lnTo>
                  <a:pt x="2111" y="199074"/>
                </a:lnTo>
                <a:lnTo>
                  <a:pt x="3339" y="187060"/>
                </a:lnTo>
                <a:lnTo>
                  <a:pt x="56474" y="180508"/>
                </a:lnTo>
                <a:lnTo>
                  <a:pt x="109405" y="174539"/>
                </a:lnTo>
                <a:lnTo>
                  <a:pt x="162164" y="169154"/>
                </a:lnTo>
                <a:lnTo>
                  <a:pt x="214786" y="164356"/>
                </a:lnTo>
                <a:lnTo>
                  <a:pt x="267304" y="160147"/>
                </a:lnTo>
                <a:lnTo>
                  <a:pt x="319751" y="156528"/>
                </a:lnTo>
                <a:lnTo>
                  <a:pt x="372160" y="153502"/>
                </a:lnTo>
                <a:lnTo>
                  <a:pt x="424564" y="151069"/>
                </a:lnTo>
                <a:lnTo>
                  <a:pt x="476998" y="149233"/>
                </a:lnTo>
                <a:lnTo>
                  <a:pt x="529087" y="148283"/>
                </a:lnTo>
                <a:lnTo>
                  <a:pt x="581097" y="148502"/>
                </a:lnTo>
                <a:lnTo>
                  <a:pt x="633032" y="149882"/>
                </a:lnTo>
                <a:lnTo>
                  <a:pt x="684890" y="152412"/>
                </a:lnTo>
                <a:lnTo>
                  <a:pt x="736675" y="156083"/>
                </a:lnTo>
                <a:lnTo>
                  <a:pt x="788387" y="160885"/>
                </a:lnTo>
                <a:lnTo>
                  <a:pt x="840027" y="166809"/>
                </a:lnTo>
                <a:lnTo>
                  <a:pt x="891596" y="173846"/>
                </a:lnTo>
                <a:lnTo>
                  <a:pt x="943097" y="181986"/>
                </a:lnTo>
                <a:lnTo>
                  <a:pt x="1121609" y="181986"/>
                </a:lnTo>
                <a:lnTo>
                  <a:pt x="1200887" y="236112"/>
                </a:lnTo>
                <a:lnTo>
                  <a:pt x="1219356" y="251042"/>
                </a:lnTo>
                <a:lnTo>
                  <a:pt x="282258" y="251042"/>
                </a:lnTo>
                <a:lnTo>
                  <a:pt x="95047" y="253565"/>
                </a:lnTo>
                <a:lnTo>
                  <a:pt x="79411" y="254174"/>
                </a:lnTo>
                <a:lnTo>
                  <a:pt x="63768" y="255382"/>
                </a:lnTo>
                <a:lnTo>
                  <a:pt x="48111" y="256776"/>
                </a:lnTo>
                <a:lnTo>
                  <a:pt x="32432" y="257948"/>
                </a:lnTo>
                <a:close/>
              </a:path>
              <a:path w="1236979" h="504825">
                <a:moveTo>
                  <a:pt x="945617" y="173451"/>
                </a:moveTo>
                <a:close/>
              </a:path>
              <a:path w="1236979" h="504825">
                <a:moveTo>
                  <a:pt x="788163" y="504747"/>
                </a:moveTo>
                <a:lnTo>
                  <a:pt x="795032" y="450672"/>
                </a:lnTo>
                <a:lnTo>
                  <a:pt x="813333" y="406410"/>
                </a:lnTo>
                <a:lnTo>
                  <a:pt x="841944" y="370795"/>
                </a:lnTo>
                <a:lnTo>
                  <a:pt x="879744" y="342660"/>
                </a:lnTo>
                <a:lnTo>
                  <a:pt x="925611" y="320839"/>
                </a:lnTo>
                <a:lnTo>
                  <a:pt x="920458" y="313343"/>
                </a:lnTo>
                <a:lnTo>
                  <a:pt x="914052" y="309249"/>
                </a:lnTo>
                <a:lnTo>
                  <a:pt x="907087" y="307260"/>
                </a:lnTo>
                <a:lnTo>
                  <a:pt x="900259" y="306077"/>
                </a:lnTo>
                <a:lnTo>
                  <a:pt x="790301" y="284396"/>
                </a:lnTo>
                <a:lnTo>
                  <a:pt x="735215" y="274680"/>
                </a:lnTo>
                <a:lnTo>
                  <a:pt x="679885" y="267558"/>
                </a:lnTo>
                <a:lnTo>
                  <a:pt x="629358" y="263166"/>
                </a:lnTo>
                <a:lnTo>
                  <a:pt x="578740" y="259662"/>
                </a:lnTo>
                <a:lnTo>
                  <a:pt x="528054" y="256910"/>
                </a:lnTo>
                <a:lnTo>
                  <a:pt x="477323" y="254773"/>
                </a:lnTo>
                <a:lnTo>
                  <a:pt x="375821" y="251797"/>
                </a:lnTo>
                <a:lnTo>
                  <a:pt x="329045" y="251100"/>
                </a:lnTo>
                <a:lnTo>
                  <a:pt x="282258" y="251042"/>
                </a:lnTo>
                <a:lnTo>
                  <a:pt x="1219356" y="251042"/>
                </a:lnTo>
                <a:lnTo>
                  <a:pt x="1225618" y="256105"/>
                </a:lnTo>
                <a:lnTo>
                  <a:pt x="1236948" y="275189"/>
                </a:lnTo>
                <a:lnTo>
                  <a:pt x="1236280" y="297762"/>
                </a:lnTo>
                <a:lnTo>
                  <a:pt x="1225017" y="328220"/>
                </a:lnTo>
                <a:lnTo>
                  <a:pt x="1221038" y="336268"/>
                </a:lnTo>
                <a:lnTo>
                  <a:pt x="1216608" y="344107"/>
                </a:lnTo>
                <a:lnTo>
                  <a:pt x="1211992" y="351844"/>
                </a:lnTo>
                <a:lnTo>
                  <a:pt x="1207454" y="359589"/>
                </a:lnTo>
                <a:lnTo>
                  <a:pt x="1175970" y="386305"/>
                </a:lnTo>
                <a:lnTo>
                  <a:pt x="1090242" y="395341"/>
                </a:lnTo>
                <a:lnTo>
                  <a:pt x="1043812" y="400609"/>
                </a:lnTo>
                <a:lnTo>
                  <a:pt x="997969" y="408317"/>
                </a:lnTo>
                <a:lnTo>
                  <a:pt x="952822" y="418912"/>
                </a:lnTo>
                <a:lnTo>
                  <a:pt x="908482" y="432838"/>
                </a:lnTo>
                <a:lnTo>
                  <a:pt x="865057" y="450544"/>
                </a:lnTo>
                <a:lnTo>
                  <a:pt x="819603" y="478093"/>
                </a:lnTo>
                <a:lnTo>
                  <a:pt x="804886" y="497136"/>
                </a:lnTo>
                <a:lnTo>
                  <a:pt x="797479" y="499135"/>
                </a:lnTo>
                <a:lnTo>
                  <a:pt x="788163" y="504747"/>
                </a:lnTo>
                <a:close/>
              </a:path>
            </a:pathLst>
          </a:custGeom>
          <a:solidFill>
            <a:srgbClr val="000000"/>
          </a:solidFill>
        </p:spPr>
        <p:txBody>
          <a:bodyPr wrap="square" lIns="0" tIns="0" rIns="0" bIns="0" rtlCol="0"/>
          <a:lstStyle/>
          <a:p>
            <a:endParaRPr/>
          </a:p>
        </p:txBody>
      </p:sp>
      <p:sp>
        <p:nvSpPr>
          <p:cNvPr id="12" name="object 9">
            <a:extLst>
              <a:ext uri="{FF2B5EF4-FFF2-40B4-BE49-F238E27FC236}">
                <a16:creationId xmlns:a16="http://schemas.microsoft.com/office/drawing/2014/main" id="{F7AFBB15-876E-764D-B0E1-7D137CA8BC23}"/>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3" name="object 4"/>
          <p:cNvSpPr txBox="1">
            <a:spLocks/>
          </p:cNvSpPr>
          <p:nvPr/>
        </p:nvSpPr>
        <p:spPr>
          <a:xfrm>
            <a:off x="7039264" y="5488834"/>
            <a:ext cx="9115135" cy="843821"/>
          </a:xfrm>
          <a:prstGeom prst="rect">
            <a:avLst/>
          </a:prstGeom>
        </p:spPr>
        <p:txBody>
          <a:bodyPr vert="horz" wrap="square" lIns="0" tIns="12700" rIns="0" bIns="0" rtlCol="0">
            <a:spAutoFit/>
          </a:bodyPr>
          <a:lstStyle>
            <a:lvl1pPr>
              <a:defRPr sz="7500" b="1" i="0">
                <a:solidFill>
                  <a:schemeClr val="bg1"/>
                </a:solidFill>
                <a:latin typeface="Arial"/>
                <a:ea typeface="+mj-ea"/>
                <a:cs typeface="Arial"/>
              </a:defRPr>
            </a:lvl1pPr>
          </a:lstStyle>
          <a:p>
            <a:pPr marL="12700">
              <a:spcBef>
                <a:spcPts val="100"/>
              </a:spcBef>
              <a:tabLst>
                <a:tab pos="1791970" algn="l"/>
              </a:tabLst>
            </a:pPr>
            <a:r>
              <a:rPr lang="en-US" sz="5400" i="1" kern="0" spc="-15" dirty="0">
                <a:solidFill>
                  <a:srgbClr val="212121"/>
                </a:solidFill>
                <a:latin typeface="Raleway" panose="020B0503030101060003" pitchFamily="34" charset="77"/>
              </a:rPr>
              <a:t>Dissertations</a:t>
            </a:r>
          </a:p>
        </p:txBody>
      </p:sp>
      <p:sp>
        <p:nvSpPr>
          <p:cNvPr id="15" name="object 5"/>
          <p:cNvSpPr txBox="1"/>
          <p:nvPr/>
        </p:nvSpPr>
        <p:spPr>
          <a:xfrm>
            <a:off x="7191663" y="6572363"/>
            <a:ext cx="8505535" cy="3355534"/>
          </a:xfrm>
          <a:prstGeom prst="rect">
            <a:avLst/>
          </a:prstGeom>
        </p:spPr>
        <p:txBody>
          <a:bodyPr vert="horz" wrap="square" lIns="0" tIns="12700" rIns="0" bIns="0" rtlCol="0">
            <a:spAutoFit/>
          </a:bodyPr>
          <a:lstStyle/>
          <a:p>
            <a:pPr marL="12700" marR="5080">
              <a:lnSpc>
                <a:spcPct val="122500"/>
              </a:lnSpc>
              <a:spcBef>
                <a:spcPts val="100"/>
              </a:spcBef>
            </a:pPr>
            <a:r>
              <a:rPr lang="en-US" sz="3600" spc="105" dirty="0">
                <a:solidFill>
                  <a:srgbClr val="212121"/>
                </a:solidFill>
                <a:latin typeface="Raleway Medium" panose="020B0503030101060003" pitchFamily="34" charset="77"/>
                <a:cs typeface="Arial"/>
              </a:rPr>
              <a:t>Author, FI, SI. (year). Title of thesis/dissertation (Unpublished doctoral dissertation/Unpublished master’s thesis). Academic Institution, City, State/country.</a:t>
            </a:r>
          </a:p>
        </p:txBody>
      </p:sp>
    </p:spTree>
    <p:extLst>
      <p:ext uri="{BB962C8B-B14F-4D97-AF65-F5344CB8AC3E}">
        <p14:creationId xmlns:p14="http://schemas.microsoft.com/office/powerpoint/2010/main" val="3498049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288"/>
            <a:ext cx="16935450" cy="10287288"/>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pPr lvl="0">
              <a:defRPr/>
            </a:pPr>
            <a:endParaRPr lang="en-US" dirty="0">
              <a:solidFill>
                <a:prstClr val="white"/>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9" name="TextBox 8"/>
          <p:cNvSpPr txBox="1"/>
          <p:nvPr/>
        </p:nvSpPr>
        <p:spPr>
          <a:xfrm>
            <a:off x="1524000" y="9082685"/>
            <a:ext cx="3733800" cy="1015663"/>
          </a:xfrm>
          <a:prstGeom prst="rect">
            <a:avLst/>
          </a:prstGeom>
          <a:noFill/>
        </p:spPr>
        <p:txBody>
          <a:bodyPr wrap="square" rtlCol="0">
            <a:spAutoFit/>
          </a:bodyPr>
          <a:lstStyle/>
          <a:p>
            <a:pPr lvl="0">
              <a:defRPr/>
            </a:pPr>
            <a:r>
              <a:rPr lang="en-US" sz="2000" dirty="0">
                <a:solidFill>
                  <a:prstClr val="white"/>
                </a:solidFill>
              </a:rPr>
              <a:t>Unsplash.com</a:t>
            </a:r>
          </a:p>
          <a:p>
            <a:pPr lvl="0">
              <a:defRPr/>
            </a:pPr>
            <a:r>
              <a:rPr lang="en-US" sz="2000" dirty="0">
                <a:solidFill>
                  <a:prstClr val="white"/>
                </a:solidFill>
              </a:rPr>
              <a:t>Patrick Fore</a:t>
            </a:r>
          </a:p>
          <a:p>
            <a:pPr lvl="0">
              <a:defRPr/>
            </a:pPr>
            <a:r>
              <a:rPr lang="en-US" sz="2000" dirty="0">
                <a:solidFill>
                  <a:prstClr val="white"/>
                </a:solidFill>
              </a:rPr>
              <a:t>@patrickian4</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2550" y="1181100"/>
            <a:ext cx="6188487" cy="4125658"/>
          </a:xfrm>
          <a:prstGeom prst="rect">
            <a:avLst/>
          </a:prstGeom>
        </p:spPr>
      </p:pic>
      <p:pic>
        <p:nvPicPr>
          <p:cNvPr id="6" name="Picture 5"/>
          <p:cNvPicPr>
            <a:picLocks noChangeAspect="1"/>
          </p:cNvPicPr>
          <p:nvPr/>
        </p:nvPicPr>
        <p:blipFill>
          <a:blip r:embed="rId5"/>
          <a:stretch>
            <a:fillRect/>
          </a:stretch>
        </p:blipFill>
        <p:spPr>
          <a:xfrm>
            <a:off x="6239846" y="4076700"/>
            <a:ext cx="5538225" cy="5753533"/>
          </a:xfrm>
          <a:prstGeom prst="rect">
            <a:avLst/>
          </a:prstGeom>
        </p:spPr>
      </p:pic>
      <p:pic>
        <p:nvPicPr>
          <p:cNvPr id="11" name="Content Placeholder 11" descr="A screenshot of a cell phone&#10;&#10;Description automatically generated">
            <a:extLst>
              <a:ext uri="{FF2B5EF4-FFF2-40B4-BE49-F238E27FC236}">
                <a16:creationId xmlns:a16="http://schemas.microsoft.com/office/drawing/2014/main" id="{5ED45478-77F7-8740-82C9-740FB23F8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3555" y="662836"/>
            <a:ext cx="4357105" cy="6028898"/>
          </a:xfrm>
          <a:prstGeom prst="rect">
            <a:avLst/>
          </a:prstGeom>
        </p:spPr>
      </p:pic>
    </p:spTree>
    <p:extLst>
      <p:ext uri="{BB962C8B-B14F-4D97-AF65-F5344CB8AC3E}">
        <p14:creationId xmlns:p14="http://schemas.microsoft.com/office/powerpoint/2010/main" val="359086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1802644"/>
            <a:ext cx="1231106" cy="6371903"/>
          </a:xfrm>
          <a:prstGeom prst="rect">
            <a:avLst/>
          </a:prstGeom>
        </p:spPr>
        <p:txBody>
          <a:bodyPr vert="vert270" wrap="square" lIns="0" tIns="66675" rIns="0" bIns="0" rtlCol="0">
            <a:spAutoFit/>
          </a:bodyPr>
          <a:lstStyle/>
          <a:p>
            <a:pPr marL="12700" algn="ctr">
              <a:lnSpc>
                <a:spcPct val="100000"/>
              </a:lnSpc>
              <a:spcBef>
                <a:spcPts val="525"/>
              </a:spcBef>
              <a:tabLst>
                <a:tab pos="1261745" algn="l"/>
                <a:tab pos="3340100" algn="l"/>
              </a:tabLst>
            </a:pPr>
            <a:r>
              <a:rPr lang="en-US" sz="8000" b="1" spc="-180" dirty="0">
                <a:solidFill>
                  <a:srgbClr val="FFFFFF"/>
                </a:solidFill>
                <a:latin typeface="Raleway SemiBold" panose="020B0503030101060003" pitchFamily="34" charset="77"/>
                <a:cs typeface="Arial"/>
              </a:rPr>
              <a:t>Masters</a:t>
            </a:r>
          </a:p>
        </p:txBody>
      </p:sp>
      <p:sp>
        <p:nvSpPr>
          <p:cNvPr id="3" name="object 3"/>
          <p:cNvSpPr txBox="1"/>
          <p:nvPr/>
        </p:nvSpPr>
        <p:spPr>
          <a:xfrm>
            <a:off x="6629400" y="2705100"/>
            <a:ext cx="12192000" cy="3860031"/>
          </a:xfrm>
          <a:prstGeom prst="rect">
            <a:avLst/>
          </a:prstGeom>
        </p:spPr>
        <p:txBody>
          <a:bodyPr vert="horz" wrap="square" lIns="0" tIns="12700" rIns="0" bIns="0" rtlCol="0">
            <a:spAutoFit/>
          </a:bodyPr>
          <a:lstStyle/>
          <a:p>
            <a:pPr marL="12700">
              <a:lnSpc>
                <a:spcPct val="100000"/>
              </a:lnSpc>
              <a:spcBef>
                <a:spcPts val="100"/>
              </a:spcBef>
            </a:pPr>
            <a:r>
              <a:rPr lang="en-US" sz="25000" b="1" spc="3115" dirty="0">
                <a:solidFill>
                  <a:srgbClr val="FFFFFF"/>
                </a:solidFill>
                <a:latin typeface="Raleway SemiBold" panose="020B0503030101060003" pitchFamily="34" charset="77"/>
                <a:cs typeface="Arial"/>
              </a:rPr>
              <a:t>13.04</a:t>
            </a:r>
            <a:r>
              <a:rPr sz="25000" b="1" spc="-2255" dirty="0">
                <a:solidFill>
                  <a:srgbClr val="FFFFFF"/>
                </a:solidFill>
                <a:latin typeface="Raleway SemiBold" panose="020B0503030101060003" pitchFamily="34" charset="77"/>
                <a:cs typeface="Arial"/>
              </a:rPr>
              <a:t>%</a:t>
            </a:r>
            <a:endParaRPr sz="25000" b="1" dirty="0">
              <a:latin typeface="Raleway SemiBold" panose="020B0503030101060003" pitchFamily="34" charset="77"/>
              <a:cs typeface="Arial"/>
            </a:endParaRPr>
          </a:p>
        </p:txBody>
      </p:sp>
      <p:sp>
        <p:nvSpPr>
          <p:cNvPr id="4" name="object 4"/>
          <p:cNvSpPr txBox="1"/>
          <p:nvPr/>
        </p:nvSpPr>
        <p:spPr>
          <a:xfrm>
            <a:off x="7814827" y="9182100"/>
            <a:ext cx="7469527" cy="751488"/>
          </a:xfrm>
          <a:prstGeom prst="rect">
            <a:avLst/>
          </a:prstGeom>
        </p:spPr>
        <p:txBody>
          <a:bodyPr vert="horz" wrap="square" lIns="0" tIns="12700" rIns="0" bIns="0" rtlCol="0">
            <a:spAutoFit/>
          </a:bodyPr>
          <a:lstStyle/>
          <a:p>
            <a:pPr lvl="1"/>
            <a:r>
              <a:rPr lang="en-US" sz="4800" dirty="0">
                <a:solidFill>
                  <a:schemeClr val="bg1"/>
                </a:solidFill>
              </a:rPr>
              <a:t>US Census Bureau (2018)</a:t>
            </a:r>
          </a:p>
        </p:txBody>
      </p:sp>
      <p:sp>
        <p:nvSpPr>
          <p:cNvPr id="5" name="object 9">
            <a:extLst>
              <a:ext uri="{FF2B5EF4-FFF2-40B4-BE49-F238E27FC236}">
                <a16:creationId xmlns:a16="http://schemas.microsoft.com/office/drawing/2014/main" id="{3836EDFD-A878-D640-940D-C86517AE2AAA}"/>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288"/>
            <a:ext cx="16935450" cy="10287288"/>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pPr lvl="0">
              <a:defRPr/>
            </a:pPr>
            <a:endParaRPr lang="en-US" dirty="0">
              <a:solidFill>
                <a:prstClr val="white"/>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9" name="TextBox 8"/>
          <p:cNvSpPr txBox="1"/>
          <p:nvPr/>
        </p:nvSpPr>
        <p:spPr>
          <a:xfrm>
            <a:off x="1352550" y="9810700"/>
            <a:ext cx="16935450" cy="400110"/>
          </a:xfrm>
          <a:prstGeom prst="rect">
            <a:avLst/>
          </a:prstGeom>
          <a:noFill/>
        </p:spPr>
        <p:txBody>
          <a:bodyPr wrap="square" rtlCol="0">
            <a:spAutoFit/>
          </a:bodyPr>
          <a:lstStyle/>
          <a:p>
            <a:pPr lvl="0" algn="ctr">
              <a:defRPr/>
            </a:pPr>
            <a:r>
              <a:rPr lang="en-US" sz="2000" dirty="0">
                <a:solidFill>
                  <a:prstClr val="white"/>
                </a:solidFill>
              </a:rPr>
              <a:t>The University of Nebraska (2018). Academic Integrity. Retrieved from: https://www.unl.edu/gradstudies/current/integrity</a:t>
            </a:r>
          </a:p>
        </p:txBody>
      </p:sp>
      <p:sp>
        <p:nvSpPr>
          <p:cNvPr id="13" name="TextBox 12"/>
          <p:cNvSpPr txBox="1"/>
          <p:nvPr/>
        </p:nvSpPr>
        <p:spPr>
          <a:xfrm>
            <a:off x="1352550" y="602315"/>
            <a:ext cx="16935450" cy="1200329"/>
          </a:xfrm>
          <a:prstGeom prst="rect">
            <a:avLst/>
          </a:prstGeom>
          <a:noFill/>
        </p:spPr>
        <p:txBody>
          <a:bodyPr wrap="square" rtlCol="0">
            <a:spAutoFit/>
          </a:bodyPr>
          <a:lstStyle/>
          <a:p>
            <a:pPr lvl="0" algn="ctr">
              <a:defRPr/>
            </a:pPr>
            <a:r>
              <a:rPr lang="en-US" sz="7200" dirty="0">
                <a:solidFill>
                  <a:prstClr val="white"/>
                </a:solidFill>
              </a:rPr>
              <a:t>What are you risking?</a:t>
            </a:r>
          </a:p>
        </p:txBody>
      </p:sp>
      <p:pic>
        <p:nvPicPr>
          <p:cNvPr id="10" name="Content Placeholder 3" descr="Screen Shot 2018-08-15 at 8.56.42 PM.png"/>
          <p:cNvPicPr>
            <a:picLocks noChangeAspect="1"/>
          </p:cNvPicPr>
          <p:nvPr/>
        </p:nvPicPr>
        <p:blipFill>
          <a:blip r:embed="rId4" cstate="screen">
            <a:extLst>
              <a:ext uri="{28A0092B-C50C-407E-A947-70E740481C1C}">
                <a14:useLocalDpi xmlns:a14="http://schemas.microsoft.com/office/drawing/2010/main"/>
              </a:ext>
            </a:extLst>
          </a:blip>
          <a:srcRect t="-15491" b="-15491"/>
          <a:stretch>
            <a:fillRect/>
          </a:stretch>
        </p:blipFill>
        <p:spPr>
          <a:xfrm>
            <a:off x="2001724" y="1440584"/>
            <a:ext cx="15637102" cy="8599804"/>
          </a:xfrm>
          <a:prstGeom prst="rect">
            <a:avLst/>
          </a:prstGeom>
        </p:spPr>
      </p:pic>
    </p:spTree>
    <p:extLst>
      <p:ext uri="{BB962C8B-B14F-4D97-AF65-F5344CB8AC3E}">
        <p14:creationId xmlns:p14="http://schemas.microsoft.com/office/powerpoint/2010/main" val="4226890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288"/>
            <a:ext cx="16935450" cy="10287288"/>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pPr lvl="0">
              <a:defRPr/>
            </a:pPr>
            <a:endParaRPr lang="en-US" dirty="0">
              <a:solidFill>
                <a:prstClr val="white"/>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9" name="TextBox 8"/>
          <p:cNvSpPr txBox="1"/>
          <p:nvPr/>
        </p:nvSpPr>
        <p:spPr>
          <a:xfrm>
            <a:off x="1352550" y="9810700"/>
            <a:ext cx="16935450" cy="400110"/>
          </a:xfrm>
          <a:prstGeom prst="rect">
            <a:avLst/>
          </a:prstGeom>
          <a:noFill/>
        </p:spPr>
        <p:txBody>
          <a:bodyPr wrap="square" rtlCol="0">
            <a:spAutoFit/>
          </a:bodyPr>
          <a:lstStyle/>
          <a:p>
            <a:pPr lvl="0" algn="ctr">
              <a:defRPr/>
            </a:pPr>
            <a:r>
              <a:rPr lang="en-US" sz="2000" dirty="0">
                <a:solidFill>
                  <a:prstClr val="white"/>
                </a:solidFill>
              </a:rPr>
              <a:t>Created by George Cham </a:t>
            </a:r>
            <a:r>
              <a:rPr lang="en-US" sz="2000" dirty="0">
                <a:solidFill>
                  <a:prstClr val="white"/>
                </a:solidFill>
                <a:hlinkClick r:id="rId4"/>
              </a:rPr>
              <a:t>http://phdcomics.com/comics/archive.php?comicid=1047</a:t>
            </a:r>
            <a:r>
              <a:rPr lang="en-US" sz="2000" dirty="0">
                <a:solidFill>
                  <a:prstClr val="white"/>
                </a:solidFill>
              </a:rPr>
              <a:t> </a:t>
            </a:r>
          </a:p>
        </p:txBody>
      </p:sp>
      <p:sp>
        <p:nvSpPr>
          <p:cNvPr id="13" name="TextBox 12"/>
          <p:cNvSpPr txBox="1"/>
          <p:nvPr/>
        </p:nvSpPr>
        <p:spPr>
          <a:xfrm>
            <a:off x="1352550" y="602315"/>
            <a:ext cx="16935450" cy="1200329"/>
          </a:xfrm>
          <a:prstGeom prst="rect">
            <a:avLst/>
          </a:prstGeom>
          <a:noFill/>
        </p:spPr>
        <p:txBody>
          <a:bodyPr wrap="square" rtlCol="0">
            <a:spAutoFit/>
          </a:bodyPr>
          <a:lstStyle/>
          <a:p>
            <a:pPr lvl="0" algn="ctr">
              <a:defRPr/>
            </a:pPr>
            <a:r>
              <a:rPr lang="en-US" sz="7200" dirty="0">
                <a:solidFill>
                  <a:prstClr val="white"/>
                </a:solidFill>
              </a:rPr>
              <a:t>Your professors have been there…</a:t>
            </a:r>
          </a:p>
        </p:txBody>
      </p:sp>
      <p:pic>
        <p:nvPicPr>
          <p:cNvPr id="11" name="Content Placeholder 3"/>
          <p:cNvPicPr>
            <a:picLocks noChangeAspect="1"/>
          </p:cNvPicPr>
          <p:nvPr/>
        </p:nvPicPr>
        <p:blipFill>
          <a:blip r:embed="rId5" cstate="screen">
            <a:extLst>
              <a:ext uri="{28A0092B-C50C-407E-A947-70E740481C1C}">
                <a14:useLocalDpi xmlns:a14="http://schemas.microsoft.com/office/drawing/2010/main"/>
              </a:ext>
            </a:extLst>
          </a:blip>
          <a:srcRect t="-13506" b="-13506"/>
          <a:stretch>
            <a:fillRect/>
          </a:stretch>
        </p:blipFill>
        <p:spPr>
          <a:xfrm>
            <a:off x="2009775" y="1404606"/>
            <a:ext cx="15621000" cy="8590948"/>
          </a:xfrm>
          <a:prstGeom prst="rect">
            <a:avLst/>
          </a:prstGeom>
        </p:spPr>
      </p:pic>
    </p:spTree>
    <p:extLst>
      <p:ext uri="{BB962C8B-B14F-4D97-AF65-F5344CB8AC3E}">
        <p14:creationId xmlns:p14="http://schemas.microsoft.com/office/powerpoint/2010/main" val="880307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2550" y="-288"/>
            <a:ext cx="16935450" cy="10287288"/>
          </a:xfrm>
          <a:custGeom>
            <a:avLst/>
            <a:gdLst/>
            <a:ahLst/>
            <a:cxnLst/>
            <a:rect l="l" t="t" r="r" b="b"/>
            <a:pathLst>
              <a:path w="16935450" h="10287000">
                <a:moveTo>
                  <a:pt x="0" y="10286999"/>
                </a:moveTo>
                <a:lnTo>
                  <a:pt x="16935449" y="10286999"/>
                </a:lnTo>
                <a:lnTo>
                  <a:pt x="16935449" y="0"/>
                </a:lnTo>
                <a:lnTo>
                  <a:pt x="0" y="0"/>
                </a:lnTo>
                <a:lnTo>
                  <a:pt x="0" y="10286999"/>
                </a:lnTo>
                <a:close/>
              </a:path>
            </a:pathLst>
          </a:custGeom>
          <a:solidFill>
            <a:srgbClr val="212121"/>
          </a:solidFill>
        </p:spPr>
        <p:txBody>
          <a:bodyPr wrap="square" lIns="0" tIns="0" rIns="0" bIns="0" rtlCol="0"/>
          <a:lstStyle/>
          <a:p>
            <a:pPr lvl="0">
              <a:defRPr/>
            </a:pPr>
            <a:endParaRPr lang="en-US" dirty="0">
              <a:solidFill>
                <a:prstClr val="white"/>
              </a:solidFill>
            </a:endParaRPr>
          </a:p>
        </p:txBody>
      </p:sp>
      <p:sp>
        <p:nvSpPr>
          <p:cNvPr id="3" name="object 3"/>
          <p:cNvSpPr/>
          <p:nvPr/>
        </p:nvSpPr>
        <p:spPr>
          <a:xfrm>
            <a:off x="0" y="2057054"/>
            <a:ext cx="1352550" cy="8230234"/>
          </a:xfrm>
          <a:custGeom>
            <a:avLst/>
            <a:gdLst/>
            <a:ahLst/>
            <a:cxnLst/>
            <a:rect l="l" t="t" r="r" b="b"/>
            <a:pathLst>
              <a:path w="1352550" h="8230234">
                <a:moveTo>
                  <a:pt x="0" y="8229944"/>
                </a:moveTo>
                <a:lnTo>
                  <a:pt x="1352549" y="8229944"/>
                </a:lnTo>
                <a:lnTo>
                  <a:pt x="1352549" y="0"/>
                </a:lnTo>
                <a:lnTo>
                  <a:pt x="0" y="0"/>
                </a:lnTo>
                <a:lnTo>
                  <a:pt x="0" y="8229944"/>
                </a:lnTo>
                <a:close/>
              </a:path>
            </a:pathLst>
          </a:custGeom>
          <a:solidFill>
            <a:srgbClr val="FFFFFF"/>
          </a:solidFill>
        </p:spPr>
        <p:txBody>
          <a:bodyPr wrap="square" lIns="0" tIns="0" rIns="0" bIns="0" rtlCol="0"/>
          <a:lstStyle/>
          <a:p>
            <a:endParaRPr/>
          </a:p>
        </p:txBody>
      </p:sp>
      <p:sp>
        <p:nvSpPr>
          <p:cNvPr id="4" name="object 4"/>
          <p:cNvSpPr/>
          <p:nvPr/>
        </p:nvSpPr>
        <p:spPr>
          <a:xfrm>
            <a:off x="0" y="0"/>
            <a:ext cx="1352550" cy="2057400"/>
          </a:xfrm>
          <a:custGeom>
            <a:avLst/>
            <a:gdLst/>
            <a:ahLst/>
            <a:cxnLst/>
            <a:rect l="l" t="t" r="r" b="b"/>
            <a:pathLst>
              <a:path w="1352550" h="2057400">
                <a:moveTo>
                  <a:pt x="0" y="0"/>
                </a:moveTo>
                <a:lnTo>
                  <a:pt x="1352549" y="0"/>
                </a:lnTo>
                <a:lnTo>
                  <a:pt x="1352549" y="2057054"/>
                </a:lnTo>
                <a:lnTo>
                  <a:pt x="0" y="2057054"/>
                </a:lnTo>
                <a:lnTo>
                  <a:pt x="0" y="0"/>
                </a:lnTo>
                <a:close/>
              </a:path>
            </a:pathLst>
          </a:custGeom>
          <a:solidFill>
            <a:srgbClr val="F50000"/>
          </a:solidFill>
        </p:spPr>
        <p:txBody>
          <a:bodyPr wrap="square" lIns="0" tIns="0" rIns="0" bIns="0" rtlCol="0"/>
          <a:lstStyle/>
          <a:p>
            <a:endParaRPr/>
          </a:p>
        </p:txBody>
      </p:sp>
      <p:sp>
        <p:nvSpPr>
          <p:cNvPr id="5" name="object 9">
            <a:extLst>
              <a:ext uri="{FF2B5EF4-FFF2-40B4-BE49-F238E27FC236}">
                <a16:creationId xmlns:a16="http://schemas.microsoft.com/office/drawing/2014/main" id="{97AA22D4-5B18-1D4D-B775-7F5ACFD15E78}"/>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9" name="TextBox 8"/>
          <p:cNvSpPr txBox="1"/>
          <p:nvPr/>
        </p:nvSpPr>
        <p:spPr>
          <a:xfrm>
            <a:off x="1352550" y="9563100"/>
            <a:ext cx="16935450" cy="707886"/>
          </a:xfrm>
          <a:prstGeom prst="rect">
            <a:avLst/>
          </a:prstGeom>
          <a:noFill/>
        </p:spPr>
        <p:txBody>
          <a:bodyPr wrap="square" rtlCol="0">
            <a:spAutoFit/>
          </a:bodyPr>
          <a:lstStyle/>
          <a:p>
            <a:pPr lvl="0" algn="ctr">
              <a:defRPr/>
            </a:pPr>
            <a:r>
              <a:rPr lang="en-US" sz="2000" dirty="0">
                <a:solidFill>
                  <a:prstClr val="white"/>
                </a:solidFill>
              </a:rPr>
              <a:t>Created by Carl2141989. </a:t>
            </a:r>
            <a:r>
              <a:rPr lang="en-US" sz="2000" dirty="0">
                <a:solidFill>
                  <a:prstClr val="white"/>
                </a:solidFill>
                <a:hlinkClick r:id="rId4"/>
              </a:rPr>
              <a:t>https://www.someecards.com/usercards/viewcard/i-really-do-respect-you-because-people-like-you-make-me-look-good-6f4e2/?tagSlug=confession</a:t>
            </a:r>
            <a:r>
              <a:rPr lang="en-US" sz="2000" dirty="0">
                <a:solidFill>
                  <a:prstClr val="white"/>
                </a:solidFill>
              </a:rPr>
              <a:t> </a:t>
            </a:r>
          </a:p>
        </p:txBody>
      </p:sp>
      <p:sp>
        <p:nvSpPr>
          <p:cNvPr id="13" name="TextBox 12"/>
          <p:cNvSpPr txBox="1"/>
          <p:nvPr/>
        </p:nvSpPr>
        <p:spPr>
          <a:xfrm>
            <a:off x="1352550" y="602315"/>
            <a:ext cx="16935450" cy="1200329"/>
          </a:xfrm>
          <a:prstGeom prst="rect">
            <a:avLst/>
          </a:prstGeom>
          <a:noFill/>
        </p:spPr>
        <p:txBody>
          <a:bodyPr wrap="square" rtlCol="0">
            <a:spAutoFit/>
          </a:bodyPr>
          <a:lstStyle/>
          <a:p>
            <a:pPr lvl="0" algn="ctr">
              <a:defRPr/>
            </a:pPr>
            <a:r>
              <a:rPr lang="en-US" sz="7200" dirty="0">
                <a:solidFill>
                  <a:prstClr val="white"/>
                </a:solidFill>
              </a:rPr>
              <a:t>And We Want You To Do Well!!!</a:t>
            </a:r>
          </a:p>
        </p:txBody>
      </p:sp>
      <p:pic>
        <p:nvPicPr>
          <p:cNvPr id="10" name="Content Placeholder 3"/>
          <p:cNvPicPr>
            <a:picLocks noChangeAspect="1"/>
          </p:cNvPicPr>
          <p:nvPr/>
        </p:nvPicPr>
        <p:blipFill>
          <a:blip r:embed="rId5" cstate="screen">
            <a:extLst>
              <a:ext uri="{28A0092B-C50C-407E-A947-70E740481C1C}">
                <a14:useLocalDpi xmlns:a14="http://schemas.microsoft.com/office/drawing/2010/main"/>
              </a:ext>
            </a:extLst>
          </a:blip>
          <a:srcRect l="-13641" r="-13641"/>
          <a:stretch>
            <a:fillRect/>
          </a:stretch>
        </p:blipFill>
        <p:spPr>
          <a:xfrm>
            <a:off x="2733675" y="1909315"/>
            <a:ext cx="13649325" cy="7506603"/>
          </a:xfrm>
          <a:prstGeom prst="rect">
            <a:avLst/>
          </a:prstGeom>
        </p:spPr>
      </p:pic>
    </p:spTree>
    <p:extLst>
      <p:ext uri="{BB962C8B-B14F-4D97-AF65-F5344CB8AC3E}">
        <p14:creationId xmlns:p14="http://schemas.microsoft.com/office/powerpoint/2010/main" val="3779267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35515"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950471" y="3572728"/>
            <a:ext cx="14934854" cy="5166799"/>
          </a:xfrm>
          <a:prstGeom prst="rect">
            <a:avLst/>
          </a:prstGeom>
        </p:spPr>
        <p:txBody>
          <a:bodyPr vert="horz" wrap="square" lIns="0" tIns="255270" rIns="0" bIns="0" rtlCol="0">
            <a:spAutoFit/>
          </a:bodyPr>
          <a:lstStyle/>
          <a:p>
            <a:pPr marL="571500" indent="-571500">
              <a:buFont typeface="Arial" panose="020B0604020202020204" pitchFamily="34" charset="0"/>
              <a:buChar char="•"/>
            </a:pPr>
            <a:r>
              <a:rPr lang="en-US" sz="5400" dirty="0">
                <a:solidFill>
                  <a:srgbClr val="FFFFFF"/>
                </a:solidFill>
                <a:hlinkClick r:id="rId4"/>
              </a:rPr>
              <a:t>http://www.easybib.com</a:t>
            </a:r>
            <a:r>
              <a:rPr lang="en-US" sz="5400" dirty="0">
                <a:solidFill>
                  <a:srgbClr val="FFFFFF"/>
                </a:solidFill>
              </a:rPr>
              <a:t> </a:t>
            </a:r>
          </a:p>
          <a:p>
            <a:pPr marL="571500" indent="-571500">
              <a:buFont typeface="Arial" panose="020B0604020202020204" pitchFamily="34" charset="0"/>
              <a:buChar char="•"/>
            </a:pPr>
            <a:r>
              <a:rPr lang="en-US" sz="5400" dirty="0">
                <a:solidFill>
                  <a:srgbClr val="FFFFFF"/>
                </a:solidFill>
                <a:hlinkClick r:id="rId5"/>
              </a:rPr>
              <a:t>https://www.mendeley.com</a:t>
            </a:r>
            <a:endParaRPr lang="en-US" sz="5400" dirty="0">
              <a:solidFill>
                <a:srgbClr val="FFFFFF"/>
              </a:solidFill>
            </a:endParaRPr>
          </a:p>
          <a:p>
            <a:pPr marL="571500" indent="-571500">
              <a:buFont typeface="Arial" panose="020B0604020202020204" pitchFamily="34" charset="0"/>
              <a:buChar char="•"/>
            </a:pPr>
            <a:r>
              <a:rPr lang="en-US" sz="5400" dirty="0">
                <a:solidFill>
                  <a:srgbClr val="FFFFFF"/>
                </a:solidFill>
                <a:hlinkClick r:id="rId6"/>
              </a:rPr>
              <a:t>https://www.zotero.org/</a:t>
            </a:r>
            <a:endParaRPr lang="en-US" sz="5400" dirty="0">
              <a:solidFill>
                <a:srgbClr val="FFFFFF"/>
              </a:solidFill>
            </a:endParaRPr>
          </a:p>
          <a:p>
            <a:pPr marL="571500" indent="-571500">
              <a:buFont typeface="Arial" panose="020B0604020202020204" pitchFamily="34" charset="0"/>
              <a:buChar char="•"/>
            </a:pPr>
            <a:r>
              <a:rPr lang="en-US" sz="5400" dirty="0">
                <a:solidFill>
                  <a:srgbClr val="FFFFFF"/>
                </a:solidFill>
                <a:hlinkClick r:id="rId7"/>
              </a:rPr>
              <a:t>https://www.plagiarism.org/teaching-about-plagiarism</a:t>
            </a:r>
            <a:endParaRPr lang="en-US" sz="5400" dirty="0">
              <a:solidFill>
                <a:srgbClr val="FFFFFF"/>
              </a:solidFill>
            </a:endParaRPr>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12" name="TextBox 11"/>
          <p:cNvSpPr txBox="1"/>
          <p:nvPr/>
        </p:nvSpPr>
        <p:spPr>
          <a:xfrm>
            <a:off x="-35514" y="602315"/>
            <a:ext cx="16127730" cy="1200329"/>
          </a:xfrm>
          <a:prstGeom prst="rect">
            <a:avLst/>
          </a:prstGeom>
          <a:noFill/>
        </p:spPr>
        <p:txBody>
          <a:bodyPr wrap="square" rtlCol="0">
            <a:spAutoFit/>
          </a:bodyPr>
          <a:lstStyle/>
          <a:p>
            <a:pPr lvl="0" algn="ctr">
              <a:defRPr/>
            </a:pPr>
            <a:r>
              <a:rPr lang="en-US" sz="7200" dirty="0"/>
              <a:t>Useful Websites to Help You </a:t>
            </a:r>
          </a:p>
        </p:txBody>
      </p:sp>
    </p:spTree>
    <p:extLst>
      <p:ext uri="{BB962C8B-B14F-4D97-AF65-F5344CB8AC3E}">
        <p14:creationId xmlns:p14="http://schemas.microsoft.com/office/powerpoint/2010/main" val="4284735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94957" y="-54651"/>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dirty="0"/>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5.</a:t>
            </a:r>
          </a:p>
        </p:txBody>
      </p:sp>
      <p:sp>
        <p:nvSpPr>
          <p:cNvPr id="6" name="TextBox 5">
            <a:hlinkClick r:id="rId4"/>
            <a:extLst>
              <a:ext uri="{FF2B5EF4-FFF2-40B4-BE49-F238E27FC236}">
                <a16:creationId xmlns:a16="http://schemas.microsoft.com/office/drawing/2014/main" id="{E9B4FFF1-9EF5-9848-84FC-B0BB465E0C97}"/>
              </a:ext>
            </a:extLst>
          </p:cNvPr>
          <p:cNvSpPr txBox="1"/>
          <p:nvPr/>
        </p:nvSpPr>
        <p:spPr>
          <a:xfrm>
            <a:off x="5715000" y="4017123"/>
            <a:ext cx="9220200" cy="1569660"/>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BHECN</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36351" y="8614302"/>
            <a:ext cx="1651000" cy="1447800"/>
          </a:xfrm>
          <a:prstGeom prst="rect">
            <a:avLst/>
          </a:prstGeom>
        </p:spPr>
      </p:pic>
      <p:pic>
        <p:nvPicPr>
          <p:cNvPr id="4" name="Online Media 3" title="About BHECN - Introduction &amp; Workforce Overview">
            <a:hlinkClick r:id="" action="ppaction://media"/>
            <a:extLst>
              <a:ext uri="{FF2B5EF4-FFF2-40B4-BE49-F238E27FC236}">
                <a16:creationId xmlns:a16="http://schemas.microsoft.com/office/drawing/2014/main" id="{E0C7C9EB-42B6-F01B-5A0A-FD220462C613}"/>
              </a:ext>
            </a:extLst>
          </p:cNvPr>
          <p:cNvPicPr>
            <a:picLocks noRot="1" noChangeAspect="1"/>
          </p:cNvPicPr>
          <p:nvPr>
            <a:videoFile r:link="rId1"/>
          </p:nvPr>
        </p:nvPicPr>
        <p:blipFill>
          <a:blip r:embed="rId7"/>
          <a:stretch>
            <a:fillRect/>
          </a:stretch>
        </p:blipFill>
        <p:spPr>
          <a:xfrm>
            <a:off x="10160000" y="2382310"/>
            <a:ext cx="7482644" cy="4208987"/>
          </a:xfrm>
          <a:prstGeom prst="rect">
            <a:avLst/>
          </a:prstGeom>
        </p:spPr>
      </p:pic>
    </p:spTree>
    <p:extLst>
      <p:ext uri="{BB962C8B-B14F-4D97-AF65-F5344CB8AC3E}">
        <p14:creationId xmlns:p14="http://schemas.microsoft.com/office/powerpoint/2010/main" val="36187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606" y="0"/>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dirty="0"/>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6.</a:t>
            </a:r>
          </a:p>
        </p:txBody>
      </p:sp>
      <p:sp>
        <p:nvSpPr>
          <p:cNvPr id="6" name="TextBox 5">
            <a:extLst>
              <a:ext uri="{FF2B5EF4-FFF2-40B4-BE49-F238E27FC236}">
                <a16:creationId xmlns:a16="http://schemas.microsoft.com/office/drawing/2014/main" id="{E9B4FFF1-9EF5-9848-84FC-B0BB465E0C97}"/>
              </a:ext>
            </a:extLst>
          </p:cNvPr>
          <p:cNvSpPr txBox="1"/>
          <p:nvPr/>
        </p:nvSpPr>
        <p:spPr>
          <a:xfrm>
            <a:off x="6324600" y="2247900"/>
            <a:ext cx="9220200" cy="6001643"/>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Counseling and School Psychology Clinic</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881943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21932"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298913" y="2224897"/>
            <a:ext cx="14934854" cy="7952177"/>
          </a:xfrm>
          <a:prstGeom prst="rect">
            <a:avLst/>
          </a:prstGeom>
        </p:spPr>
        <p:txBody>
          <a:bodyPr vert="horz" wrap="square" lIns="0" tIns="255270" rIns="0" bIns="0" rtlCol="0">
            <a:spAutoFit/>
          </a:bodyPr>
          <a:lstStyle/>
          <a:p>
            <a:pPr marL="685800" indent="-685800">
              <a:buFont typeface="Arial" panose="020B0604020202020204" pitchFamily="34" charset="0"/>
              <a:buChar char="•"/>
            </a:pPr>
            <a:r>
              <a:rPr lang="en-US" sz="5000" dirty="0">
                <a:solidFill>
                  <a:srgbClr val="FFFFFF"/>
                </a:solidFill>
              </a:rPr>
              <a:t>Provide therapy and assessment services</a:t>
            </a:r>
          </a:p>
          <a:p>
            <a:pPr marL="685800" indent="-685800">
              <a:buFont typeface="Arial" panose="020B0604020202020204" pitchFamily="34" charset="0"/>
              <a:buChar char="•"/>
            </a:pPr>
            <a:endParaRPr lang="en-US" sz="5000" dirty="0">
              <a:solidFill>
                <a:srgbClr val="FFFFFF"/>
              </a:solidFill>
            </a:endParaRPr>
          </a:p>
          <a:p>
            <a:pPr marL="685800" indent="-685800">
              <a:buFont typeface="Arial" panose="020B0604020202020204" pitchFamily="34" charset="0"/>
              <a:buChar char="•"/>
            </a:pPr>
            <a:r>
              <a:rPr lang="en-US" sz="5000" dirty="0">
                <a:solidFill>
                  <a:srgbClr val="FFFFFF"/>
                </a:solidFill>
              </a:rPr>
              <a:t>Conduct mental health outcomes research</a:t>
            </a:r>
          </a:p>
          <a:p>
            <a:pPr marL="685800" indent="-685800">
              <a:buFont typeface="Arial" panose="020B0604020202020204" pitchFamily="34" charset="0"/>
              <a:buChar char="•"/>
            </a:pPr>
            <a:endParaRPr lang="en-US" sz="5000" dirty="0">
              <a:solidFill>
                <a:srgbClr val="FFFFFF"/>
              </a:solidFill>
            </a:endParaRPr>
          </a:p>
          <a:p>
            <a:pPr marL="685800" indent="-685800">
              <a:buFont typeface="Arial" panose="020B0604020202020204" pitchFamily="34" charset="0"/>
              <a:buChar char="•"/>
            </a:pPr>
            <a:r>
              <a:rPr lang="en-US" sz="5000" dirty="0">
                <a:solidFill>
                  <a:srgbClr val="FFFFFF"/>
                </a:solidFill>
              </a:rPr>
              <a:t>Support students’ clinical growth and development</a:t>
            </a:r>
          </a:p>
          <a:p>
            <a:pPr marL="685800" indent="-685800">
              <a:buFont typeface="Arial" panose="020B0604020202020204" pitchFamily="34" charset="0"/>
              <a:buChar char="•"/>
            </a:pPr>
            <a:endParaRPr lang="en-US" sz="5000" b="1" spc="-140" dirty="0">
              <a:solidFill>
                <a:srgbClr val="FFFFFF"/>
              </a:solidFill>
              <a:cs typeface="Arial"/>
            </a:endParaRPr>
          </a:p>
          <a:p>
            <a:pPr marL="685800" indent="-685800">
              <a:buFont typeface="Arial" panose="020B0604020202020204" pitchFamily="34" charset="0"/>
              <a:buChar char="•"/>
            </a:pPr>
            <a:r>
              <a:rPr lang="en-US" sz="5000" dirty="0">
                <a:solidFill>
                  <a:srgbClr val="FFFFFF"/>
                </a:solidFill>
              </a:rPr>
              <a:t>Develop community partnerships</a:t>
            </a:r>
          </a:p>
          <a:p>
            <a:pPr marL="685800" indent="-685800">
              <a:buFont typeface="Arial" panose="020B0604020202020204" pitchFamily="34" charset="0"/>
              <a:buChar char="•"/>
            </a:pPr>
            <a:endParaRPr lang="en-US" sz="5000" dirty="0">
              <a:solidFill>
                <a:srgbClr val="FFFFFF"/>
              </a:solidFill>
            </a:endParaRPr>
          </a:p>
          <a:p>
            <a:pPr marL="685800" indent="-685800">
              <a:buFont typeface="Arial" panose="020B0604020202020204" pitchFamily="34" charset="0"/>
              <a:buChar char="•"/>
            </a:pPr>
            <a:r>
              <a:rPr lang="en-US" sz="5000" dirty="0">
                <a:solidFill>
                  <a:srgbClr val="FFFFFF"/>
                </a:solidFill>
              </a:rPr>
              <a:t>Promote mental health within and outside the department</a:t>
            </a:r>
            <a:endParaRPr lang="en-US" sz="5000" b="1" spc="-140" dirty="0">
              <a:solidFill>
                <a:srgbClr val="FFFFFF"/>
              </a:solidFill>
              <a:cs typeface="Arial"/>
            </a:endParaRPr>
          </a:p>
        </p:txBody>
      </p:sp>
      <p:sp>
        <p:nvSpPr>
          <p:cNvPr id="12" name="TextBox 11"/>
          <p:cNvSpPr txBox="1"/>
          <p:nvPr/>
        </p:nvSpPr>
        <p:spPr>
          <a:xfrm>
            <a:off x="-48362" y="103698"/>
            <a:ext cx="16127730" cy="1200329"/>
          </a:xfrm>
          <a:prstGeom prst="rect">
            <a:avLst/>
          </a:prstGeom>
          <a:noFill/>
        </p:spPr>
        <p:txBody>
          <a:bodyPr wrap="square" rtlCol="0">
            <a:spAutoFit/>
          </a:bodyPr>
          <a:lstStyle/>
          <a:p>
            <a:pPr lvl="0" algn="ctr">
              <a:defRPr/>
            </a:pPr>
            <a:r>
              <a:rPr lang="en-US" sz="7200" dirty="0"/>
              <a:t>What We Do</a:t>
            </a:r>
          </a:p>
        </p:txBody>
      </p:sp>
    </p:spTree>
    <p:extLst>
      <p:ext uri="{BB962C8B-B14F-4D97-AF65-F5344CB8AC3E}">
        <p14:creationId xmlns:p14="http://schemas.microsoft.com/office/powerpoint/2010/main" val="1767375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21932"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dirty="0"/>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298913" y="2224897"/>
            <a:ext cx="14934854" cy="6905737"/>
          </a:xfrm>
          <a:prstGeom prst="rect">
            <a:avLst/>
          </a:prstGeom>
        </p:spPr>
        <p:txBody>
          <a:bodyPr vert="horz" wrap="square" lIns="0" tIns="255270" rIns="0" bIns="0" rtlCol="0">
            <a:spAutoFit/>
          </a:bodyPr>
          <a:lstStyle/>
          <a:p>
            <a:r>
              <a:rPr lang="en-US" sz="5400" dirty="0">
                <a:solidFill>
                  <a:srgbClr val="FFFFFF"/>
                </a:solidFill>
              </a:rPr>
              <a:t>Clinic Team Members: </a:t>
            </a:r>
          </a:p>
          <a:p>
            <a:pPr marL="1143000" lvl="1" indent="-685800">
              <a:buFont typeface="Arial" panose="020B0604020202020204" pitchFamily="34" charset="0"/>
              <a:buChar char="•"/>
            </a:pPr>
            <a:r>
              <a:rPr lang="en-US" sz="5400" dirty="0">
                <a:solidFill>
                  <a:srgbClr val="FFFFFF"/>
                </a:solidFill>
              </a:rPr>
              <a:t>Kellan Willet (Clinic Coordinator)</a:t>
            </a:r>
          </a:p>
          <a:p>
            <a:pPr marL="1143000" lvl="1" indent="-685800">
              <a:buFont typeface="Arial" panose="020B0604020202020204" pitchFamily="34" charset="0"/>
              <a:buChar char="•"/>
            </a:pPr>
            <a:r>
              <a:rPr lang="en-US" sz="5400" dirty="0">
                <a:solidFill>
                  <a:srgbClr val="FFFFFF"/>
                </a:solidFill>
              </a:rPr>
              <a:t>Millie Myers (Counseling Psych Clinic GA), </a:t>
            </a:r>
          </a:p>
          <a:p>
            <a:pPr marL="1143000" lvl="1" indent="-685800">
              <a:buFont typeface="Arial" panose="020B0604020202020204" pitchFamily="34" charset="0"/>
              <a:buChar char="•"/>
            </a:pPr>
            <a:r>
              <a:rPr lang="en-US" sz="5400" dirty="0">
                <a:solidFill>
                  <a:srgbClr val="FFFFFF"/>
                </a:solidFill>
              </a:rPr>
              <a:t>Samantha Kesselring (School Psych Clinic GA)</a:t>
            </a:r>
          </a:p>
          <a:p>
            <a:pPr marL="1143000" lvl="1" indent="-685800">
              <a:buFont typeface="Arial" panose="020B0604020202020204" pitchFamily="34" charset="0"/>
              <a:buChar char="•"/>
            </a:pPr>
            <a:r>
              <a:rPr lang="en-US" sz="5400" dirty="0">
                <a:solidFill>
                  <a:srgbClr val="FFFFFF"/>
                </a:solidFill>
              </a:rPr>
              <a:t>Teagan Wilson (Swanson GA)</a:t>
            </a:r>
          </a:p>
          <a:p>
            <a:pPr marL="1143000" lvl="1" indent="-685800">
              <a:buFont typeface="Arial" panose="020B0604020202020204" pitchFamily="34" charset="0"/>
              <a:buChar char="•"/>
            </a:pPr>
            <a:r>
              <a:rPr lang="en-US" sz="5400" dirty="0">
                <a:solidFill>
                  <a:srgbClr val="FFFFFF"/>
                </a:solidFill>
              </a:rPr>
              <a:t>Riley </a:t>
            </a:r>
            <a:r>
              <a:rPr lang="en-US" sz="5400" dirty="0" err="1">
                <a:solidFill>
                  <a:srgbClr val="FFFFFF"/>
                </a:solidFill>
              </a:rPr>
              <a:t>Hauch</a:t>
            </a:r>
            <a:r>
              <a:rPr lang="en-US" sz="5400" dirty="0">
                <a:solidFill>
                  <a:srgbClr val="FFFFFF"/>
                </a:solidFill>
              </a:rPr>
              <a:t> (Student Worker)</a:t>
            </a:r>
          </a:p>
          <a:p>
            <a:pPr marL="1143000" lvl="1" indent="-685800">
              <a:buFont typeface="Arial" panose="020B0604020202020204" pitchFamily="34" charset="0"/>
              <a:buChar char="•"/>
            </a:pPr>
            <a:r>
              <a:rPr lang="en-US" sz="5400" dirty="0">
                <a:solidFill>
                  <a:srgbClr val="FFFFFF"/>
                </a:solidFill>
              </a:rPr>
              <a:t>Heather </a:t>
            </a:r>
            <a:r>
              <a:rPr lang="en-US" sz="5400" dirty="0" err="1">
                <a:solidFill>
                  <a:srgbClr val="FFFFFF"/>
                </a:solidFill>
              </a:rPr>
              <a:t>Hruskoci</a:t>
            </a:r>
            <a:r>
              <a:rPr lang="en-US" sz="5400" dirty="0">
                <a:solidFill>
                  <a:srgbClr val="FFFFFF"/>
                </a:solidFill>
              </a:rPr>
              <a:t> (Clinic Director)</a:t>
            </a:r>
          </a:p>
          <a:p>
            <a:pPr marL="685800" indent="-685800">
              <a:buFont typeface="Arial" panose="020B0604020202020204" pitchFamily="34" charset="0"/>
              <a:buChar char="•"/>
            </a:pPr>
            <a:endParaRPr lang="en-US" sz="5400" dirty="0">
              <a:solidFill>
                <a:srgbClr val="FFFFFF"/>
              </a:solidFill>
            </a:endParaRPr>
          </a:p>
        </p:txBody>
      </p:sp>
      <p:sp>
        <p:nvSpPr>
          <p:cNvPr id="12" name="TextBox 11"/>
          <p:cNvSpPr txBox="1"/>
          <p:nvPr/>
        </p:nvSpPr>
        <p:spPr>
          <a:xfrm>
            <a:off x="-48362" y="103698"/>
            <a:ext cx="16127730" cy="1200329"/>
          </a:xfrm>
          <a:prstGeom prst="rect">
            <a:avLst/>
          </a:prstGeom>
          <a:noFill/>
        </p:spPr>
        <p:txBody>
          <a:bodyPr wrap="square" rtlCol="0">
            <a:spAutoFit/>
          </a:bodyPr>
          <a:lstStyle/>
          <a:p>
            <a:pPr lvl="0" algn="ctr">
              <a:defRPr/>
            </a:pPr>
            <a:r>
              <a:rPr lang="en-US" sz="7200" dirty="0"/>
              <a:t>Who We Are</a:t>
            </a:r>
          </a:p>
        </p:txBody>
      </p:sp>
    </p:spTree>
    <p:extLst>
      <p:ext uri="{BB962C8B-B14F-4D97-AF65-F5344CB8AC3E}">
        <p14:creationId xmlns:p14="http://schemas.microsoft.com/office/powerpoint/2010/main" val="472008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21932"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dirty="0"/>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298913" y="2224897"/>
            <a:ext cx="14934854" cy="7736733"/>
          </a:xfrm>
          <a:prstGeom prst="rect">
            <a:avLst/>
          </a:prstGeom>
        </p:spPr>
        <p:txBody>
          <a:bodyPr vert="horz" wrap="square" lIns="0" tIns="255270" rIns="0" bIns="0" rtlCol="0">
            <a:spAutoFit/>
          </a:bodyPr>
          <a:lstStyle/>
          <a:p>
            <a:pPr marL="685800" indent="-685800">
              <a:buFont typeface="Arial" panose="020B0604020202020204" pitchFamily="34" charset="0"/>
              <a:buChar char="•"/>
            </a:pPr>
            <a:r>
              <a:rPr lang="en-US" sz="5400" dirty="0">
                <a:solidFill>
                  <a:srgbClr val="FFFFFF"/>
                </a:solidFill>
              </a:rPr>
              <a:t>Website: </a:t>
            </a:r>
            <a:r>
              <a:rPr lang="en-US" sz="5400" dirty="0">
                <a:solidFill>
                  <a:srgbClr val="FFFFFF"/>
                </a:solidFill>
                <a:hlinkClick r:id="rId4"/>
              </a:rPr>
              <a:t>https://cehs.unl.edu/cspc/</a:t>
            </a:r>
            <a:endParaRPr lang="en-US" sz="5400" dirty="0">
              <a:solidFill>
                <a:srgbClr val="FFFFFF"/>
              </a:solidFill>
            </a:endParaRPr>
          </a:p>
          <a:p>
            <a:pPr marL="685800" indent="-685800">
              <a:buFont typeface="Arial" panose="020B0604020202020204" pitchFamily="34" charset="0"/>
              <a:buChar char="•"/>
            </a:pPr>
            <a:endParaRPr lang="en-US" sz="5400" dirty="0">
              <a:solidFill>
                <a:srgbClr val="FFFFFF"/>
              </a:solidFill>
            </a:endParaRPr>
          </a:p>
          <a:p>
            <a:pPr marL="685800" indent="-685800">
              <a:buFont typeface="Arial" panose="020B0604020202020204" pitchFamily="34" charset="0"/>
              <a:buChar char="•"/>
            </a:pPr>
            <a:r>
              <a:rPr lang="en-US" sz="5400" dirty="0">
                <a:solidFill>
                  <a:srgbClr val="FFFFFF"/>
                </a:solidFill>
              </a:rPr>
              <a:t>Facebook: UNL Counseling and School Psychology Clinic</a:t>
            </a:r>
          </a:p>
          <a:p>
            <a:pPr marL="685800" indent="-685800">
              <a:buFont typeface="Arial" panose="020B0604020202020204" pitchFamily="34" charset="0"/>
              <a:buChar char="•"/>
            </a:pPr>
            <a:endParaRPr lang="en-US" sz="5400" dirty="0">
              <a:solidFill>
                <a:srgbClr val="FFFFFF"/>
              </a:solidFill>
            </a:endParaRPr>
          </a:p>
          <a:p>
            <a:pPr marL="685800" indent="-685800">
              <a:buFont typeface="Arial" panose="020B0604020202020204" pitchFamily="34" charset="0"/>
              <a:buChar char="•"/>
            </a:pPr>
            <a:r>
              <a:rPr lang="en-US" sz="5400" dirty="0">
                <a:solidFill>
                  <a:srgbClr val="FFFFFF"/>
                </a:solidFill>
              </a:rPr>
              <a:t>Social Teams Page</a:t>
            </a:r>
          </a:p>
          <a:p>
            <a:pPr marL="685800" indent="-685800">
              <a:buFont typeface="Arial" panose="020B0604020202020204" pitchFamily="34" charset="0"/>
              <a:buChar char="•"/>
            </a:pPr>
            <a:endParaRPr lang="en-US" sz="5400" dirty="0">
              <a:solidFill>
                <a:srgbClr val="FFFFFF"/>
              </a:solidFill>
            </a:endParaRPr>
          </a:p>
          <a:p>
            <a:pPr marL="685800" indent="-685800">
              <a:buFont typeface="Arial" panose="020B0604020202020204" pitchFamily="34" charset="0"/>
              <a:buChar char="•"/>
            </a:pPr>
            <a:r>
              <a:rPr lang="en-US" sz="5400" dirty="0">
                <a:solidFill>
                  <a:srgbClr val="FFFFFF"/>
                </a:solidFill>
              </a:rPr>
              <a:t>End of Semester Mental Health De-Stress Activities</a:t>
            </a:r>
          </a:p>
          <a:p>
            <a:pPr marL="685800" indent="-685800">
              <a:buFont typeface="Arial" panose="020B0604020202020204" pitchFamily="34" charset="0"/>
              <a:buChar char="•"/>
            </a:pPr>
            <a:endParaRPr lang="en-US" sz="5400" dirty="0">
              <a:solidFill>
                <a:srgbClr val="FFFFFF"/>
              </a:solidFill>
            </a:endParaRPr>
          </a:p>
        </p:txBody>
      </p:sp>
      <p:sp>
        <p:nvSpPr>
          <p:cNvPr id="12" name="TextBox 11"/>
          <p:cNvSpPr txBox="1"/>
          <p:nvPr/>
        </p:nvSpPr>
        <p:spPr>
          <a:xfrm>
            <a:off x="-48362" y="103698"/>
            <a:ext cx="16127730" cy="1200329"/>
          </a:xfrm>
          <a:prstGeom prst="rect">
            <a:avLst/>
          </a:prstGeom>
          <a:noFill/>
        </p:spPr>
        <p:txBody>
          <a:bodyPr wrap="square" rtlCol="0">
            <a:spAutoFit/>
          </a:bodyPr>
          <a:lstStyle/>
          <a:p>
            <a:pPr lvl="0" algn="ctr">
              <a:defRPr/>
            </a:pPr>
            <a:r>
              <a:rPr lang="en-US" sz="7200" dirty="0"/>
              <a:t>Connect with Us</a:t>
            </a:r>
          </a:p>
        </p:txBody>
      </p:sp>
    </p:spTree>
    <p:extLst>
      <p:ext uri="{BB962C8B-B14F-4D97-AF65-F5344CB8AC3E}">
        <p14:creationId xmlns:p14="http://schemas.microsoft.com/office/powerpoint/2010/main" val="4163111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71"/>
          <p:cNvSpPr/>
          <p:nvPr/>
        </p:nvSpPr>
        <p:spPr>
          <a:xfrm>
            <a:off x="2895606" y="-12"/>
            <a:ext cx="15381707" cy="10287000"/>
          </a:xfrm>
          <a:custGeom>
            <a:avLst/>
            <a:gdLst/>
            <a:ahLst/>
            <a:cxnLst/>
            <a:rect l="l" t="t" r="r" b="b"/>
            <a:pathLst>
              <a:path w="12791440" h="10287000" extrusionOk="0">
                <a:moveTo>
                  <a:pt x="0" y="10286999"/>
                </a:moveTo>
                <a:lnTo>
                  <a:pt x="12791445" y="10286999"/>
                </a:lnTo>
                <a:lnTo>
                  <a:pt x="12791445" y="0"/>
                </a:lnTo>
                <a:lnTo>
                  <a:pt x="0" y="0"/>
                </a:lnTo>
                <a:lnTo>
                  <a:pt x="0" y="10286999"/>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4" name="Google Shape;994;p71"/>
          <p:cNvSpPr/>
          <p:nvPr/>
        </p:nvSpPr>
        <p:spPr>
          <a:xfrm>
            <a:off x="0" y="0"/>
            <a:ext cx="2895600" cy="10287000"/>
          </a:xfrm>
          <a:custGeom>
            <a:avLst/>
            <a:gdLst/>
            <a:ahLst/>
            <a:cxnLst/>
            <a:rect l="l" t="t" r="r" b="b"/>
            <a:pathLst>
              <a:path w="5496560" h="10287000" extrusionOk="0">
                <a:moveTo>
                  <a:pt x="0" y="10286998"/>
                </a:moveTo>
                <a:lnTo>
                  <a:pt x="5496554" y="10286998"/>
                </a:lnTo>
                <a:lnTo>
                  <a:pt x="5496554" y="0"/>
                </a:lnTo>
                <a:lnTo>
                  <a:pt x="0" y="0"/>
                </a:lnTo>
                <a:lnTo>
                  <a:pt x="0" y="10286998"/>
                </a:lnTo>
                <a:close/>
              </a:path>
            </a:pathLst>
          </a:custGeom>
          <a:solidFill>
            <a:srgbClr val="F5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5" name="Google Shape;995;p71"/>
          <p:cNvSpPr/>
          <p:nvPr/>
        </p:nvSpPr>
        <p:spPr>
          <a:xfrm>
            <a:off x="16642726" y="1103317"/>
            <a:ext cx="619125" cy="0"/>
          </a:xfrm>
          <a:custGeom>
            <a:avLst/>
            <a:gdLst/>
            <a:ahLst/>
            <a:cxnLst/>
            <a:rect l="l" t="t" r="r" b="b"/>
            <a:pathLst>
              <a:path w="619125" h="120000" extrusionOk="0">
                <a:moveTo>
                  <a:pt x="0" y="0"/>
                </a:moveTo>
                <a:lnTo>
                  <a:pt x="619124" y="0"/>
                </a:lnTo>
              </a:path>
            </a:pathLst>
          </a:custGeom>
          <a:noFill/>
          <a:ln w="57125"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6" name="Google Shape;996;p71"/>
          <p:cNvSpPr/>
          <p:nvPr/>
        </p:nvSpPr>
        <p:spPr>
          <a:xfrm>
            <a:off x="16642726" y="1293817"/>
            <a:ext cx="619125" cy="0"/>
          </a:xfrm>
          <a:custGeom>
            <a:avLst/>
            <a:gdLst/>
            <a:ahLst/>
            <a:cxnLst/>
            <a:rect l="l" t="t" r="r" b="b"/>
            <a:pathLst>
              <a:path w="619125" h="120000" extrusionOk="0">
                <a:moveTo>
                  <a:pt x="0" y="0"/>
                </a:moveTo>
                <a:lnTo>
                  <a:pt x="619124" y="0"/>
                </a:lnTo>
              </a:path>
            </a:pathLst>
          </a:custGeom>
          <a:noFill/>
          <a:ln w="57125"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7" name="Google Shape;997;p71"/>
          <p:cNvSpPr/>
          <p:nvPr/>
        </p:nvSpPr>
        <p:spPr>
          <a:xfrm>
            <a:off x="16642726" y="1484317"/>
            <a:ext cx="619125" cy="0"/>
          </a:xfrm>
          <a:custGeom>
            <a:avLst/>
            <a:gdLst/>
            <a:ahLst/>
            <a:cxnLst/>
            <a:rect l="l" t="t" r="r" b="b"/>
            <a:pathLst>
              <a:path w="619125" h="120000" extrusionOk="0">
                <a:moveTo>
                  <a:pt x="0" y="0"/>
                </a:moveTo>
                <a:lnTo>
                  <a:pt x="619124" y="0"/>
                </a:lnTo>
              </a:path>
            </a:pathLst>
          </a:custGeom>
          <a:noFill/>
          <a:ln w="57125" cap="flat" cmpd="sng">
            <a:solidFill>
              <a:srgbClr val="21212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8" name="Google Shape;998;p71"/>
          <p:cNvSpPr txBox="1">
            <a:spLocks noGrp="1"/>
          </p:cNvSpPr>
          <p:nvPr>
            <p:ph type="title"/>
          </p:nvPr>
        </p:nvSpPr>
        <p:spPr>
          <a:xfrm>
            <a:off x="3500126" y="2857500"/>
            <a:ext cx="2448554" cy="306237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9900" dirty="0">
                <a:latin typeface="Raleway ExtraBold"/>
                <a:ea typeface="Raleway ExtraBold"/>
                <a:cs typeface="Raleway ExtraBold"/>
                <a:sym typeface="Raleway ExtraBold"/>
              </a:rPr>
              <a:t>7.</a:t>
            </a:r>
            <a:endParaRPr dirty="0"/>
          </a:p>
        </p:txBody>
      </p:sp>
      <p:sp>
        <p:nvSpPr>
          <p:cNvPr id="999" name="Google Shape;999;p71"/>
          <p:cNvSpPr txBox="1"/>
          <p:nvPr/>
        </p:nvSpPr>
        <p:spPr>
          <a:xfrm>
            <a:off x="6245950" y="664350"/>
            <a:ext cx="9893100" cy="8958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Raleway"/>
                <a:ea typeface="Raleway"/>
                <a:cs typeface="Raleway"/>
                <a:sym typeface="Raleway"/>
              </a:rPr>
              <a:t>D</a:t>
            </a:r>
            <a:r>
              <a:rPr kumimoji="0" lang="en-US"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iversity &amp;</a:t>
            </a:r>
            <a:endParaRPr kumimoji="0"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Raleway"/>
                <a:ea typeface="Raleway"/>
                <a:cs typeface="Raleway"/>
                <a:sym typeface="Raleway"/>
              </a:rPr>
              <a:t>E</a:t>
            </a:r>
            <a:r>
              <a:rPr kumimoji="0" lang="en-US"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thnic </a:t>
            </a:r>
            <a:endParaRPr kumimoji="0"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FFFFFF"/>
                </a:solidFill>
                <a:effectLst/>
                <a:uLnTx/>
                <a:uFillTx/>
                <a:latin typeface="Raleway"/>
                <a:ea typeface="Raleway"/>
                <a:cs typeface="Raleway"/>
                <a:sym typeface="Raleway"/>
              </a:rPr>
              <a:t>M</a:t>
            </a:r>
            <a:r>
              <a:rPr kumimoji="0" lang="en-US"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inority</a:t>
            </a:r>
            <a:r>
              <a:rPr kumimoji="0" lang="en-US" sz="96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 </a:t>
            </a:r>
            <a:endParaRPr kumimoji="0" sz="9600" b="0" i="0" u="none" strike="noStrike" kern="0" cap="none" spc="0" normalizeH="0" baseline="0" noProof="0">
              <a:ln>
                <a:noFill/>
              </a:ln>
              <a:solidFill>
                <a:srgbClr val="FFFFFF"/>
              </a:solidFill>
              <a:effectLst/>
              <a:uLnTx/>
              <a:uFillTx/>
              <a:latin typeface="Raleway Medium"/>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Raleway"/>
                <a:ea typeface="Raleway"/>
                <a:cs typeface="Raleway"/>
                <a:sym typeface="Raleway"/>
              </a:rPr>
              <a:t>A</a:t>
            </a:r>
            <a:r>
              <a:rPr kumimoji="0" lang="en-US"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ffairs</a:t>
            </a:r>
            <a:r>
              <a:rPr kumimoji="0" lang="en-US" sz="96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 </a:t>
            </a:r>
            <a:endParaRPr kumimoji="0" sz="9600" b="0" i="0" u="none" strike="noStrike" kern="0" cap="none" spc="0" normalizeH="0" baseline="0" noProof="0">
              <a:ln>
                <a:noFill/>
              </a:ln>
              <a:solidFill>
                <a:srgbClr val="FFFFFF"/>
              </a:solidFill>
              <a:effectLst/>
              <a:uLnTx/>
              <a:uFillTx/>
              <a:latin typeface="Raleway Medium"/>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Raleway"/>
                <a:ea typeface="Raleway"/>
                <a:cs typeface="Raleway"/>
                <a:sym typeface="Raleway"/>
              </a:rPr>
              <a:t>C</a:t>
            </a:r>
            <a:r>
              <a:rPr kumimoji="0" lang="en-US"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rPr>
              <a:t>ommittee </a:t>
            </a:r>
            <a:endParaRPr kumimoji="0" sz="8000" b="0" i="0" u="none" strike="noStrike" kern="0" cap="none" spc="0" normalizeH="0" baseline="0" noProof="0">
              <a:ln>
                <a:noFill/>
              </a:ln>
              <a:solidFill>
                <a:srgbClr val="FFFFFF"/>
              </a:solidFill>
              <a:effectLst/>
              <a:uLnTx/>
              <a:uFillTx/>
              <a:latin typeface="Raleway Medium"/>
              <a:ea typeface="Raleway Medium"/>
              <a:cs typeface="Raleway Medium"/>
              <a:sym typeface="Raleway Medium"/>
            </a:endParaRPr>
          </a:p>
        </p:txBody>
      </p:sp>
      <p:pic>
        <p:nvPicPr>
          <p:cNvPr id="1000" name="Google Shape;1000;p71"/>
          <p:cNvPicPr preferRelativeResize="0"/>
          <p:nvPr/>
        </p:nvPicPr>
        <p:blipFill rotWithShape="1">
          <a:blip r:embed="rId3">
            <a:alphaModFix/>
          </a:blip>
          <a:srcRect/>
          <a:stretch/>
        </p:blipFill>
        <p:spPr>
          <a:xfrm>
            <a:off x="16436351" y="8614302"/>
            <a:ext cx="1651000" cy="144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1802644"/>
            <a:ext cx="1231106" cy="6371903"/>
          </a:xfrm>
          <a:prstGeom prst="rect">
            <a:avLst/>
          </a:prstGeom>
        </p:spPr>
        <p:txBody>
          <a:bodyPr vert="vert270" wrap="square" lIns="0" tIns="66675" rIns="0" bIns="0" rtlCol="0">
            <a:spAutoFit/>
          </a:bodyPr>
          <a:lstStyle/>
          <a:p>
            <a:pPr marL="12700" algn="ctr">
              <a:lnSpc>
                <a:spcPct val="100000"/>
              </a:lnSpc>
              <a:spcBef>
                <a:spcPts val="525"/>
              </a:spcBef>
              <a:tabLst>
                <a:tab pos="1261745" algn="l"/>
                <a:tab pos="3340100" algn="l"/>
              </a:tabLst>
            </a:pPr>
            <a:r>
              <a:rPr lang="en-US" sz="8000" b="1" spc="-180" dirty="0">
                <a:solidFill>
                  <a:srgbClr val="FFFFFF"/>
                </a:solidFill>
                <a:latin typeface="Raleway SemiBold" panose="020B0503030101060003" pitchFamily="34" charset="77"/>
                <a:cs typeface="Arial"/>
              </a:rPr>
              <a:t>Doctorate</a:t>
            </a:r>
          </a:p>
        </p:txBody>
      </p:sp>
      <p:sp>
        <p:nvSpPr>
          <p:cNvPr id="3" name="object 3"/>
          <p:cNvSpPr txBox="1"/>
          <p:nvPr/>
        </p:nvSpPr>
        <p:spPr>
          <a:xfrm>
            <a:off x="6983016" y="2400300"/>
            <a:ext cx="9603127" cy="4629472"/>
          </a:xfrm>
          <a:prstGeom prst="rect">
            <a:avLst/>
          </a:prstGeom>
        </p:spPr>
        <p:txBody>
          <a:bodyPr vert="horz" wrap="square" lIns="0" tIns="12700" rIns="0" bIns="0" rtlCol="0">
            <a:spAutoFit/>
          </a:bodyPr>
          <a:lstStyle/>
          <a:p>
            <a:pPr marL="12700">
              <a:lnSpc>
                <a:spcPct val="100000"/>
              </a:lnSpc>
              <a:spcBef>
                <a:spcPts val="100"/>
              </a:spcBef>
            </a:pPr>
            <a:r>
              <a:rPr lang="en-US" sz="30000" b="1" spc="3115" dirty="0">
                <a:solidFill>
                  <a:srgbClr val="FFFFFF"/>
                </a:solidFill>
                <a:latin typeface="Raleway SemiBold" panose="020B0503030101060003" pitchFamily="34" charset="77"/>
                <a:cs typeface="Arial"/>
              </a:rPr>
              <a:t>2</a:t>
            </a:r>
            <a:r>
              <a:rPr sz="30000" b="1" spc="-2255" dirty="0">
                <a:solidFill>
                  <a:srgbClr val="FFFFFF"/>
                </a:solidFill>
                <a:latin typeface="Raleway SemiBold" panose="020B0503030101060003" pitchFamily="34" charset="77"/>
                <a:cs typeface="Arial"/>
              </a:rPr>
              <a:t>%</a:t>
            </a:r>
            <a:endParaRPr sz="30000" b="1" dirty="0">
              <a:latin typeface="Raleway SemiBold" panose="020B0503030101060003" pitchFamily="34" charset="77"/>
              <a:cs typeface="Arial"/>
            </a:endParaRPr>
          </a:p>
        </p:txBody>
      </p:sp>
      <p:sp>
        <p:nvSpPr>
          <p:cNvPr id="4" name="object 4"/>
          <p:cNvSpPr txBox="1"/>
          <p:nvPr/>
        </p:nvSpPr>
        <p:spPr>
          <a:xfrm>
            <a:off x="7814827" y="9182100"/>
            <a:ext cx="7469527" cy="751488"/>
          </a:xfrm>
          <a:prstGeom prst="rect">
            <a:avLst/>
          </a:prstGeom>
        </p:spPr>
        <p:txBody>
          <a:bodyPr vert="horz" wrap="square" lIns="0" tIns="12700" rIns="0" bIns="0" rtlCol="0">
            <a:spAutoFit/>
          </a:bodyPr>
          <a:lstStyle/>
          <a:p>
            <a:pPr lvl="1"/>
            <a:r>
              <a:rPr lang="en-US" sz="4800" dirty="0">
                <a:solidFill>
                  <a:schemeClr val="bg1"/>
                </a:solidFill>
              </a:rPr>
              <a:t>US Census Bureau (2018)</a:t>
            </a:r>
          </a:p>
        </p:txBody>
      </p:sp>
      <p:sp>
        <p:nvSpPr>
          <p:cNvPr id="5" name="object 9">
            <a:extLst>
              <a:ext uri="{FF2B5EF4-FFF2-40B4-BE49-F238E27FC236}">
                <a16:creationId xmlns:a16="http://schemas.microsoft.com/office/drawing/2014/main" id="{3836EDFD-A878-D640-940D-C86517AE2AAA}"/>
              </a:ext>
            </a:extLst>
          </p:cNvPr>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537762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3"/>
          <p:cNvSpPr/>
          <p:nvPr/>
        </p:nvSpPr>
        <p:spPr>
          <a:xfrm>
            <a:off x="16304851" y="2233689"/>
            <a:ext cx="1983740" cy="8054340"/>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73"/>
          <p:cNvSpPr/>
          <p:nvPr/>
        </p:nvSpPr>
        <p:spPr>
          <a:xfrm>
            <a:off x="21932" y="2075339"/>
            <a:ext cx="16127730" cy="8209169"/>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73"/>
          <p:cNvSpPr txBox="1"/>
          <p:nvPr/>
        </p:nvSpPr>
        <p:spPr>
          <a:xfrm>
            <a:off x="728137" y="4762500"/>
            <a:ext cx="14934854" cy="1688924"/>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9" name="Google Shape;1009;p73"/>
          <p:cNvSpPr/>
          <p:nvPr/>
        </p:nvSpPr>
        <p:spPr>
          <a:xfrm>
            <a:off x="0" y="0"/>
            <a:ext cx="18288000" cy="2233691"/>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0" name="Google Shape;1010;p73"/>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1" name="Google Shape;1011;p73"/>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2" name="Google Shape;1012;p73"/>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73"/>
          <p:cNvSpPr txBox="1"/>
          <p:nvPr/>
        </p:nvSpPr>
        <p:spPr>
          <a:xfrm>
            <a:off x="1334863" y="2626275"/>
            <a:ext cx="13721400" cy="6907200"/>
          </a:xfrm>
          <a:prstGeom prst="rect">
            <a:avLst/>
          </a:prstGeom>
          <a:noFill/>
          <a:ln>
            <a:noFill/>
          </a:ln>
        </p:spPr>
        <p:txBody>
          <a:bodyPr spcFirstLastPara="1" wrap="square" lIns="0" tIns="25525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0" i="0" u="none" strike="noStrike" kern="0" cap="none" spc="0" normalizeH="0" baseline="0" noProof="0">
                <a:ln>
                  <a:noFill/>
                </a:ln>
                <a:solidFill>
                  <a:srgbClr val="FFFFFF"/>
                </a:solidFill>
                <a:effectLst/>
                <a:uLnTx/>
                <a:uFillTx/>
                <a:latin typeface="Calibri"/>
                <a:ea typeface="Calibri"/>
                <a:cs typeface="Calibri"/>
                <a:sym typeface="Calibri"/>
              </a:rPr>
              <a:t>To promote, encourage, and advocate for the understanding and respect of challenges faced by racial, ethnic, sexual, gender, ability, and other socially marginalized identity groups within the Educational Psychology Department, College of Education and Human Sciences, the University of Nebraska, and the community at large. DEMAC also advocates for culturally sensitive solutions to issues faced by the socially minoritized groups.</a:t>
            </a:r>
            <a:endParaRPr kumimoji="0" sz="4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4" name="Google Shape;1014;p73"/>
          <p:cNvSpPr txBox="1"/>
          <p:nvPr/>
        </p:nvSpPr>
        <p:spPr>
          <a:xfrm>
            <a:off x="-152400" y="518349"/>
            <a:ext cx="161277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000000"/>
                </a:solidFill>
                <a:effectLst/>
                <a:uLnTx/>
                <a:uFillTx/>
                <a:latin typeface="Calibri"/>
                <a:ea typeface="Calibri"/>
                <a:cs typeface="Calibri"/>
                <a:sym typeface="Calibri"/>
              </a:rPr>
              <a:t>DEMAC’s Mission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13746b56192_1_6"/>
          <p:cNvSpPr/>
          <p:nvPr/>
        </p:nvSpPr>
        <p:spPr>
          <a:xfrm>
            <a:off x="16304851" y="2233689"/>
            <a:ext cx="1983740" cy="8054340"/>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g13746b56192_1_6"/>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g13746b56192_1_6"/>
          <p:cNvSpPr txBox="1"/>
          <p:nvPr/>
        </p:nvSpPr>
        <p:spPr>
          <a:xfrm>
            <a:off x="728137" y="4762500"/>
            <a:ext cx="14934900" cy="1689300"/>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4" name="Google Shape;1054;g13746b56192_1_6"/>
          <p:cNvSpPr/>
          <p:nvPr/>
        </p:nvSpPr>
        <p:spPr>
          <a:xfrm>
            <a:off x="0" y="0"/>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g13746b56192_1_6"/>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g13746b56192_1_6"/>
          <p:cNvSpPr/>
          <p:nvPr/>
        </p:nvSpPr>
        <p:spPr>
          <a:xfrm>
            <a:off x="16586143" y="431045"/>
            <a:ext cx="1476300" cy="1371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7" name="Google Shape;1057;g13746b56192_1_6"/>
          <p:cNvSpPr txBox="1"/>
          <p:nvPr/>
        </p:nvSpPr>
        <p:spPr>
          <a:xfrm rot="-5400000">
            <a:off x="13901597" y="5483577"/>
            <a:ext cx="67410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g13746b56192_1_6"/>
          <p:cNvSpPr txBox="1"/>
          <p:nvPr/>
        </p:nvSpPr>
        <p:spPr>
          <a:xfrm>
            <a:off x="728125" y="2474025"/>
            <a:ext cx="15421500" cy="8767765"/>
          </a:xfrm>
          <a:prstGeom prst="rect">
            <a:avLst/>
          </a:prstGeom>
          <a:noFill/>
          <a:ln>
            <a:noFill/>
          </a:ln>
        </p:spPr>
        <p:txBody>
          <a:bodyPr spcFirstLastPara="1" wrap="square" lIns="0" tIns="25525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Calibri"/>
                <a:ea typeface="Calibri"/>
                <a:cs typeface="Calibri"/>
                <a:sym typeface="Calibri"/>
              </a:rPr>
              <a:t>Student Executive Board:</a:t>
            </a:r>
            <a:endParaRPr kumimoji="0" sz="40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rPr>
              <a:t>Two (2) Co-Chairs</a:t>
            </a: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lang="en-US" sz="3600" kern="0" dirty="0">
                <a:solidFill>
                  <a:srgbClr val="FFFFFF"/>
                </a:solidFill>
                <a:latin typeface="Calibri"/>
                <a:ea typeface="Calibri"/>
                <a:cs typeface="Calibri"/>
                <a:sym typeface="Calibri"/>
              </a:rPr>
              <a:t>One (1) Vice Co-Chair Secretary</a:t>
            </a: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lang="en-US" sz="3600" kern="0" dirty="0">
                <a:solidFill>
                  <a:srgbClr val="FFFFFF"/>
                </a:solidFill>
                <a:latin typeface="Calibri"/>
                <a:ea typeface="Calibri"/>
                <a:cs typeface="Calibri"/>
                <a:sym typeface="Calibri"/>
              </a:rPr>
              <a:t>One (1) Vice Co-chair Treasurer</a:t>
            </a: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rPr>
              <a:t>One (1) Vice Co-Chair Outreach Coordinator</a:t>
            </a:r>
          </a:p>
          <a:p>
            <a:pPr marL="1371600" lvl="1" indent="-488950">
              <a:buClr>
                <a:srgbClr val="FFFFFF"/>
              </a:buClr>
              <a:buSzPts val="4100"/>
              <a:buFont typeface="Calibri"/>
              <a:buChar char="●"/>
              <a:defRPr/>
            </a:pPr>
            <a:r>
              <a:rPr lang="en-US" sz="3600" kern="0" dirty="0">
                <a:solidFill>
                  <a:srgbClr val="FFFFFF"/>
                </a:solidFill>
                <a:latin typeface="Calibri"/>
                <a:ea typeface="Calibri"/>
                <a:cs typeface="Calibri"/>
                <a:sym typeface="Calibri"/>
              </a:rPr>
              <a:t>+ DEI GA</a:t>
            </a:r>
            <a:endPar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endParaRPr kumimoji="0"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Calibri"/>
                <a:ea typeface="Calibri"/>
                <a:cs typeface="Calibri"/>
                <a:sym typeface="Calibri"/>
              </a:rPr>
              <a:t>Faculty Advisory Board:</a:t>
            </a:r>
            <a:endParaRPr kumimoji="0" sz="40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rPr>
              <a:t>One (1) faculty from </a:t>
            </a:r>
            <a:r>
              <a:rPr kumimoji="0" lang="en-US" sz="3600" b="0" i="0" u="none" strike="noStrike" kern="0" cap="none" spc="0" normalizeH="0" baseline="0" noProof="0" dirty="0" err="1">
                <a:ln>
                  <a:noFill/>
                </a:ln>
                <a:solidFill>
                  <a:srgbClr val="FFFFFF"/>
                </a:solidFill>
                <a:effectLst/>
                <a:uLnTx/>
                <a:uFillTx/>
                <a:latin typeface="Calibri"/>
                <a:ea typeface="Calibri"/>
                <a:cs typeface="Calibri"/>
                <a:sym typeface="Calibri"/>
              </a:rPr>
              <a:t>CoPsych</a:t>
            </a:r>
            <a:endPar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lang="en-US" sz="3600" kern="0" dirty="0">
                <a:solidFill>
                  <a:srgbClr val="FFFFFF"/>
                </a:solidFill>
                <a:latin typeface="Calibri"/>
                <a:ea typeface="Calibri"/>
                <a:cs typeface="Calibri"/>
                <a:sym typeface="Calibri"/>
              </a:rPr>
              <a:t>One (1) faculty from School Psych</a:t>
            </a:r>
            <a:endPar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lang="en-US" sz="3600" kern="0" dirty="0">
                <a:solidFill>
                  <a:srgbClr val="FFFFFF"/>
                </a:solidFill>
                <a:latin typeface="Calibri"/>
                <a:ea typeface="Calibri"/>
                <a:cs typeface="Calibri"/>
                <a:sym typeface="Calibri"/>
              </a:rPr>
              <a:t>One (1) faculty from DLS</a:t>
            </a:r>
          </a:p>
          <a:p>
            <a:pPr marL="9144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rPr>
              <a:t>One (1) faculty from QQPM</a:t>
            </a:r>
          </a:p>
          <a:p>
            <a:pPr marL="1371600" lvl="1" indent="-488950">
              <a:buClr>
                <a:srgbClr val="FFFFFF"/>
              </a:buClr>
              <a:buSzPts val="4100"/>
              <a:buFont typeface="Calibri"/>
              <a:buChar char="●"/>
              <a:defRPr/>
            </a:pPr>
            <a:r>
              <a:rPr lang="en-US" sz="3600" kern="0" dirty="0">
                <a:solidFill>
                  <a:srgbClr val="FFFFFF"/>
                </a:solidFill>
                <a:latin typeface="Calibri"/>
                <a:ea typeface="Calibri"/>
                <a:cs typeface="Calibri"/>
                <a:sym typeface="Calibri"/>
              </a:rPr>
              <a:t>+ DEI Chair </a:t>
            </a:r>
            <a:endParaRPr kumimoji="0"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3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59" name="Google Shape;1059;g13746b56192_1_6"/>
          <p:cNvSpPr txBox="1"/>
          <p:nvPr/>
        </p:nvSpPr>
        <p:spPr>
          <a:xfrm>
            <a:off x="-152400" y="518349"/>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000000"/>
                </a:solidFill>
                <a:effectLst/>
                <a:uLnTx/>
                <a:uFillTx/>
                <a:latin typeface="Calibri"/>
                <a:ea typeface="Calibri"/>
                <a:cs typeface="Calibri"/>
                <a:sym typeface="Calibri"/>
              </a:rPr>
              <a:t>DEMAC’s Structure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72"/>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72"/>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72"/>
          <p:cNvSpPr txBox="1"/>
          <p:nvPr/>
        </p:nvSpPr>
        <p:spPr>
          <a:xfrm>
            <a:off x="-556690" y="5322319"/>
            <a:ext cx="14934854" cy="1688924"/>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8" name="Google Shape;1068;p72"/>
          <p:cNvSpPr/>
          <p:nvPr/>
        </p:nvSpPr>
        <p:spPr>
          <a:xfrm>
            <a:off x="0" y="0"/>
            <a:ext cx="18288000" cy="2233691"/>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9" name="Google Shape;1069;p72"/>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72"/>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72"/>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72"/>
          <p:cNvSpPr txBox="1"/>
          <p:nvPr/>
        </p:nvSpPr>
        <p:spPr>
          <a:xfrm>
            <a:off x="21938" y="516550"/>
            <a:ext cx="161277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000000"/>
                </a:solidFill>
                <a:effectLst/>
                <a:uLnTx/>
                <a:uFillTx/>
                <a:latin typeface="Calibri"/>
                <a:ea typeface="Calibri"/>
                <a:cs typeface="Calibri"/>
                <a:sym typeface="Calibri"/>
              </a:rPr>
              <a:t>2022-2023 Executive Student Board</a:t>
            </a:r>
            <a:endParaRPr kumimoji="0" sz="8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74" name="Google Shape;1074;p72"/>
          <p:cNvPicPr preferRelativeResize="0"/>
          <p:nvPr/>
        </p:nvPicPr>
        <p:blipFill>
          <a:blip r:embed="rId4">
            <a:alphaModFix/>
          </a:blip>
          <a:stretch>
            <a:fillRect/>
          </a:stretch>
        </p:blipFill>
        <p:spPr>
          <a:xfrm>
            <a:off x="3691339" y="5603144"/>
            <a:ext cx="2920746" cy="4110785"/>
          </a:xfrm>
          <a:prstGeom prst="rect">
            <a:avLst/>
          </a:prstGeom>
          <a:noFill/>
          <a:ln>
            <a:noFill/>
          </a:ln>
        </p:spPr>
      </p:pic>
      <p:pic>
        <p:nvPicPr>
          <p:cNvPr id="1075" name="Google Shape;1075;p72"/>
          <p:cNvPicPr preferRelativeResize="0"/>
          <p:nvPr/>
        </p:nvPicPr>
        <p:blipFill>
          <a:blip r:embed="rId5">
            <a:alphaModFix/>
          </a:blip>
          <a:stretch>
            <a:fillRect/>
          </a:stretch>
        </p:blipFill>
        <p:spPr>
          <a:xfrm>
            <a:off x="12788930" y="5593652"/>
            <a:ext cx="3107637" cy="4120277"/>
          </a:xfrm>
          <a:prstGeom prst="rect">
            <a:avLst/>
          </a:prstGeom>
          <a:noFill/>
          <a:ln>
            <a:noFill/>
          </a:ln>
        </p:spPr>
      </p:pic>
      <p:pic>
        <p:nvPicPr>
          <p:cNvPr id="1076" name="Google Shape;1076;p72"/>
          <p:cNvPicPr preferRelativeResize="0"/>
          <p:nvPr/>
        </p:nvPicPr>
        <p:blipFill>
          <a:blip r:embed="rId6">
            <a:alphaModFix/>
          </a:blip>
          <a:stretch>
            <a:fillRect/>
          </a:stretch>
        </p:blipFill>
        <p:spPr>
          <a:xfrm>
            <a:off x="425665" y="5603144"/>
            <a:ext cx="3265674" cy="4077892"/>
          </a:xfrm>
          <a:prstGeom prst="rect">
            <a:avLst/>
          </a:prstGeom>
          <a:noFill/>
          <a:ln>
            <a:noFill/>
          </a:ln>
        </p:spPr>
      </p:pic>
      <p:pic>
        <p:nvPicPr>
          <p:cNvPr id="1077" name="Google Shape;1077;p72"/>
          <p:cNvPicPr preferRelativeResize="0"/>
          <p:nvPr/>
        </p:nvPicPr>
        <p:blipFill>
          <a:blip r:embed="rId7">
            <a:alphaModFix/>
          </a:blip>
          <a:stretch>
            <a:fillRect/>
          </a:stretch>
        </p:blipFill>
        <p:spPr>
          <a:xfrm>
            <a:off x="6612085" y="5604417"/>
            <a:ext cx="3126328" cy="4109512"/>
          </a:xfrm>
          <a:prstGeom prst="rect">
            <a:avLst/>
          </a:prstGeom>
          <a:noFill/>
          <a:ln>
            <a:noFill/>
          </a:ln>
        </p:spPr>
      </p:pic>
      <p:pic>
        <p:nvPicPr>
          <p:cNvPr id="1078" name="Google Shape;1078;p72"/>
          <p:cNvPicPr preferRelativeResize="0"/>
          <p:nvPr/>
        </p:nvPicPr>
        <p:blipFill rotWithShape="1">
          <a:blip r:embed="rId8">
            <a:alphaModFix/>
          </a:blip>
          <a:srcRect l="39428" t="28496" r="26498" b="39018"/>
          <a:stretch/>
        </p:blipFill>
        <p:spPr>
          <a:xfrm>
            <a:off x="9691162" y="5611674"/>
            <a:ext cx="3126328" cy="4107898"/>
          </a:xfrm>
          <a:prstGeom prst="rect">
            <a:avLst/>
          </a:prstGeom>
          <a:noFill/>
          <a:ln>
            <a:noFill/>
          </a:ln>
        </p:spPr>
      </p:pic>
      <p:sp>
        <p:nvSpPr>
          <p:cNvPr id="2" name="Google Shape;1072;p72">
            <a:extLst>
              <a:ext uri="{FF2B5EF4-FFF2-40B4-BE49-F238E27FC236}">
                <a16:creationId xmlns:a16="http://schemas.microsoft.com/office/drawing/2014/main" id="{240DB3AA-7C75-0DAA-660C-C53FDFDB40CC}"/>
              </a:ext>
            </a:extLst>
          </p:cNvPr>
          <p:cNvSpPr txBox="1"/>
          <p:nvPr/>
        </p:nvSpPr>
        <p:spPr>
          <a:xfrm>
            <a:off x="437650" y="2380618"/>
            <a:ext cx="15328255" cy="3212398"/>
          </a:xfrm>
          <a:prstGeom prst="rect">
            <a:avLst/>
          </a:prstGeom>
          <a:noFill/>
          <a:ln>
            <a:noFill/>
          </a:ln>
        </p:spPr>
        <p:txBody>
          <a:bodyPr spcFirstLastPara="1" wrap="square" lIns="0" tIns="255250" rIns="0" bIns="0" anchor="t" anchorCtr="0">
            <a:spAutoFit/>
          </a:bodyPr>
          <a:lstStyle/>
          <a:p>
            <a:pPr marL="539750" marR="0" lvl="0" algn="ctr" defTabSz="914400" rtl="0" eaLnBrk="1" fontAlgn="auto" latinLnBrk="0" hangingPunct="1">
              <a:lnSpc>
                <a:spcPct val="100000"/>
              </a:lnSpc>
              <a:spcBef>
                <a:spcPts val="0"/>
              </a:spcBef>
              <a:spcAft>
                <a:spcPts val="0"/>
              </a:spcAft>
              <a:buClr>
                <a:srgbClr val="FFFFFF"/>
              </a:buClr>
              <a:buSzPts val="4100"/>
              <a:tabLst/>
              <a:defRPr/>
            </a:pPr>
            <a:r>
              <a:rPr kumimoji="0" lang="en-US" sz="9600" b="0" i="0" u="none" strike="noStrike" kern="0" cap="none" spc="0" normalizeH="0" baseline="0" noProof="0" dirty="0">
                <a:ln>
                  <a:noFill/>
                </a:ln>
                <a:solidFill>
                  <a:srgbClr val="FFFFFF"/>
                </a:solidFill>
                <a:effectLst/>
                <a:uLnTx/>
                <a:uFillTx/>
                <a:latin typeface="Calibri"/>
                <a:ea typeface="Calibri"/>
                <a:cs typeface="Calibri"/>
                <a:sym typeface="Calibri"/>
              </a:rPr>
              <a:t>Thank you, 2022-2023 Executive Student Board! </a:t>
            </a:r>
            <a:endParaRPr kumimoji="0" sz="11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6353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72"/>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72"/>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72"/>
          <p:cNvSpPr txBox="1"/>
          <p:nvPr/>
        </p:nvSpPr>
        <p:spPr>
          <a:xfrm>
            <a:off x="728137" y="4762500"/>
            <a:ext cx="14934854" cy="1688924"/>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8" name="Google Shape;1068;p72"/>
          <p:cNvSpPr/>
          <p:nvPr/>
        </p:nvSpPr>
        <p:spPr>
          <a:xfrm>
            <a:off x="0" y="0"/>
            <a:ext cx="18288000" cy="2233691"/>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9" name="Google Shape;1069;p72"/>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72"/>
          <p:cNvSpPr/>
          <p:nvPr/>
        </p:nvSpPr>
        <p:spPr>
          <a:xfrm>
            <a:off x="16586143" y="431045"/>
            <a:ext cx="1476374" cy="1371599"/>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72"/>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72"/>
          <p:cNvSpPr txBox="1"/>
          <p:nvPr/>
        </p:nvSpPr>
        <p:spPr>
          <a:xfrm>
            <a:off x="21938" y="516550"/>
            <a:ext cx="16127724"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000000"/>
                </a:solidFill>
                <a:effectLst/>
                <a:uLnTx/>
                <a:uFillTx/>
                <a:latin typeface="Calibri"/>
                <a:ea typeface="Calibri"/>
                <a:cs typeface="Calibri"/>
                <a:sym typeface="Calibri"/>
              </a:rPr>
              <a:t>Meet the 2023-2024 Executive Student Board!</a:t>
            </a:r>
            <a:endParaRPr kumimoji="0" sz="6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DEMAC Student Board">
            <a:hlinkClick r:id="" action="ppaction://media"/>
            <a:extLst>
              <a:ext uri="{FF2B5EF4-FFF2-40B4-BE49-F238E27FC236}">
                <a16:creationId xmlns:a16="http://schemas.microsoft.com/office/drawing/2014/main" id="{D514E9F5-4502-B5D2-B7FF-60A5ACDA17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2233689"/>
            <a:ext cx="8050819" cy="8050819"/>
          </a:xfrm>
          <a:prstGeom prst="rect">
            <a:avLst/>
          </a:prstGeom>
        </p:spPr>
      </p:pic>
      <p:pic>
        <p:nvPicPr>
          <p:cNvPr id="3" name="DEMAC Faculty Board">
            <a:hlinkClick r:id="" action="ppaction://media"/>
            <a:extLst>
              <a:ext uri="{FF2B5EF4-FFF2-40B4-BE49-F238E27FC236}">
                <a16:creationId xmlns:a16="http://schemas.microsoft.com/office/drawing/2014/main" id="{C44EE534-C68E-6E71-DD9D-3B8AC4AC1EF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097511" y="2233689"/>
            <a:ext cx="8057796" cy="8057796"/>
          </a:xfrm>
          <a:prstGeom prst="rect">
            <a:avLst/>
          </a:prstGeom>
        </p:spPr>
      </p:pic>
    </p:spTree>
    <p:extLst>
      <p:ext uri="{BB962C8B-B14F-4D97-AF65-F5344CB8AC3E}">
        <p14:creationId xmlns:p14="http://schemas.microsoft.com/office/powerpoint/2010/main" val="9249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72"/>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72"/>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72"/>
          <p:cNvSpPr txBox="1"/>
          <p:nvPr/>
        </p:nvSpPr>
        <p:spPr>
          <a:xfrm>
            <a:off x="728137" y="4762500"/>
            <a:ext cx="14934854" cy="1688924"/>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8" name="Google Shape;1068;p72"/>
          <p:cNvSpPr/>
          <p:nvPr/>
        </p:nvSpPr>
        <p:spPr>
          <a:xfrm>
            <a:off x="0" y="0"/>
            <a:ext cx="18288000" cy="2233691"/>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9" name="Google Shape;1069;p72"/>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72"/>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72"/>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72"/>
          <p:cNvSpPr txBox="1"/>
          <p:nvPr/>
        </p:nvSpPr>
        <p:spPr>
          <a:xfrm>
            <a:off x="437650" y="2590350"/>
            <a:ext cx="15128700" cy="6659495"/>
          </a:xfrm>
          <a:prstGeom prst="rect">
            <a:avLst/>
          </a:prstGeom>
          <a:noFill/>
          <a:ln>
            <a:noFill/>
          </a:ln>
        </p:spPr>
        <p:txBody>
          <a:bodyPr spcFirstLastPara="1" wrap="square" lIns="0" tIns="255250" rIns="0" bIns="0" anchor="t" anchorCtr="0">
            <a:spAutoFit/>
          </a:bodyPr>
          <a:lstStyle/>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DEMAC - </a:t>
            </a:r>
            <a:r>
              <a:rPr kumimoji="0" lang="en-US" sz="4100" b="0" i="0" u="sng" strike="noStrike" kern="0" cap="none" spc="0" normalizeH="0" baseline="0" noProof="0" dirty="0">
                <a:ln>
                  <a:noFill/>
                </a:ln>
                <a:solidFill>
                  <a:srgbClr val="FFFFFF"/>
                </a:solidFill>
                <a:effectLst/>
                <a:uLnTx/>
                <a:uFillTx/>
                <a:latin typeface="Calibri"/>
                <a:ea typeface="Calibri"/>
                <a:cs typeface="Calibri"/>
                <a:sym typeface="Calibri"/>
              </a:rPr>
              <a:t>demac.edps@gmail.com</a:t>
            </a: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Alexis Chavez - achavez20@huskers.unl.edu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Jack Riley - jhebner2@huskers.unl.edu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Kristen Hunt - kristen.hunt@huskers.unl.edu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Soyeon Kim - skim34@huskers.unl.edu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Rin Nguyen - knguyen21@huskers.unl.edu </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endPar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7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73" name="Google Shape;1073;p72"/>
          <p:cNvSpPr txBox="1"/>
          <p:nvPr/>
        </p:nvSpPr>
        <p:spPr>
          <a:xfrm>
            <a:off x="21938" y="516550"/>
            <a:ext cx="161277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000000"/>
                </a:solidFill>
                <a:effectLst/>
                <a:uLnTx/>
                <a:uFillTx/>
                <a:latin typeface="Calibri"/>
                <a:ea typeface="Calibri"/>
                <a:cs typeface="Calibri"/>
                <a:sym typeface="Calibri"/>
              </a:rPr>
              <a:t>Contact Information</a:t>
            </a:r>
            <a:endParaRPr kumimoji="0" sz="8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A person in a tan shirt&#10;&#10;Description automatically generated">
            <a:extLst>
              <a:ext uri="{FF2B5EF4-FFF2-40B4-BE49-F238E27FC236}">
                <a16:creationId xmlns:a16="http://schemas.microsoft.com/office/drawing/2014/main" id="{69AABEC5-BBBF-269B-1172-FDDA5728A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77" y="6880302"/>
            <a:ext cx="2355933" cy="3140811"/>
          </a:xfrm>
          <a:prstGeom prst="rect">
            <a:avLst/>
          </a:prstGeom>
        </p:spPr>
      </p:pic>
      <p:pic>
        <p:nvPicPr>
          <p:cNvPr id="5" name="Picture 4" descr="A person taking a selfie&#10;&#10;Description automatically generated">
            <a:extLst>
              <a:ext uri="{FF2B5EF4-FFF2-40B4-BE49-F238E27FC236}">
                <a16:creationId xmlns:a16="http://schemas.microsoft.com/office/drawing/2014/main" id="{7C8E206B-B571-75D7-F73D-0D7D986CEF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4" r="22491"/>
          <a:stretch/>
        </p:blipFill>
        <p:spPr>
          <a:xfrm>
            <a:off x="3661756" y="6852262"/>
            <a:ext cx="2416576" cy="3140811"/>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4FCCBA66-15D6-DF02-F272-D5AB92CE5D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77" t="13588" r="9987" b="2777"/>
          <a:stretch/>
        </p:blipFill>
        <p:spPr>
          <a:xfrm>
            <a:off x="9971524" y="6816452"/>
            <a:ext cx="2403496" cy="3204661"/>
          </a:xfrm>
          <a:prstGeom prst="rect">
            <a:avLst/>
          </a:prstGeom>
        </p:spPr>
      </p:pic>
      <p:pic>
        <p:nvPicPr>
          <p:cNvPr id="9" name="Picture 8" descr="A person smiling in front of a wall&#10;&#10;Description automatically generated">
            <a:extLst>
              <a:ext uri="{FF2B5EF4-FFF2-40B4-BE49-F238E27FC236}">
                <a16:creationId xmlns:a16="http://schemas.microsoft.com/office/drawing/2014/main" id="{642FDF6D-1EE1-16D6-3B57-BE04560963BC}"/>
              </a:ext>
            </a:extLst>
          </p:cNvPr>
          <p:cNvPicPr>
            <a:picLocks noChangeAspect="1"/>
          </p:cNvPicPr>
          <p:nvPr/>
        </p:nvPicPr>
        <p:blipFill rotWithShape="1">
          <a:blip r:embed="rId7">
            <a:extLst>
              <a:ext uri="{28A0092B-C50C-407E-A947-70E740481C1C}">
                <a14:useLocalDpi xmlns:a14="http://schemas.microsoft.com/office/drawing/2010/main" val="0"/>
              </a:ext>
            </a:extLst>
          </a:blip>
          <a:srcRect l="15579" t="926" r="14838" b="29490"/>
          <a:stretch/>
        </p:blipFill>
        <p:spPr>
          <a:xfrm>
            <a:off x="6723345" y="6816452"/>
            <a:ext cx="2557310" cy="3204662"/>
          </a:xfrm>
          <a:prstGeom prst="rect">
            <a:avLst/>
          </a:prstGeom>
        </p:spPr>
      </p:pic>
      <p:pic>
        <p:nvPicPr>
          <p:cNvPr id="4" name="Picture 3" descr="A person taking a selfie&#10;&#10;Description automatically generated">
            <a:extLst>
              <a:ext uri="{FF2B5EF4-FFF2-40B4-BE49-F238E27FC236}">
                <a16:creationId xmlns:a16="http://schemas.microsoft.com/office/drawing/2014/main" id="{F01A996A-8088-10A0-C612-3BCA9DCC8B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732" r="14049"/>
          <a:stretch/>
        </p:blipFill>
        <p:spPr>
          <a:xfrm>
            <a:off x="13093338" y="6798537"/>
            <a:ext cx="2361454" cy="3222576"/>
          </a:xfrm>
          <a:prstGeom prst="rect">
            <a:avLst/>
          </a:prstGeom>
        </p:spPr>
      </p:pic>
    </p:spTree>
    <p:extLst>
      <p:ext uri="{BB962C8B-B14F-4D97-AF65-F5344CB8AC3E}">
        <p14:creationId xmlns:p14="http://schemas.microsoft.com/office/powerpoint/2010/main" val="40511714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72"/>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72"/>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72"/>
          <p:cNvSpPr txBox="1"/>
          <p:nvPr/>
        </p:nvSpPr>
        <p:spPr>
          <a:xfrm>
            <a:off x="728137" y="4762500"/>
            <a:ext cx="14934854" cy="1688924"/>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8" name="Google Shape;1068;p72"/>
          <p:cNvSpPr/>
          <p:nvPr/>
        </p:nvSpPr>
        <p:spPr>
          <a:xfrm>
            <a:off x="0" y="0"/>
            <a:ext cx="18288000" cy="2233691"/>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9" name="Google Shape;1069;p72"/>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0" name="Google Shape;1070;p72"/>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72"/>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72"/>
          <p:cNvSpPr txBox="1"/>
          <p:nvPr/>
        </p:nvSpPr>
        <p:spPr>
          <a:xfrm>
            <a:off x="437650" y="2590350"/>
            <a:ext cx="15128700" cy="6028553"/>
          </a:xfrm>
          <a:prstGeom prst="rect">
            <a:avLst/>
          </a:prstGeom>
          <a:noFill/>
          <a:ln>
            <a:noFill/>
          </a:ln>
        </p:spPr>
        <p:txBody>
          <a:bodyPr spcFirstLastPara="1" wrap="square" lIns="0" tIns="255250" rIns="0" bIns="0" anchor="t" anchorCtr="0">
            <a:spAutoFit/>
          </a:bodyPr>
          <a:lstStyle/>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DEMAC - </a:t>
            </a:r>
            <a:r>
              <a:rPr kumimoji="0" lang="en-US" sz="4100" b="0" i="0" u="sng" strike="noStrike" kern="0" cap="none" spc="0" normalizeH="0" baseline="0" noProof="0" dirty="0">
                <a:ln>
                  <a:noFill/>
                </a:ln>
                <a:solidFill>
                  <a:srgbClr val="FFFFFF"/>
                </a:solidFill>
                <a:effectLst/>
                <a:uLnTx/>
                <a:uFillTx/>
                <a:latin typeface="Calibri"/>
                <a:ea typeface="Calibri"/>
                <a:cs typeface="Calibri"/>
                <a:sym typeface="Calibri"/>
              </a:rPr>
              <a:t>demac.edps@gmail.com</a:t>
            </a: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Eric Buhs - ebuhs@unl.edu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Heather Hruskoci - hhruskoci2@unl.edu</a:t>
            </a:r>
          </a:p>
          <a:p>
            <a:pPr marL="1028700" indent="-488950">
              <a:buClr>
                <a:srgbClr val="FFFFFF"/>
              </a:buClr>
              <a:buSzPts val="4100"/>
              <a:buFont typeface="Calibri"/>
              <a:buChar char="•"/>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Mun Yuk Chin - munyuk.chin@unl.edu</a:t>
            </a:r>
          </a:p>
          <a:p>
            <a:pPr marL="1028700" indent="-488950">
              <a:buClr>
                <a:srgbClr val="FFFFFF"/>
              </a:buClr>
              <a:buSzPts val="4100"/>
              <a:buFont typeface="Calibri"/>
              <a:buChar char="•"/>
              <a:defRPr/>
            </a:pPr>
            <a:r>
              <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rPr>
              <a:t>Wayne Babchuk - wbabchuk1@unl.edu</a:t>
            </a:r>
          </a:p>
          <a:p>
            <a:pPr marL="1028700" marR="0" lvl="0" indent="-488950" algn="l" defTabSz="914400" rtl="0" eaLnBrk="1" fontAlgn="auto" latinLnBrk="0" hangingPunct="1">
              <a:lnSpc>
                <a:spcPct val="100000"/>
              </a:lnSpc>
              <a:spcBef>
                <a:spcPts val="0"/>
              </a:spcBef>
              <a:spcAft>
                <a:spcPts val="0"/>
              </a:spcAft>
              <a:buClr>
                <a:srgbClr val="FFFFFF"/>
              </a:buClr>
              <a:buSzPts val="4100"/>
              <a:buFont typeface="Calibri"/>
              <a:buChar char="•"/>
              <a:tabLst/>
              <a:defRPr/>
            </a:pPr>
            <a:endParaRPr kumimoji="0" lang="en-US"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7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73" name="Google Shape;1073;p72"/>
          <p:cNvSpPr txBox="1"/>
          <p:nvPr/>
        </p:nvSpPr>
        <p:spPr>
          <a:xfrm>
            <a:off x="21938" y="516550"/>
            <a:ext cx="16127700"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000000"/>
                </a:solidFill>
                <a:effectLst/>
                <a:uLnTx/>
                <a:uFillTx/>
                <a:latin typeface="Calibri"/>
                <a:ea typeface="Calibri"/>
                <a:cs typeface="Calibri"/>
                <a:sym typeface="Calibri"/>
              </a:rPr>
              <a:t>2023 – 2024 Faculty Board</a:t>
            </a:r>
            <a:endParaRPr kumimoji="0" sz="8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A person wearing glasses and a blue shirt&#10;&#10;Description automatically generated">
            <a:extLst>
              <a:ext uri="{FF2B5EF4-FFF2-40B4-BE49-F238E27FC236}">
                <a16:creationId xmlns:a16="http://schemas.microsoft.com/office/drawing/2014/main" id="{5802E9B3-8FFF-3192-9879-FDECF386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14" y="6183412"/>
            <a:ext cx="3106891" cy="4101096"/>
          </a:xfrm>
          <a:prstGeom prst="rect">
            <a:avLst/>
          </a:prstGeom>
        </p:spPr>
      </p:pic>
      <p:pic>
        <p:nvPicPr>
          <p:cNvPr id="5" name="Picture 4" descr="Medium shot of a person smiling&#10;&#10;Description automatically generated">
            <a:extLst>
              <a:ext uri="{FF2B5EF4-FFF2-40B4-BE49-F238E27FC236}">
                <a16:creationId xmlns:a16="http://schemas.microsoft.com/office/drawing/2014/main" id="{5C255649-1000-59C8-5CC5-CB18CFAC7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9906" y="6178697"/>
            <a:ext cx="2712463" cy="4065927"/>
          </a:xfrm>
          <a:prstGeom prst="rect">
            <a:avLst/>
          </a:prstGeom>
        </p:spPr>
      </p:pic>
      <p:pic>
        <p:nvPicPr>
          <p:cNvPr id="7" name="Picture 6" descr="A person in a black shirt&#10;&#10;Description automatically generated">
            <a:extLst>
              <a:ext uri="{FF2B5EF4-FFF2-40B4-BE49-F238E27FC236}">
                <a16:creationId xmlns:a16="http://schemas.microsoft.com/office/drawing/2014/main" id="{E230A66F-566A-4310-1900-DA841F94CB16}"/>
              </a:ext>
            </a:extLst>
          </p:cNvPr>
          <p:cNvPicPr>
            <a:picLocks noChangeAspect="1"/>
          </p:cNvPicPr>
          <p:nvPr/>
        </p:nvPicPr>
        <p:blipFill rotWithShape="1">
          <a:blip r:embed="rId6">
            <a:extLst>
              <a:ext uri="{28A0092B-C50C-407E-A947-70E740481C1C}">
                <a14:useLocalDpi xmlns:a14="http://schemas.microsoft.com/office/drawing/2010/main" val="0"/>
              </a:ext>
            </a:extLst>
          </a:blip>
          <a:srcRect l="21700" r="21497"/>
          <a:stretch/>
        </p:blipFill>
        <p:spPr>
          <a:xfrm>
            <a:off x="12255894" y="6210590"/>
            <a:ext cx="3079385" cy="4065928"/>
          </a:xfrm>
          <a:prstGeom prst="rect">
            <a:avLst/>
          </a:prstGeom>
        </p:spPr>
      </p:pic>
      <p:pic>
        <p:nvPicPr>
          <p:cNvPr id="9" name="Picture 8" descr="A person wearing glasses and a white shirt&#10;&#10;Description automatically generated">
            <a:extLst>
              <a:ext uri="{FF2B5EF4-FFF2-40B4-BE49-F238E27FC236}">
                <a16:creationId xmlns:a16="http://schemas.microsoft.com/office/drawing/2014/main" id="{701469D5-EC05-63C4-CB96-A8AB39E041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6186" y="6216766"/>
            <a:ext cx="3259775" cy="4074719"/>
          </a:xfrm>
          <a:prstGeom prst="rect">
            <a:avLst/>
          </a:prstGeom>
        </p:spPr>
      </p:pic>
    </p:spTree>
    <p:extLst>
      <p:ext uri="{BB962C8B-B14F-4D97-AF65-F5344CB8AC3E}">
        <p14:creationId xmlns:p14="http://schemas.microsoft.com/office/powerpoint/2010/main" val="2011047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4"/>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4"/>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3" name="Google Shape;1023;p74"/>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4"/>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4"/>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74"/>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Last year’s programming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27" name="Google Shape;1027;p74"/>
          <p:cNvSpPr txBox="1"/>
          <p:nvPr/>
        </p:nvSpPr>
        <p:spPr>
          <a:xfrm>
            <a:off x="285788" y="2590350"/>
            <a:ext cx="15485100" cy="6647943"/>
          </a:xfrm>
          <a:prstGeom prst="rect">
            <a:avLst/>
          </a:prstGeom>
          <a:noFill/>
          <a:ln>
            <a:noFill/>
          </a:ln>
        </p:spPr>
        <p:txBody>
          <a:bodyPr spcFirstLastPara="1" wrap="square" lIns="91425" tIns="91425" rIns="91425" bIns="91425" anchor="t" anchorCtr="0">
            <a:spAutoFit/>
          </a:bodyPr>
          <a:lstStyle/>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6000" kern="0" dirty="0">
                <a:solidFill>
                  <a:srgbClr val="FFFFFF"/>
                </a:solidFill>
                <a:latin typeface="Calibri"/>
                <a:ea typeface="Calibri"/>
                <a:cs typeface="Calibri"/>
                <a:sym typeface="Calibri"/>
              </a:rPr>
              <a:t>Involvement in faculty searches</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Created a shared library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6000" kern="0" dirty="0">
                <a:solidFill>
                  <a:srgbClr val="FFFFFF"/>
                </a:solidFill>
                <a:latin typeface="Calibri"/>
                <a:ea typeface="Calibri"/>
                <a:cs typeface="Calibri"/>
                <a:sym typeface="Calibri"/>
              </a:rPr>
              <a:t>Recruited mentors for high schoolers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Diversity potluck party</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6000" kern="0" dirty="0">
                <a:solidFill>
                  <a:srgbClr val="FFFFFF"/>
                </a:solidFill>
                <a:latin typeface="Calibri"/>
                <a:ea typeface="Calibri"/>
                <a:cs typeface="Calibri"/>
                <a:sym typeface="Calibri"/>
              </a:rPr>
              <a:t>Formed a near comprehensive resource list</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Collaborated with DEI Chair and GA on climate survey </a:t>
            </a:r>
          </a:p>
        </p:txBody>
      </p:sp>
    </p:spTree>
    <p:extLst>
      <p:ext uri="{BB962C8B-B14F-4D97-AF65-F5344CB8AC3E}">
        <p14:creationId xmlns:p14="http://schemas.microsoft.com/office/powerpoint/2010/main" val="18246621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4"/>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4"/>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3" name="Google Shape;1023;p74"/>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4"/>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4"/>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74"/>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Shared Library in TEAC 114</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11F8690C-D15B-C2E8-4A97-5989F2B6E9B9}"/>
              </a:ext>
            </a:extLst>
          </p:cNvPr>
          <p:cNvPicPr>
            <a:picLocks noChangeAspect="1"/>
          </p:cNvPicPr>
          <p:nvPr/>
        </p:nvPicPr>
        <p:blipFill rotWithShape="1">
          <a:blip r:embed="rId4"/>
          <a:srcRect b="21691"/>
          <a:stretch/>
        </p:blipFill>
        <p:spPr>
          <a:xfrm>
            <a:off x="285288" y="3619500"/>
            <a:ext cx="6859847" cy="3997787"/>
          </a:xfrm>
          <a:prstGeom prst="rect">
            <a:avLst/>
          </a:prstGeom>
        </p:spPr>
      </p:pic>
      <p:pic>
        <p:nvPicPr>
          <p:cNvPr id="6" name="Picture 5">
            <a:extLst>
              <a:ext uri="{FF2B5EF4-FFF2-40B4-BE49-F238E27FC236}">
                <a16:creationId xmlns:a16="http://schemas.microsoft.com/office/drawing/2014/main" id="{670A94E2-117C-F5AA-CF05-03DC3A40BBE5}"/>
              </a:ext>
            </a:extLst>
          </p:cNvPr>
          <p:cNvPicPr>
            <a:picLocks noChangeAspect="1"/>
          </p:cNvPicPr>
          <p:nvPr/>
        </p:nvPicPr>
        <p:blipFill rotWithShape="1">
          <a:blip r:embed="rId4"/>
          <a:srcRect t="35357"/>
          <a:stretch/>
        </p:blipFill>
        <p:spPr>
          <a:xfrm>
            <a:off x="7464028" y="3612524"/>
            <a:ext cx="8324420" cy="400476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4"/>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4"/>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3" name="Google Shape;1023;p74"/>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4"/>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4"/>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74"/>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Last year’s programming</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27" name="Google Shape;1027;p74"/>
          <p:cNvSpPr txBox="1"/>
          <p:nvPr/>
        </p:nvSpPr>
        <p:spPr>
          <a:xfrm>
            <a:off x="285788" y="2590350"/>
            <a:ext cx="15485100" cy="4170342"/>
          </a:xfrm>
          <a:prstGeom prst="rect">
            <a:avLst/>
          </a:prstGeom>
          <a:noFill/>
          <a:ln>
            <a:noFill/>
          </a:ln>
        </p:spPr>
        <p:txBody>
          <a:bodyPr spcFirstLastPara="1" wrap="square" lIns="91425" tIns="91425" rIns="91425" bIns="91425" anchor="t" anchorCtr="0">
            <a:spAutoFit/>
          </a:bodyPr>
          <a:lstStyle/>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Involvement in faculty searches</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Created a shared library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Recruited mentors for high schoolers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1" i="0" u="none" strike="noStrike" kern="0" cap="none" spc="0" normalizeH="0" baseline="0" noProof="0" dirty="0">
                <a:ln>
                  <a:noFill/>
                </a:ln>
                <a:solidFill>
                  <a:srgbClr val="FFFFFF"/>
                </a:solidFill>
                <a:effectLst/>
                <a:uLnTx/>
                <a:uFillTx/>
                <a:latin typeface="Calibri"/>
                <a:ea typeface="Calibri"/>
                <a:cs typeface="Calibri"/>
                <a:sym typeface="Calibri"/>
              </a:rPr>
              <a:t>Diversity potluck party</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Formed a near comprehensive resource list</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Collaborated with DEI on climate survey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endPar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3" descr="A table full of food&#10;&#10;Description automatically generated">
            <a:extLst>
              <a:ext uri="{FF2B5EF4-FFF2-40B4-BE49-F238E27FC236}">
                <a16:creationId xmlns:a16="http://schemas.microsoft.com/office/drawing/2014/main" id="{14F98288-E895-D5B8-ACB7-1AA15C32B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6343" y="6589324"/>
            <a:ext cx="4946186" cy="3297457"/>
          </a:xfrm>
          <a:prstGeom prst="rect">
            <a:avLst/>
          </a:prstGeom>
        </p:spPr>
      </p:pic>
      <p:pic>
        <p:nvPicPr>
          <p:cNvPr id="7" name="Picture 6" descr="A group of people standing around a table full of food&#10;&#10;Description automatically generated">
            <a:extLst>
              <a:ext uri="{FF2B5EF4-FFF2-40B4-BE49-F238E27FC236}">
                <a16:creationId xmlns:a16="http://schemas.microsoft.com/office/drawing/2014/main" id="{DB86EAE5-5CF9-B5BB-79C0-527C2DE4B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9115" y="6642445"/>
            <a:ext cx="4867011" cy="3244336"/>
          </a:xfrm>
          <a:prstGeom prst="rect">
            <a:avLst/>
          </a:prstGeom>
        </p:spPr>
      </p:pic>
      <p:pic>
        <p:nvPicPr>
          <p:cNvPr id="9" name="Picture 8" descr="A group of people sitting on a couch&#10;&#10;Description automatically generated">
            <a:extLst>
              <a:ext uri="{FF2B5EF4-FFF2-40B4-BE49-F238E27FC236}">
                <a16:creationId xmlns:a16="http://schemas.microsoft.com/office/drawing/2014/main" id="{B3F83448-3B2C-B6F5-1B70-F4EEF83AB0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3083" y="2808545"/>
            <a:ext cx="4797113" cy="3198075"/>
          </a:xfrm>
          <a:prstGeom prst="rect">
            <a:avLst/>
          </a:prstGeom>
        </p:spPr>
      </p:pic>
      <p:pic>
        <p:nvPicPr>
          <p:cNvPr id="13" name="Picture 12" descr="A group of people sitting in chairs&#10;&#10;Description automatically generated">
            <a:extLst>
              <a:ext uri="{FF2B5EF4-FFF2-40B4-BE49-F238E27FC236}">
                <a16:creationId xmlns:a16="http://schemas.microsoft.com/office/drawing/2014/main" id="{A97104C5-B7D6-965E-5158-BECED741A2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46" y="6589324"/>
            <a:ext cx="4867011" cy="3244674"/>
          </a:xfrm>
          <a:prstGeom prst="rect">
            <a:avLst/>
          </a:prstGeom>
        </p:spPr>
      </p:pic>
    </p:spTree>
    <p:extLst>
      <p:ext uri="{BB962C8B-B14F-4D97-AF65-F5344CB8AC3E}">
        <p14:creationId xmlns:p14="http://schemas.microsoft.com/office/powerpoint/2010/main" val="1189461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4"/>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4"/>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3" name="Google Shape;1023;p74"/>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4"/>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4"/>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74"/>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Last year’s programming</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27" name="Google Shape;1027;p74"/>
          <p:cNvSpPr txBox="1"/>
          <p:nvPr/>
        </p:nvSpPr>
        <p:spPr>
          <a:xfrm>
            <a:off x="285788" y="2590350"/>
            <a:ext cx="15485100" cy="4170342"/>
          </a:xfrm>
          <a:prstGeom prst="rect">
            <a:avLst/>
          </a:prstGeom>
          <a:noFill/>
          <a:ln>
            <a:noFill/>
          </a:ln>
        </p:spPr>
        <p:txBody>
          <a:bodyPr spcFirstLastPara="1" wrap="square" lIns="91425" tIns="91425" rIns="91425" bIns="91425" anchor="t" anchorCtr="0">
            <a:spAutoFit/>
          </a:bodyPr>
          <a:lstStyle/>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Involvement in faculty search</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Created a shared library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Recruited mentors for high schoolers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Diversity potluck party till sundown at Wayne’s</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b="1" kern="0" dirty="0">
                <a:solidFill>
                  <a:srgbClr val="FFFFFF"/>
                </a:solidFill>
                <a:latin typeface="Calibri"/>
                <a:ea typeface="Calibri"/>
                <a:cs typeface="Calibri"/>
                <a:sym typeface="Calibri"/>
              </a:rPr>
              <a:t>Formed a near comprehensive resource list</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i="0" u="none" strike="noStrike" kern="0" cap="none" spc="0" normalizeH="0" baseline="0" noProof="0" dirty="0">
                <a:ln>
                  <a:noFill/>
                </a:ln>
                <a:solidFill>
                  <a:srgbClr val="FFFFFF"/>
                </a:solidFill>
                <a:effectLst/>
                <a:uLnTx/>
                <a:uFillTx/>
                <a:latin typeface="Calibri"/>
                <a:ea typeface="Calibri"/>
                <a:cs typeface="Calibri"/>
                <a:sym typeface="Calibri"/>
              </a:rPr>
              <a:t>Collaborated with DEI on climate survey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endPar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4EF26E70-F98C-0E0E-1EDD-6210212747F3}"/>
              </a:ext>
            </a:extLst>
          </p:cNvPr>
          <p:cNvPicPr>
            <a:picLocks noChangeAspect="1"/>
          </p:cNvPicPr>
          <p:nvPr/>
        </p:nvPicPr>
        <p:blipFill rotWithShape="1">
          <a:blip r:embed="rId4"/>
          <a:srcRect b="46961"/>
          <a:stretch/>
        </p:blipFill>
        <p:spPr>
          <a:xfrm>
            <a:off x="770115" y="6417317"/>
            <a:ext cx="6583935" cy="3804231"/>
          </a:xfrm>
          <a:prstGeom prst="rect">
            <a:avLst/>
          </a:prstGeom>
        </p:spPr>
      </p:pic>
      <p:pic>
        <p:nvPicPr>
          <p:cNvPr id="4" name="Picture 3">
            <a:extLst>
              <a:ext uri="{FF2B5EF4-FFF2-40B4-BE49-F238E27FC236}">
                <a16:creationId xmlns:a16="http://schemas.microsoft.com/office/drawing/2014/main" id="{85C5C213-D4DC-87C3-1BBF-5F2C128C5781}"/>
              </a:ext>
            </a:extLst>
          </p:cNvPr>
          <p:cNvPicPr>
            <a:picLocks noChangeAspect="1"/>
          </p:cNvPicPr>
          <p:nvPr/>
        </p:nvPicPr>
        <p:blipFill rotWithShape="1">
          <a:blip r:embed="rId4"/>
          <a:srcRect b="52762"/>
          <a:stretch/>
        </p:blipFill>
        <p:spPr>
          <a:xfrm>
            <a:off x="8153517" y="6417317"/>
            <a:ext cx="7392448" cy="3804231"/>
          </a:xfrm>
          <a:prstGeom prst="rect">
            <a:avLst/>
          </a:prstGeom>
        </p:spPr>
      </p:pic>
    </p:spTree>
    <p:extLst>
      <p:ext uri="{BB962C8B-B14F-4D97-AF65-F5344CB8AC3E}">
        <p14:creationId xmlns:p14="http://schemas.microsoft.com/office/powerpoint/2010/main" val="22117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95606" y="0"/>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3500126" y="2857500"/>
            <a:ext cx="2448554" cy="3062377"/>
          </a:xfrm>
        </p:spPr>
        <p:txBody>
          <a:bodyPr/>
          <a:lstStyle/>
          <a:p>
            <a:r>
              <a:rPr lang="en-US" sz="19900" dirty="0">
                <a:latin typeface="Raleway ExtraBold" panose="020B0503030101060003" pitchFamily="34" charset="77"/>
              </a:rPr>
              <a:t>2.</a:t>
            </a:r>
          </a:p>
        </p:txBody>
      </p:sp>
      <p:sp>
        <p:nvSpPr>
          <p:cNvPr id="6" name="TextBox 5">
            <a:extLst>
              <a:ext uri="{FF2B5EF4-FFF2-40B4-BE49-F238E27FC236}">
                <a16:creationId xmlns:a16="http://schemas.microsoft.com/office/drawing/2014/main" id="{E9B4FFF1-9EF5-9848-84FC-B0BB465E0C97}"/>
              </a:ext>
            </a:extLst>
          </p:cNvPr>
          <p:cNvSpPr txBox="1"/>
          <p:nvPr/>
        </p:nvSpPr>
        <p:spPr>
          <a:xfrm>
            <a:off x="5715000" y="4000500"/>
            <a:ext cx="12573000" cy="1569660"/>
          </a:xfrm>
          <a:prstGeom prst="rect">
            <a:avLst/>
          </a:prstGeom>
          <a:noFill/>
        </p:spPr>
        <p:txBody>
          <a:bodyPr wrap="square" rtlCol="0">
            <a:spAutoFit/>
          </a:bodyPr>
          <a:lstStyle/>
          <a:p>
            <a:r>
              <a:rPr lang="en-US" sz="9600" dirty="0">
                <a:solidFill>
                  <a:schemeClr val="bg1"/>
                </a:solidFill>
                <a:latin typeface="Raleway Medium" panose="020B0503030101060003" pitchFamily="34" charset="77"/>
              </a:rPr>
              <a:t>Department Overview</a:t>
            </a:r>
            <a:endParaRPr lang="en-US" sz="7200" dirty="0">
              <a:solidFill>
                <a:schemeClr val="bg1"/>
              </a:solidFill>
              <a:latin typeface="Raleway Medium" panose="020B0503030101060003" pitchFamily="34" charset="77"/>
            </a:endParaRP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926814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p:nvPr/>
        </p:nvSpPr>
        <p:spPr>
          <a:xfrm>
            <a:off x="16304851" y="2233689"/>
            <a:ext cx="1983149" cy="8053311"/>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1" name="Google Shape;1021;p74"/>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4"/>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3" name="Google Shape;1023;p74"/>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4" name="Google Shape;1024;p74"/>
          <p:cNvSpPr/>
          <p:nvPr/>
        </p:nvSpPr>
        <p:spPr>
          <a:xfrm>
            <a:off x="16586143" y="431045"/>
            <a:ext cx="1476374" cy="13715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5" name="Google Shape;1025;p74"/>
          <p:cNvSpPr txBox="1"/>
          <p:nvPr/>
        </p:nvSpPr>
        <p:spPr>
          <a:xfrm rot="-5400000">
            <a:off x="13901563" y="5483736"/>
            <a:ext cx="674087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74"/>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Last year’s programming</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27" name="Google Shape;1027;p74"/>
          <p:cNvSpPr txBox="1"/>
          <p:nvPr/>
        </p:nvSpPr>
        <p:spPr>
          <a:xfrm>
            <a:off x="285788" y="2590350"/>
            <a:ext cx="15485100" cy="4170342"/>
          </a:xfrm>
          <a:prstGeom prst="rect">
            <a:avLst/>
          </a:prstGeom>
          <a:noFill/>
          <a:ln>
            <a:noFill/>
          </a:ln>
        </p:spPr>
        <p:txBody>
          <a:bodyPr spcFirstLastPara="1" wrap="square" lIns="91425" tIns="91425" rIns="91425" bIns="91425" anchor="t" anchorCtr="0">
            <a:spAutoFit/>
          </a:bodyPr>
          <a:lstStyle/>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Involvement in faculty search</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Created a shared library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Recruited mentors for high schoolers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rPr>
              <a:t>Diversity potluck party till sundown at Wayne’s</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lang="en-US" sz="3700" kern="0" dirty="0">
                <a:solidFill>
                  <a:srgbClr val="FFFFFF"/>
                </a:solidFill>
                <a:latin typeface="Calibri"/>
                <a:ea typeface="Calibri"/>
                <a:cs typeface="Calibri"/>
                <a:sym typeface="Calibri"/>
              </a:rPr>
              <a:t>Formed a near comprehensive resource list</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r>
              <a:rPr kumimoji="0" lang="en-US" sz="3700" b="1" i="0" u="none" strike="noStrike" kern="0" cap="none" spc="0" normalizeH="0" baseline="0" noProof="0" dirty="0">
                <a:ln>
                  <a:noFill/>
                </a:ln>
                <a:solidFill>
                  <a:srgbClr val="FFFFFF"/>
                </a:solidFill>
                <a:effectLst/>
                <a:uLnTx/>
                <a:uFillTx/>
                <a:latin typeface="Calibri"/>
                <a:ea typeface="Calibri"/>
                <a:cs typeface="Calibri"/>
                <a:sym typeface="Calibri"/>
              </a:rPr>
              <a:t>Collaborated with DEI on climate survey </a:t>
            </a:r>
          </a:p>
          <a:p>
            <a:pPr marL="1028700" marR="0" lvl="1" indent="-596900" algn="l" defTabSz="914400" rtl="0" eaLnBrk="1" fontAlgn="auto" latinLnBrk="0" hangingPunct="1">
              <a:lnSpc>
                <a:spcPct val="100000"/>
              </a:lnSpc>
              <a:spcBef>
                <a:spcPts val="0"/>
              </a:spcBef>
              <a:spcAft>
                <a:spcPts val="0"/>
              </a:spcAft>
              <a:buClr>
                <a:srgbClr val="FFFFFF"/>
              </a:buClr>
              <a:buSzPts val="5800"/>
              <a:buFont typeface="Arial"/>
              <a:buChar char="•"/>
              <a:tabLst/>
              <a:defRPr/>
            </a:pPr>
            <a:endParaRPr kumimoji="0" lang="en-US" sz="37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0949AD9-C9FA-440A-5CD7-64DD1AD65140}"/>
              </a:ext>
            </a:extLst>
          </p:cNvPr>
          <p:cNvPicPr>
            <a:picLocks noChangeAspect="1"/>
          </p:cNvPicPr>
          <p:nvPr/>
        </p:nvPicPr>
        <p:blipFill>
          <a:blip r:embed="rId4"/>
          <a:stretch>
            <a:fillRect/>
          </a:stretch>
        </p:blipFill>
        <p:spPr>
          <a:xfrm>
            <a:off x="1447800" y="6422587"/>
            <a:ext cx="5825608" cy="3262098"/>
          </a:xfrm>
          <a:prstGeom prst="rect">
            <a:avLst/>
          </a:prstGeom>
        </p:spPr>
      </p:pic>
    </p:spTree>
    <p:extLst>
      <p:ext uri="{BB962C8B-B14F-4D97-AF65-F5344CB8AC3E}">
        <p14:creationId xmlns:p14="http://schemas.microsoft.com/office/powerpoint/2010/main" val="1032794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1447da2f540_1_22"/>
          <p:cNvSpPr/>
          <p:nvPr/>
        </p:nvSpPr>
        <p:spPr>
          <a:xfrm>
            <a:off x="16304851" y="2233689"/>
            <a:ext cx="1983740" cy="8054340"/>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g1447da2f540_1_22"/>
          <p:cNvSpPr/>
          <p:nvPr/>
        </p:nvSpPr>
        <p:spPr>
          <a:xfrm>
            <a:off x="-2935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9144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4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1038;g1447da2f540_1_22"/>
          <p:cNvSpPr/>
          <p:nvPr/>
        </p:nvSpPr>
        <p:spPr>
          <a:xfrm>
            <a:off x="-35514" y="65452"/>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9" name="Google Shape;1039;g1447da2f540_1_22"/>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0" name="Google Shape;1040;g1447da2f540_1_22"/>
          <p:cNvSpPr/>
          <p:nvPr/>
        </p:nvSpPr>
        <p:spPr>
          <a:xfrm>
            <a:off x="16586143" y="431045"/>
            <a:ext cx="1476300" cy="1371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1" name="Google Shape;1041;g1447da2f540_1_22"/>
          <p:cNvSpPr txBox="1"/>
          <p:nvPr/>
        </p:nvSpPr>
        <p:spPr>
          <a:xfrm rot="-5400000">
            <a:off x="13901597" y="5483577"/>
            <a:ext cx="67410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g1447da2f540_1_22"/>
          <p:cNvSpPr txBox="1"/>
          <p:nvPr/>
        </p:nvSpPr>
        <p:spPr>
          <a:xfrm>
            <a:off x="-35514" y="602315"/>
            <a:ext cx="161277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Calibri"/>
                <a:ea typeface="Calibri"/>
                <a:cs typeface="Calibri"/>
                <a:sym typeface="Calibri"/>
              </a:rPr>
              <a:t>What would you like to see next?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600F18F3-7AE0-03C8-FB72-E6E1C0DDCF51}"/>
              </a:ext>
            </a:extLst>
          </p:cNvPr>
          <p:cNvPicPr>
            <a:picLocks noChangeAspect="1"/>
          </p:cNvPicPr>
          <p:nvPr/>
        </p:nvPicPr>
        <p:blipFill>
          <a:blip r:embed="rId4"/>
          <a:stretch>
            <a:fillRect/>
          </a:stretch>
        </p:blipFill>
        <p:spPr>
          <a:xfrm>
            <a:off x="8639766" y="2665460"/>
            <a:ext cx="6936853" cy="805434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6E323D68-C44E-825F-B079-888090B4C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57" y="3101489"/>
            <a:ext cx="6733700" cy="67337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13746b56192_1_6"/>
          <p:cNvSpPr/>
          <p:nvPr/>
        </p:nvSpPr>
        <p:spPr>
          <a:xfrm>
            <a:off x="16304851" y="2233689"/>
            <a:ext cx="1983740" cy="8054340"/>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g13746b56192_1_6"/>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g13746b56192_1_6"/>
          <p:cNvSpPr txBox="1"/>
          <p:nvPr/>
        </p:nvSpPr>
        <p:spPr>
          <a:xfrm>
            <a:off x="728137" y="4762500"/>
            <a:ext cx="14934900" cy="1689300"/>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4" name="Google Shape;1054;g13746b56192_1_6"/>
          <p:cNvSpPr/>
          <p:nvPr/>
        </p:nvSpPr>
        <p:spPr>
          <a:xfrm>
            <a:off x="0" y="0"/>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g13746b56192_1_6"/>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g13746b56192_1_6"/>
          <p:cNvSpPr/>
          <p:nvPr/>
        </p:nvSpPr>
        <p:spPr>
          <a:xfrm>
            <a:off x="16586143" y="431045"/>
            <a:ext cx="1476300" cy="1371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7" name="Google Shape;1057;g13746b56192_1_6"/>
          <p:cNvSpPr txBox="1"/>
          <p:nvPr/>
        </p:nvSpPr>
        <p:spPr>
          <a:xfrm rot="-5400000">
            <a:off x="13901597" y="5483577"/>
            <a:ext cx="67410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g13746b56192_1_6"/>
          <p:cNvSpPr txBox="1"/>
          <p:nvPr/>
        </p:nvSpPr>
        <p:spPr>
          <a:xfrm>
            <a:off x="12391673" y="3305569"/>
            <a:ext cx="3541036" cy="2473734"/>
          </a:xfrm>
          <a:prstGeom prst="rect">
            <a:avLst/>
          </a:prstGeom>
          <a:noFill/>
          <a:ln>
            <a:noFill/>
          </a:ln>
        </p:spPr>
        <p:txBody>
          <a:bodyPr spcFirstLastPara="1" wrap="square" lIns="0" tIns="25525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FFFFFF"/>
                </a:solidFill>
                <a:latin typeface="Calibri"/>
                <a:ea typeface="Calibri"/>
                <a:cs typeface="Calibri"/>
                <a:sym typeface="Calibri"/>
              </a:rPr>
              <a:t>Follow us on Facebook at </a:t>
            </a:r>
            <a:r>
              <a:rPr lang="en-US" sz="4800" b="1" kern="0" dirty="0">
                <a:solidFill>
                  <a:srgbClr val="FFFFFF"/>
                </a:solidFill>
                <a:latin typeface="Calibri"/>
                <a:ea typeface="Calibri"/>
                <a:cs typeface="Calibri"/>
                <a:sym typeface="Calibri"/>
              </a:rPr>
              <a:t>@</a:t>
            </a:r>
            <a:r>
              <a:rPr kumimoji="0" lang="en-US" sz="4800" b="1" i="0" u="none" strike="noStrike" kern="0" cap="none" spc="0" normalizeH="0" baseline="0" noProof="0" dirty="0" err="1">
                <a:ln>
                  <a:noFill/>
                </a:ln>
                <a:solidFill>
                  <a:srgbClr val="FFFFFF"/>
                </a:solidFill>
                <a:effectLst/>
                <a:uLnTx/>
                <a:uFillTx/>
                <a:latin typeface="Calibri"/>
                <a:ea typeface="Calibri"/>
                <a:cs typeface="Calibri"/>
                <a:sym typeface="Calibri"/>
              </a:rPr>
              <a:t>unl.demac</a:t>
            </a:r>
            <a:endParaRPr kumimoji="0" sz="41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59" name="Google Shape;1059;g13746b56192_1_6"/>
          <p:cNvSpPr txBox="1"/>
          <p:nvPr/>
        </p:nvSpPr>
        <p:spPr>
          <a:xfrm>
            <a:off x="-165683" y="268178"/>
            <a:ext cx="16127700"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dirty="0">
                <a:ln>
                  <a:noFill/>
                </a:ln>
                <a:solidFill>
                  <a:srgbClr val="000000"/>
                </a:solidFill>
                <a:effectLst/>
                <a:uLnTx/>
                <a:uFillTx/>
                <a:latin typeface="Calibri"/>
                <a:ea typeface="Calibri"/>
                <a:cs typeface="Calibri"/>
                <a:sym typeface="Calibri"/>
              </a:rPr>
              <a:t>Connect with us! </a:t>
            </a:r>
            <a:endParaRPr kumimoji="0" sz="9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2A206E54-EC6B-ECF2-903B-E2B294CB172F}"/>
              </a:ext>
            </a:extLst>
          </p:cNvPr>
          <p:cNvPicPr>
            <a:picLocks noChangeAspect="1"/>
          </p:cNvPicPr>
          <p:nvPr/>
        </p:nvPicPr>
        <p:blipFill>
          <a:blip r:embed="rId4"/>
          <a:stretch>
            <a:fillRect/>
          </a:stretch>
        </p:blipFill>
        <p:spPr>
          <a:xfrm>
            <a:off x="426952" y="3100753"/>
            <a:ext cx="11670898" cy="7265327"/>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88D046A3-DE05-C218-BB0A-907752AB0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7522" y="6314497"/>
            <a:ext cx="3316851" cy="3316851"/>
          </a:xfrm>
          <a:prstGeom prst="rect">
            <a:avLst/>
          </a:prstGeom>
        </p:spPr>
      </p:pic>
    </p:spTree>
    <p:extLst>
      <p:ext uri="{BB962C8B-B14F-4D97-AF65-F5344CB8AC3E}">
        <p14:creationId xmlns:p14="http://schemas.microsoft.com/office/powerpoint/2010/main" val="2243238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13746b56192_1_6"/>
          <p:cNvSpPr/>
          <p:nvPr/>
        </p:nvSpPr>
        <p:spPr>
          <a:xfrm>
            <a:off x="16304851" y="2233689"/>
            <a:ext cx="1983740" cy="8054340"/>
          </a:xfrm>
          <a:custGeom>
            <a:avLst/>
            <a:gdLst/>
            <a:ahLst/>
            <a:cxnLst/>
            <a:rect l="l" t="t" r="r" b="b"/>
            <a:pathLst>
              <a:path w="1983740" h="7191375" extrusionOk="0">
                <a:moveTo>
                  <a:pt x="0" y="7191374"/>
                </a:moveTo>
                <a:lnTo>
                  <a:pt x="1983436" y="7191374"/>
                </a:lnTo>
                <a:lnTo>
                  <a:pt x="198343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2" name="Google Shape;1052;g13746b56192_1_6"/>
          <p:cNvSpPr/>
          <p:nvPr/>
        </p:nvSpPr>
        <p:spPr>
          <a:xfrm>
            <a:off x="21932" y="2075339"/>
            <a:ext cx="16127730" cy="8216146"/>
          </a:xfrm>
          <a:custGeom>
            <a:avLst/>
            <a:gdLst/>
            <a:ahLst/>
            <a:cxnLst/>
            <a:rect l="l" t="t" r="r" b="b"/>
            <a:pathLst>
              <a:path w="16127730" h="7191375" extrusionOk="0">
                <a:moveTo>
                  <a:pt x="0" y="7191374"/>
                </a:moveTo>
                <a:lnTo>
                  <a:pt x="16127686" y="7191374"/>
                </a:lnTo>
                <a:lnTo>
                  <a:pt x="16127686" y="0"/>
                </a:lnTo>
                <a:lnTo>
                  <a:pt x="0" y="0"/>
                </a:lnTo>
                <a:lnTo>
                  <a:pt x="0" y="7191374"/>
                </a:lnTo>
                <a:close/>
              </a:path>
            </a:pathLst>
          </a:custGeom>
          <a:solidFill>
            <a:srgbClr val="2121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You may say I’m a dreamer, but I’m not the only one.</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g13746b56192_1_6"/>
          <p:cNvSpPr txBox="1"/>
          <p:nvPr/>
        </p:nvSpPr>
        <p:spPr>
          <a:xfrm>
            <a:off x="728137" y="4762500"/>
            <a:ext cx="14934900" cy="1689300"/>
          </a:xfrm>
          <a:prstGeom prst="rect">
            <a:avLst/>
          </a:prstGeom>
          <a:noFill/>
          <a:ln>
            <a:noFill/>
          </a:ln>
        </p:spPr>
        <p:txBody>
          <a:bodyPr spcFirstLastPara="1" wrap="square" lIns="0" tIns="2552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Calibri"/>
              <a:ea typeface="Calibri"/>
              <a:cs typeface="Calibri"/>
              <a:sym typeface="Calibri"/>
            </a:endParaRPr>
          </a:p>
          <a:p>
            <a:pPr marL="127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4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4" name="Google Shape;1054;g13746b56192_1_6"/>
          <p:cNvSpPr/>
          <p:nvPr/>
        </p:nvSpPr>
        <p:spPr>
          <a:xfrm>
            <a:off x="0" y="0"/>
            <a:ext cx="18288000" cy="2236589"/>
          </a:xfrm>
          <a:custGeom>
            <a:avLst/>
            <a:gdLst/>
            <a:ahLst/>
            <a:cxnLst/>
            <a:rect l="l" t="t" r="r" b="b"/>
            <a:pathLst>
              <a:path w="18288000" h="3095625" extrusionOk="0">
                <a:moveTo>
                  <a:pt x="0" y="0"/>
                </a:moveTo>
                <a:lnTo>
                  <a:pt x="18287999" y="0"/>
                </a:lnTo>
                <a:lnTo>
                  <a:pt x="18287999" y="3095624"/>
                </a:lnTo>
                <a:lnTo>
                  <a:pt x="0" y="309562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g13746b56192_1_6"/>
          <p:cNvSpPr/>
          <p:nvPr/>
        </p:nvSpPr>
        <p:spPr>
          <a:xfrm>
            <a:off x="16127686" y="3100753"/>
            <a:ext cx="177165" cy="7183755"/>
          </a:xfrm>
          <a:custGeom>
            <a:avLst/>
            <a:gdLst/>
            <a:ahLst/>
            <a:cxnLst/>
            <a:rect l="l" t="t" r="r" b="b"/>
            <a:pathLst>
              <a:path w="177165" h="7183755" extrusionOk="0">
                <a:moveTo>
                  <a:pt x="0" y="7183744"/>
                </a:moveTo>
                <a:lnTo>
                  <a:pt x="0" y="0"/>
                </a:lnTo>
                <a:lnTo>
                  <a:pt x="176875" y="0"/>
                </a:lnTo>
                <a:lnTo>
                  <a:pt x="176875" y="7183744"/>
                </a:lnTo>
                <a:lnTo>
                  <a:pt x="0" y="7183744"/>
                </a:lnTo>
                <a:close/>
              </a:path>
            </a:pathLst>
          </a:custGeom>
          <a:solidFill>
            <a:srgbClr val="EFF0F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g13746b56192_1_6"/>
          <p:cNvSpPr/>
          <p:nvPr/>
        </p:nvSpPr>
        <p:spPr>
          <a:xfrm>
            <a:off x="16586143" y="431045"/>
            <a:ext cx="1476300" cy="1371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7" name="Google Shape;1057;g13746b56192_1_6"/>
          <p:cNvSpPr txBox="1"/>
          <p:nvPr/>
        </p:nvSpPr>
        <p:spPr>
          <a:xfrm rot="-5400000">
            <a:off x="13901597" y="5483577"/>
            <a:ext cx="67410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Raleway Medium"/>
                <a:ea typeface="Raleway Medium"/>
                <a:cs typeface="Raleway Medium"/>
                <a:sym typeface="Raleway Medium"/>
              </a:rPr>
              <a:t>EVERY PERSON AND EVERY INTERACTION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g13746b56192_1_6"/>
          <p:cNvSpPr txBox="1"/>
          <p:nvPr/>
        </p:nvSpPr>
        <p:spPr>
          <a:xfrm>
            <a:off x="8142358" y="3788575"/>
            <a:ext cx="7097642" cy="4412726"/>
          </a:xfrm>
          <a:prstGeom prst="rect">
            <a:avLst/>
          </a:prstGeom>
          <a:noFill/>
          <a:ln>
            <a:noFill/>
          </a:ln>
        </p:spPr>
        <p:txBody>
          <a:bodyPr spcFirstLastPara="1" wrap="square" lIns="0" tIns="25525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srgbClr val="FFFFFF"/>
                </a:solidFill>
                <a:latin typeface="Calibri"/>
                <a:ea typeface="Calibri"/>
                <a:cs typeface="Calibri"/>
                <a:sym typeface="Calibri"/>
              </a:rPr>
              <a:t>Check the </a:t>
            </a:r>
            <a:r>
              <a:rPr lang="en-US" sz="5400" b="1" kern="0" dirty="0">
                <a:solidFill>
                  <a:srgbClr val="FFFFFF"/>
                </a:solidFill>
                <a:latin typeface="Calibri"/>
                <a:ea typeface="Calibri"/>
                <a:cs typeface="Calibri"/>
                <a:sym typeface="Calibri"/>
              </a:rPr>
              <a:t>EDPS Teams </a:t>
            </a:r>
            <a:r>
              <a:rPr lang="en-US" sz="5400" kern="0" dirty="0">
                <a:solidFill>
                  <a:srgbClr val="FFFFFF"/>
                </a:solidFill>
                <a:latin typeface="Calibri"/>
                <a:ea typeface="Calibri"/>
                <a:cs typeface="Calibri"/>
                <a:sym typeface="Calibri"/>
              </a:rPr>
              <a:t>page for news, updates, reminders, photos, and opportunities to get involved!</a:t>
            </a:r>
            <a:endParaRPr kumimoji="0" sz="4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59" name="Google Shape;1059;g13746b56192_1_6"/>
          <p:cNvSpPr txBox="1"/>
          <p:nvPr/>
        </p:nvSpPr>
        <p:spPr>
          <a:xfrm>
            <a:off x="-165683" y="268178"/>
            <a:ext cx="1612770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000000"/>
                </a:solidFill>
                <a:effectLst/>
                <a:uLnTx/>
                <a:uFillTx/>
                <a:latin typeface="Calibri"/>
                <a:ea typeface="Calibri"/>
                <a:cs typeface="Calibri"/>
                <a:sym typeface="Calibri"/>
              </a:rPr>
              <a:t>Connect with us</a:t>
            </a:r>
            <a:r>
              <a:rPr lang="en-US" sz="8000" kern="0" dirty="0">
                <a:solidFill>
                  <a:srgbClr val="000000"/>
                </a:solidFill>
                <a:latin typeface="Calibri"/>
                <a:ea typeface="Calibri"/>
                <a:cs typeface="Calibri"/>
                <a:sym typeface="Calibri"/>
              </a:rPr>
              <a:t>. </a:t>
            </a:r>
            <a:r>
              <a:rPr kumimoji="0" lang="en-US" sz="8000" b="0" i="0" u="none" strike="noStrike" kern="0" cap="none" spc="0" normalizeH="0" baseline="0" noProof="0" dirty="0">
                <a:ln>
                  <a:noFill/>
                </a:ln>
                <a:solidFill>
                  <a:srgbClr val="000000"/>
                </a:solidFill>
                <a:effectLst/>
                <a:uLnTx/>
                <a:uFillTx/>
                <a:latin typeface="Calibri"/>
                <a:ea typeface="Calibri"/>
                <a:cs typeface="Calibri"/>
                <a:sym typeface="Calibri"/>
              </a:rPr>
              <a:t>Welcome to DEMAC! </a:t>
            </a:r>
            <a:endParaRPr kumimoji="0" sz="8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3151EE54-B03E-4D60-1594-E638AFC9DBFF}"/>
              </a:ext>
            </a:extLst>
          </p:cNvPr>
          <p:cNvPicPr>
            <a:picLocks noChangeAspect="1"/>
          </p:cNvPicPr>
          <p:nvPr/>
        </p:nvPicPr>
        <p:blipFill rotWithShape="1">
          <a:blip r:embed="rId4"/>
          <a:srcRect b="16445"/>
          <a:stretch/>
        </p:blipFill>
        <p:spPr>
          <a:xfrm>
            <a:off x="990601" y="2509857"/>
            <a:ext cx="6102910" cy="7774651"/>
          </a:xfrm>
          <a:prstGeom prst="rect">
            <a:avLst/>
          </a:prstGeom>
        </p:spPr>
      </p:pic>
    </p:spTree>
    <p:extLst>
      <p:ext uri="{BB962C8B-B14F-4D97-AF65-F5344CB8AC3E}">
        <p14:creationId xmlns:p14="http://schemas.microsoft.com/office/powerpoint/2010/main" val="4018917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606" y="-35859"/>
            <a:ext cx="15392394" cy="10287000"/>
          </a:xfrm>
          <a:custGeom>
            <a:avLst/>
            <a:gdLst/>
            <a:ahLst/>
            <a:cxnLst/>
            <a:rect l="l" t="t" r="r" b="b"/>
            <a:pathLst>
              <a:path w="12791440" h="10287000">
                <a:moveTo>
                  <a:pt x="0" y="10286999"/>
                </a:moveTo>
                <a:lnTo>
                  <a:pt x="12791445" y="10286999"/>
                </a:lnTo>
                <a:lnTo>
                  <a:pt x="12791445" y="0"/>
                </a:lnTo>
                <a:lnTo>
                  <a:pt x="0" y="0"/>
                </a:lnTo>
                <a:lnTo>
                  <a:pt x="0" y="10286999"/>
                </a:lnTo>
                <a:close/>
              </a:path>
            </a:pathLst>
          </a:custGeom>
          <a:solidFill>
            <a:srgbClr val="212121"/>
          </a:solidFill>
        </p:spPr>
        <p:txBody>
          <a:bodyPr wrap="square" lIns="0" tIns="0" rIns="0" bIns="0" rtlCol="0"/>
          <a:lstStyle/>
          <a:p>
            <a:endParaRPr dirty="0"/>
          </a:p>
        </p:txBody>
      </p:sp>
      <p:sp>
        <p:nvSpPr>
          <p:cNvPr id="3" name="object 3"/>
          <p:cNvSpPr/>
          <p:nvPr/>
        </p:nvSpPr>
        <p:spPr>
          <a:xfrm>
            <a:off x="0" y="0"/>
            <a:ext cx="2895600" cy="10287000"/>
          </a:xfrm>
          <a:custGeom>
            <a:avLst/>
            <a:gdLst/>
            <a:ahLst/>
            <a:cxnLst/>
            <a:rect l="l" t="t" r="r" b="b"/>
            <a:pathLst>
              <a:path w="5496560" h="10287000">
                <a:moveTo>
                  <a:pt x="0" y="10286998"/>
                </a:moveTo>
                <a:lnTo>
                  <a:pt x="5496554" y="10286998"/>
                </a:lnTo>
                <a:lnTo>
                  <a:pt x="5496554" y="0"/>
                </a:lnTo>
                <a:lnTo>
                  <a:pt x="0" y="0"/>
                </a:lnTo>
                <a:lnTo>
                  <a:pt x="0" y="10286998"/>
                </a:lnTo>
                <a:close/>
              </a:path>
            </a:pathLst>
          </a:custGeom>
          <a:solidFill>
            <a:srgbClr val="F50000"/>
          </a:solidFill>
        </p:spPr>
        <p:txBody>
          <a:bodyPr wrap="square" lIns="0" tIns="0" rIns="0" bIns="0" rtlCol="0"/>
          <a:lstStyle/>
          <a:p>
            <a:endParaRPr dirty="0"/>
          </a:p>
        </p:txBody>
      </p:sp>
      <p:sp>
        <p:nvSpPr>
          <p:cNvPr id="7" name="object 7"/>
          <p:cNvSpPr/>
          <p:nvPr/>
        </p:nvSpPr>
        <p:spPr>
          <a:xfrm>
            <a:off x="16642726" y="1103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8" name="object 8"/>
          <p:cNvSpPr/>
          <p:nvPr/>
        </p:nvSpPr>
        <p:spPr>
          <a:xfrm>
            <a:off x="16642726" y="12938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9" name="object 9"/>
          <p:cNvSpPr/>
          <p:nvPr/>
        </p:nvSpPr>
        <p:spPr>
          <a:xfrm>
            <a:off x="16642726" y="1484317"/>
            <a:ext cx="619125" cy="0"/>
          </a:xfrm>
          <a:custGeom>
            <a:avLst/>
            <a:gdLst/>
            <a:ahLst/>
            <a:cxnLst/>
            <a:rect l="l" t="t" r="r" b="b"/>
            <a:pathLst>
              <a:path w="619125">
                <a:moveTo>
                  <a:pt x="0" y="0"/>
                </a:moveTo>
                <a:lnTo>
                  <a:pt x="619124" y="0"/>
                </a:lnTo>
              </a:path>
            </a:pathLst>
          </a:custGeom>
          <a:ln w="57149">
            <a:solidFill>
              <a:srgbClr val="212121"/>
            </a:solidFill>
          </a:ln>
        </p:spPr>
        <p:txBody>
          <a:bodyPr wrap="square" lIns="0" tIns="0" rIns="0" bIns="0" rtlCol="0"/>
          <a:lstStyle/>
          <a:p>
            <a:endParaRPr dirty="0"/>
          </a:p>
        </p:txBody>
      </p:sp>
      <p:sp>
        <p:nvSpPr>
          <p:cNvPr id="5" name="Title 4">
            <a:extLst>
              <a:ext uri="{FF2B5EF4-FFF2-40B4-BE49-F238E27FC236}">
                <a16:creationId xmlns:a16="http://schemas.microsoft.com/office/drawing/2014/main" id="{15D24074-62DC-5C4F-9EB5-8675D06C4BC3}"/>
              </a:ext>
            </a:extLst>
          </p:cNvPr>
          <p:cNvSpPr>
            <a:spLocks noGrp="1"/>
          </p:cNvSpPr>
          <p:nvPr>
            <p:ph type="title"/>
          </p:nvPr>
        </p:nvSpPr>
        <p:spPr>
          <a:xfrm>
            <a:off x="2895601" y="2857500"/>
            <a:ext cx="15191750" cy="4539704"/>
          </a:xfrm>
        </p:spPr>
        <p:txBody>
          <a:bodyPr/>
          <a:lstStyle/>
          <a:p>
            <a:r>
              <a:rPr lang="en-US" sz="19900" dirty="0">
                <a:latin typeface="Raleway ExtraBold" panose="020B0503030101060003" pitchFamily="34" charset="77"/>
              </a:rPr>
              <a:t>8</a:t>
            </a:r>
            <a:r>
              <a:rPr lang="en-US" sz="9600" dirty="0">
                <a:latin typeface="Raleway ExtraBold" panose="020B0503030101060003" pitchFamily="34" charset="77"/>
              </a:rPr>
              <a:t>. Research Opportunity</a:t>
            </a:r>
          </a:p>
        </p:txBody>
      </p:sp>
      <p:pic>
        <p:nvPicPr>
          <p:cNvPr id="13" name="Graphic 12">
            <a:extLst>
              <a:ext uri="{FF2B5EF4-FFF2-40B4-BE49-F238E27FC236}">
                <a16:creationId xmlns:a16="http://schemas.microsoft.com/office/drawing/2014/main" id="{99C618E1-D7FD-0547-9BCD-99C39FE6CE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36351" y="8614302"/>
            <a:ext cx="1651000" cy="1447800"/>
          </a:xfrm>
          <a:prstGeom prst="rect">
            <a:avLst/>
          </a:prstGeom>
        </p:spPr>
      </p:pic>
    </p:spTree>
    <p:extLst>
      <p:ext uri="{BB962C8B-B14F-4D97-AF65-F5344CB8AC3E}">
        <p14:creationId xmlns:p14="http://schemas.microsoft.com/office/powerpoint/2010/main" val="382061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3F9E-9DE4-3D27-D468-D9E8BF40C2B7}"/>
              </a:ext>
            </a:extLst>
          </p:cNvPr>
          <p:cNvSpPr>
            <a:spLocks noGrp="1"/>
          </p:cNvSpPr>
          <p:nvPr>
            <p:ph type="ctrTitle"/>
          </p:nvPr>
        </p:nvSpPr>
        <p:spPr>
          <a:xfrm>
            <a:off x="979715" y="1989597"/>
            <a:ext cx="16573500" cy="3388434"/>
          </a:xfrm>
        </p:spPr>
        <p:txBody>
          <a:bodyPr>
            <a:normAutofit/>
          </a:bodyPr>
          <a:lstStyle/>
          <a:p>
            <a:r>
              <a:rPr lang="en-US" sz="9600" dirty="0">
                <a:solidFill>
                  <a:schemeClr val="tx1"/>
                </a:solidFill>
              </a:rPr>
              <a:t>Frequent Student Feedback to Graduate Teaching Assistants</a:t>
            </a:r>
          </a:p>
        </p:txBody>
      </p:sp>
      <p:sp>
        <p:nvSpPr>
          <p:cNvPr id="3" name="Subtitle 2">
            <a:extLst>
              <a:ext uri="{FF2B5EF4-FFF2-40B4-BE49-F238E27FC236}">
                <a16:creationId xmlns:a16="http://schemas.microsoft.com/office/drawing/2014/main" id="{1FD758C5-C99F-D7AA-DED3-CC20030A374F}"/>
              </a:ext>
            </a:extLst>
          </p:cNvPr>
          <p:cNvSpPr>
            <a:spLocks noGrp="1"/>
          </p:cNvSpPr>
          <p:nvPr>
            <p:ph type="subTitle" idx="1"/>
          </p:nvPr>
        </p:nvSpPr>
        <p:spPr/>
        <p:txBody>
          <a:bodyPr/>
          <a:lstStyle/>
          <a:p>
            <a:r>
              <a:rPr lang="en-US" dirty="0"/>
              <a:t>Please participate in our study!</a:t>
            </a:r>
          </a:p>
        </p:txBody>
      </p:sp>
      <p:sp>
        <p:nvSpPr>
          <p:cNvPr id="4" name="Text Placeholder 3">
            <a:extLst>
              <a:ext uri="{FF2B5EF4-FFF2-40B4-BE49-F238E27FC236}">
                <a16:creationId xmlns:a16="http://schemas.microsoft.com/office/drawing/2014/main" id="{B1AAB577-5582-3FF4-1CCB-4505B101D7D7}"/>
              </a:ext>
            </a:extLst>
          </p:cNvPr>
          <p:cNvSpPr>
            <a:spLocks noGrp="1"/>
          </p:cNvSpPr>
          <p:nvPr>
            <p:ph type="body" sz="quarter" idx="12"/>
          </p:nvPr>
        </p:nvSpPr>
        <p:spPr/>
        <p:txBody>
          <a:bodyPr/>
          <a:lstStyle/>
          <a:p>
            <a:r>
              <a:rPr lang="en-US" dirty="0"/>
              <a:t>Investigators:  Om Joshi, Jay Jeffries, Justin Andersson, PhD, Eric </a:t>
            </a:r>
            <a:r>
              <a:rPr lang="en-US" dirty="0" err="1"/>
              <a:t>Buhs</a:t>
            </a:r>
            <a:r>
              <a:rPr lang="en-US" dirty="0"/>
              <a:t>, PhD</a:t>
            </a:r>
          </a:p>
        </p:txBody>
      </p:sp>
    </p:spTree>
    <p:extLst>
      <p:ext uri="{BB962C8B-B14F-4D97-AF65-F5344CB8AC3E}">
        <p14:creationId xmlns:p14="http://schemas.microsoft.com/office/powerpoint/2010/main" val="2363965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D5A4-2606-B1BF-3844-1DE9F992865B}"/>
              </a:ext>
            </a:extLst>
          </p:cNvPr>
          <p:cNvSpPr>
            <a:spLocks noGrp="1"/>
          </p:cNvSpPr>
          <p:nvPr>
            <p:ph type="ctrTitle"/>
          </p:nvPr>
        </p:nvSpPr>
        <p:spPr>
          <a:xfrm>
            <a:off x="457199" y="2095499"/>
            <a:ext cx="13454745" cy="6607629"/>
          </a:xfrm>
        </p:spPr>
        <p:txBody>
          <a:bodyPr>
            <a:normAutofit fontScale="90000"/>
          </a:bodyPr>
          <a:lstStyle/>
          <a:p>
            <a:r>
              <a:rPr lang="en-US" sz="2700" b="1" dirty="0">
                <a:solidFill>
                  <a:srgbClr val="000000"/>
                </a:solidFill>
                <a:latin typeface="Helvetica" pitchFamily="2" charset="0"/>
              </a:rPr>
              <a:t>Study Invitation</a:t>
            </a:r>
            <a:r>
              <a:rPr lang="en-US" sz="2700" b="1" dirty="0">
                <a:solidFill>
                  <a:srgbClr val="000000"/>
                </a:solidFill>
                <a:latin typeface="inherit"/>
              </a:rPr>
              <a:t> </a:t>
            </a:r>
            <a:br>
              <a:rPr lang="en-US" b="0" i="0" u="none" strike="noStrike" dirty="0">
                <a:solidFill>
                  <a:srgbClr val="000000"/>
                </a:solidFill>
                <a:effectLst/>
                <a:latin typeface="Calibri" panose="020F0502020204030204" pitchFamily="34" charset="0"/>
              </a:rPr>
            </a:br>
            <a:r>
              <a:rPr lang="en-US" sz="2700" dirty="0">
                <a:solidFill>
                  <a:srgbClr val="000000"/>
                </a:solidFill>
                <a:latin typeface="Helvetica" pitchFamily="2" charset="0"/>
              </a:rPr>
              <a:t>Dear University of Nebraska-Lincoln Graduate Student,</a:t>
            </a:r>
            <a:r>
              <a:rPr lang="en-US" sz="2700" dirty="0">
                <a:solidFill>
                  <a:srgbClr val="000000"/>
                </a:solidFill>
                <a:latin typeface="inherit"/>
              </a:rPr>
              <a:t> </a:t>
            </a:r>
            <a:br>
              <a:rPr lang="en-US" sz="2700" dirty="0">
                <a:solidFill>
                  <a:srgbClr val="000000"/>
                </a:solidFill>
                <a:latin typeface="Calibri" panose="020F0502020204030204" pitchFamily="34" charset="0"/>
              </a:rPr>
            </a:br>
            <a:r>
              <a:rPr lang="en-US" sz="2700" dirty="0">
                <a:solidFill>
                  <a:srgbClr val="000000"/>
                </a:solidFill>
                <a:latin typeface="Helvetica" pitchFamily="2" charset="0"/>
              </a:rPr>
              <a:t>We are conducting a study on the effects of frequent student feedback to their graduate teaching assistant (GTA) during an academic semester. You are eligible to participate if you are at least 17 years old, a GTA at UNL who is teaching an undergraduate course for the College of Education and Human Sciences and are currently residing in the United States.</a:t>
            </a:r>
            <a:r>
              <a:rPr lang="en-US" sz="2700" dirty="0">
                <a:solidFill>
                  <a:srgbClr val="000000"/>
                </a:solidFill>
                <a:latin typeface="inherit"/>
              </a:rPr>
              <a:t> </a:t>
            </a:r>
            <a:br>
              <a:rPr lang="en-US" sz="2700" dirty="0">
                <a:solidFill>
                  <a:srgbClr val="000000"/>
                </a:solidFill>
                <a:latin typeface="Calibri" panose="020F0502020204030204" pitchFamily="34" charset="0"/>
              </a:rPr>
            </a:br>
            <a:br>
              <a:rPr lang="en-US" sz="2700" dirty="0">
                <a:solidFill>
                  <a:srgbClr val="000000"/>
                </a:solidFill>
                <a:latin typeface="Calibri" panose="020F0502020204030204" pitchFamily="34" charset="0"/>
              </a:rPr>
            </a:br>
            <a:r>
              <a:rPr lang="en-US" sz="2700" b="1" dirty="0">
                <a:solidFill>
                  <a:srgbClr val="000000"/>
                </a:solidFill>
                <a:latin typeface="Helvetica" pitchFamily="2" charset="0"/>
              </a:rPr>
              <a:t>Compensation</a:t>
            </a:r>
            <a:r>
              <a:rPr lang="en-US" sz="2700" b="1" dirty="0">
                <a:solidFill>
                  <a:srgbClr val="000000"/>
                </a:solidFill>
                <a:latin typeface="inherit"/>
              </a:rPr>
              <a:t> </a:t>
            </a:r>
            <a:br>
              <a:rPr lang="en-US" b="0" i="0" u="none" strike="noStrike" dirty="0">
                <a:solidFill>
                  <a:srgbClr val="000000"/>
                </a:solidFill>
                <a:effectLst/>
                <a:latin typeface="Calibri" panose="020F0502020204030204" pitchFamily="34" charset="0"/>
              </a:rPr>
            </a:br>
            <a:r>
              <a:rPr lang="en-US" sz="2700" dirty="0">
                <a:solidFill>
                  <a:srgbClr val="000000"/>
                </a:solidFill>
                <a:latin typeface="Helvetica" pitchFamily="2" charset="0"/>
              </a:rPr>
              <a:t>Participating GTAs will receive a $50 Visa gift card.</a:t>
            </a:r>
            <a:r>
              <a:rPr lang="en-US" sz="2700" dirty="0">
                <a:solidFill>
                  <a:srgbClr val="000000"/>
                </a:solidFill>
                <a:latin typeface="inherit"/>
              </a:rPr>
              <a:t> </a:t>
            </a:r>
            <a:br>
              <a:rPr lang="en-US" sz="2700" dirty="0">
                <a:solidFill>
                  <a:srgbClr val="000000"/>
                </a:solidFill>
                <a:latin typeface="Calibri" panose="020F0502020204030204" pitchFamily="34" charset="0"/>
              </a:rPr>
            </a:br>
            <a:r>
              <a:rPr lang="en-US" sz="2700" dirty="0">
                <a:solidFill>
                  <a:srgbClr val="000000"/>
                </a:solidFill>
                <a:latin typeface="Helvetica" pitchFamily="2" charset="0"/>
              </a:rPr>
              <a:t> </a:t>
            </a:r>
            <a:br>
              <a:rPr lang="en-US" sz="2700" dirty="0">
                <a:solidFill>
                  <a:srgbClr val="000000"/>
                </a:solidFill>
                <a:latin typeface="Calibri" panose="020F0502020204030204" pitchFamily="34" charset="0"/>
              </a:rPr>
            </a:br>
            <a:r>
              <a:rPr lang="en-US" sz="2700" dirty="0">
                <a:solidFill>
                  <a:srgbClr val="000000"/>
                </a:solidFill>
                <a:latin typeface="Helvetica" pitchFamily="2" charset="0"/>
              </a:rPr>
              <a:t>Please scan the QR code to express your interest, </a:t>
            </a:r>
            <a:br>
              <a:rPr lang="en-US" sz="2700" dirty="0">
                <a:solidFill>
                  <a:srgbClr val="000000"/>
                </a:solidFill>
                <a:latin typeface="Helvetica" pitchFamily="2" charset="0"/>
              </a:rPr>
            </a:br>
            <a:r>
              <a:rPr lang="en-US" sz="2700" dirty="0">
                <a:solidFill>
                  <a:schemeClr val="tx1"/>
                </a:solidFill>
                <a:latin typeface="Helvetica" pitchFamily="2" charset="0"/>
              </a:rPr>
              <a:t>Or contact Om Joshi</a:t>
            </a:r>
            <a:r>
              <a:rPr lang="en-US" sz="2700" dirty="0">
                <a:solidFill>
                  <a:schemeClr val="tx1"/>
                </a:solidFill>
                <a:latin typeface="inherit"/>
              </a:rPr>
              <a:t> </a:t>
            </a:r>
            <a:r>
              <a:rPr lang="en-US" sz="2700" u="sng" dirty="0">
                <a:solidFill>
                  <a:schemeClr val="tx1"/>
                </a:solidFill>
                <a:latin typeface="Helvetica" pitchFamily="2" charset="0"/>
                <a:hlinkClick r:id="rId3" tooltip="om.joshi@huskers.unl.edu">
                  <a:extLst>
                    <a:ext uri="{A12FA001-AC4F-418D-AE19-62706E023703}">
                      <ahyp:hlinkClr xmlns:ahyp="http://schemas.microsoft.com/office/drawing/2018/hyperlinkcolor" val="tx"/>
                    </a:ext>
                  </a:extLst>
                </a:hlinkClick>
              </a:rPr>
              <a:t>om.joshi@huskers.unl.edu</a:t>
            </a:r>
            <a:r>
              <a:rPr lang="en-US" sz="2700" dirty="0">
                <a:solidFill>
                  <a:schemeClr val="tx1"/>
                </a:solidFill>
                <a:latin typeface="Helvetica" pitchFamily="2" charset="0"/>
              </a:rPr>
              <a:t>, </a:t>
            </a:r>
            <a:br>
              <a:rPr lang="en-US" sz="2700" dirty="0">
                <a:solidFill>
                  <a:schemeClr val="tx1"/>
                </a:solidFill>
                <a:latin typeface="Helvetica" pitchFamily="2" charset="0"/>
              </a:rPr>
            </a:br>
            <a:r>
              <a:rPr lang="en-US" sz="2700" dirty="0">
                <a:solidFill>
                  <a:schemeClr val="tx1"/>
                </a:solidFill>
                <a:latin typeface="Helvetica" pitchFamily="2" charset="0"/>
              </a:rPr>
              <a:t>Jay Jeffries</a:t>
            </a:r>
            <a:r>
              <a:rPr lang="en-US" sz="2700" dirty="0">
                <a:solidFill>
                  <a:schemeClr val="tx1"/>
                </a:solidFill>
                <a:latin typeface="inherit"/>
              </a:rPr>
              <a:t> </a:t>
            </a:r>
            <a:r>
              <a:rPr lang="en-US" sz="2700" u="sng" dirty="0">
                <a:solidFill>
                  <a:schemeClr val="tx1"/>
                </a:solidFill>
                <a:latin typeface="inherit"/>
                <a:hlinkClick r:id="rId4" tooltip="jayjeffries13@huskers.unl.edu ">
                  <a:extLst>
                    <a:ext uri="{A12FA001-AC4F-418D-AE19-62706E023703}">
                      <ahyp:hlinkClr xmlns:ahyp="http://schemas.microsoft.com/office/drawing/2018/hyperlinkcolor" val="tx"/>
                    </a:ext>
                  </a:extLst>
                </a:hlinkClick>
              </a:rPr>
              <a:t>jayjeffries13@huskers.unl.edu</a:t>
            </a:r>
            <a:r>
              <a:rPr lang="en-US" sz="2700" u="sng" dirty="0">
                <a:solidFill>
                  <a:schemeClr val="tx1"/>
                </a:solidFill>
                <a:latin typeface="Helvetica" pitchFamily="2" charset="0"/>
              </a:rPr>
              <a:t>,</a:t>
            </a:r>
            <a:br>
              <a:rPr lang="en-US" sz="2700" u="sng" dirty="0">
                <a:solidFill>
                  <a:schemeClr val="tx1"/>
                </a:solidFill>
                <a:latin typeface="Helvetica" pitchFamily="2" charset="0"/>
              </a:rPr>
            </a:br>
            <a:r>
              <a:rPr lang="en-US" sz="2700" dirty="0">
                <a:solidFill>
                  <a:schemeClr val="tx1"/>
                </a:solidFill>
                <a:latin typeface="Helvetica" pitchFamily="2" charset="0"/>
              </a:rPr>
              <a:t>Justin Andersson </a:t>
            </a:r>
            <a:r>
              <a:rPr lang="en-US" sz="2700" dirty="0">
                <a:solidFill>
                  <a:schemeClr val="tx1"/>
                </a:solidFill>
                <a:latin typeface="inherit"/>
                <a:hlinkClick r:id="rId5" tooltip="jandersson@unomaha.edu">
                  <a:extLst>
                    <a:ext uri="{A12FA001-AC4F-418D-AE19-62706E023703}">
                      <ahyp:hlinkClr xmlns:ahyp="http://schemas.microsoft.com/office/drawing/2018/hyperlinkcolor" val="tx"/>
                    </a:ext>
                  </a:extLst>
                </a:hlinkClick>
              </a:rPr>
              <a:t>jandersson@unomaha.edu</a:t>
            </a:r>
            <a:r>
              <a:rPr lang="en-US" sz="2700" dirty="0">
                <a:solidFill>
                  <a:schemeClr val="tx1"/>
                </a:solidFill>
                <a:latin typeface="Helvetica" pitchFamily="2" charset="0"/>
              </a:rPr>
              <a:t> with questions.</a:t>
            </a:r>
            <a:br>
              <a:rPr lang="en-US" sz="2700" dirty="0">
                <a:solidFill>
                  <a:schemeClr val="tx1"/>
                </a:solidFill>
                <a:latin typeface="Calibri" panose="020F0502020204030204" pitchFamily="34" charset="0"/>
              </a:rPr>
            </a:br>
            <a:endParaRPr lang="en-US" dirty="0">
              <a:solidFill>
                <a:schemeClr val="tx1"/>
              </a:solidFill>
            </a:endParaRPr>
          </a:p>
        </p:txBody>
      </p:sp>
      <p:pic>
        <p:nvPicPr>
          <p:cNvPr id="8" name="Picture 7">
            <a:extLst>
              <a:ext uri="{FF2B5EF4-FFF2-40B4-BE49-F238E27FC236}">
                <a16:creationId xmlns:a16="http://schemas.microsoft.com/office/drawing/2014/main" id="{30ED28AF-4C08-538D-2B1B-533E9D54F0F0}"/>
              </a:ext>
            </a:extLst>
          </p:cNvPr>
          <p:cNvPicPr>
            <a:picLocks noChangeAspect="1"/>
          </p:cNvPicPr>
          <p:nvPr/>
        </p:nvPicPr>
        <p:blipFill>
          <a:blip r:embed="rId6"/>
          <a:stretch>
            <a:fillRect/>
          </a:stretch>
        </p:blipFill>
        <p:spPr>
          <a:xfrm>
            <a:off x="12230101" y="4344888"/>
            <a:ext cx="5756435" cy="5615541"/>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D5CE45C-F342-DB3A-E1BD-CB1FFC0E9CBD}"/>
                  </a:ext>
                </a:extLst>
              </p14:cNvPr>
              <p14:cNvContentPartPr/>
              <p14:nvPr/>
            </p14:nvContentPartPr>
            <p14:xfrm>
              <a:off x="4062923" y="4655739"/>
              <a:ext cx="8064900" cy="1545480"/>
            </p14:xfrm>
          </p:contentPart>
        </mc:Choice>
        <mc:Fallback xmlns="">
          <p:pic>
            <p:nvPicPr>
              <p:cNvPr id="10" name="Ink 9">
                <a:extLst>
                  <a:ext uri="{FF2B5EF4-FFF2-40B4-BE49-F238E27FC236}">
                    <a16:creationId xmlns:a16="http://schemas.microsoft.com/office/drawing/2014/main" id="{4D5CE45C-F342-DB3A-E1BD-CB1FFC0E9CBD}"/>
                  </a:ext>
                </a:extLst>
              </p:cNvPr>
              <p:cNvPicPr/>
              <p:nvPr/>
            </p:nvPicPr>
            <p:blipFill>
              <a:blip r:embed="rId8"/>
              <a:stretch>
                <a:fillRect/>
              </a:stretch>
            </p:blipFill>
            <p:spPr>
              <a:xfrm>
                <a:off x="4044924" y="4637739"/>
                <a:ext cx="8100538" cy="158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31275B2-ED40-E01E-7F78-4704C76AEAD8}"/>
                  </a:ext>
                </a:extLst>
              </p14:cNvPr>
              <p14:cNvContentPartPr/>
              <p14:nvPr/>
            </p14:nvContentPartPr>
            <p14:xfrm>
              <a:off x="15150743" y="1477299"/>
              <a:ext cx="717660" cy="2620620"/>
            </p14:xfrm>
          </p:contentPart>
        </mc:Choice>
        <mc:Fallback xmlns="">
          <p:pic>
            <p:nvPicPr>
              <p:cNvPr id="12" name="Ink 11">
                <a:extLst>
                  <a:ext uri="{FF2B5EF4-FFF2-40B4-BE49-F238E27FC236}">
                    <a16:creationId xmlns:a16="http://schemas.microsoft.com/office/drawing/2014/main" id="{531275B2-ED40-E01E-7F78-4704C76AEAD8}"/>
                  </a:ext>
                </a:extLst>
              </p:cNvPr>
              <p:cNvPicPr/>
              <p:nvPr/>
            </p:nvPicPr>
            <p:blipFill>
              <a:blip r:embed="rId10"/>
              <a:stretch>
                <a:fillRect/>
              </a:stretch>
            </p:blipFill>
            <p:spPr>
              <a:xfrm>
                <a:off x="15114770" y="1441306"/>
                <a:ext cx="789246" cy="2692245"/>
              </a:xfrm>
              <a:prstGeom prst="rect">
                <a:avLst/>
              </a:prstGeom>
            </p:spPr>
          </p:pic>
        </mc:Fallback>
      </mc:AlternateContent>
    </p:spTree>
    <p:extLst>
      <p:ext uri="{BB962C8B-B14F-4D97-AF65-F5344CB8AC3E}">
        <p14:creationId xmlns:p14="http://schemas.microsoft.com/office/powerpoint/2010/main" val="315846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2000" fill="hold"/>
                                        <p:tgtEl>
                                          <p:spTgt spid="12"/>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300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4851" y="2233689"/>
            <a:ext cx="198314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43981" y="2075339"/>
            <a:ext cx="16127730" cy="820916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r>
              <a:rPr lang="en-US"/>
              <a:t>You may say I’m a dreamer, but I’m not the only one.</a:t>
            </a:r>
          </a:p>
        </p:txBody>
      </p:sp>
      <p:sp>
        <p:nvSpPr>
          <p:cNvPr id="4" name="object 4"/>
          <p:cNvSpPr txBox="1"/>
          <p:nvPr/>
        </p:nvSpPr>
        <p:spPr>
          <a:xfrm>
            <a:off x="728137" y="4762500"/>
            <a:ext cx="14934854" cy="1688924"/>
          </a:xfrm>
          <a:prstGeom prst="rect">
            <a:avLst/>
          </a:prstGeom>
        </p:spPr>
        <p:txBody>
          <a:bodyPr vert="horz" wrap="square" lIns="0" tIns="255270" rIns="0" bIns="0" rtlCol="0">
            <a:spAutoFit/>
          </a:bodyPr>
          <a:lstStyle/>
          <a:p>
            <a:pPr marL="12700">
              <a:spcBef>
                <a:spcPts val="600"/>
              </a:spcBef>
              <a:tabLst>
                <a:tab pos="2442845" algn="l"/>
              </a:tabLst>
            </a:pPr>
            <a:endParaRPr lang="en-US" sz="4400" dirty="0"/>
          </a:p>
          <a:p>
            <a:pPr marL="12700">
              <a:lnSpc>
                <a:spcPct val="100000"/>
              </a:lnSpc>
              <a:spcBef>
                <a:spcPts val="600"/>
              </a:spcBef>
              <a:tabLst>
                <a:tab pos="2442845" algn="l"/>
              </a:tabLst>
            </a:pPr>
            <a:endParaRPr lang="en-US" sz="4400" b="1" spc="-140" dirty="0">
              <a:solidFill>
                <a:srgbClr val="FFFFFF"/>
              </a:solidFill>
              <a:cs typeface="Arial"/>
            </a:endParaRP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
        <p:nvSpPr>
          <p:cNvPr id="11" name="object 4"/>
          <p:cNvSpPr txBox="1"/>
          <p:nvPr/>
        </p:nvSpPr>
        <p:spPr>
          <a:xfrm>
            <a:off x="668870" y="2731175"/>
            <a:ext cx="14934854" cy="6736460"/>
          </a:xfrm>
          <a:prstGeom prst="rect">
            <a:avLst/>
          </a:prstGeom>
        </p:spPr>
        <p:txBody>
          <a:bodyPr vert="horz" wrap="square" lIns="0" tIns="255270" rIns="0" bIns="0" rtlCol="0">
            <a:spAutoFit/>
          </a:bodyPr>
          <a:lstStyle/>
          <a:p>
            <a:pPr marL="571500" indent="-571500">
              <a:buFont typeface="Arial" panose="020B0604020202020204" pitchFamily="34" charset="0"/>
              <a:buChar char="•"/>
            </a:pPr>
            <a:r>
              <a:rPr lang="en-US" sz="3200" dirty="0">
                <a:solidFill>
                  <a:srgbClr val="FFFFFF"/>
                </a:solidFill>
              </a:rPr>
              <a:t>Lennon, J. (1971). Imagine [Recorded by J. Lennon]. Imagine [Vinyl]. London, UK: Abbey Road Studios.</a:t>
            </a:r>
          </a:p>
          <a:p>
            <a:pPr marL="571500" indent="-571500">
              <a:buFont typeface="Arial" panose="020B0604020202020204" pitchFamily="34" charset="0"/>
              <a:buChar char="•"/>
            </a:pPr>
            <a:r>
              <a:rPr lang="en-US" sz="3200" dirty="0">
                <a:solidFill>
                  <a:srgbClr val="FFFFFF"/>
                </a:solidFill>
              </a:rPr>
              <a:t>The University of Nebraska (2018). Academic Integrity. Retrieved from: https://www.unl.edu/gradstudies/current/integrity</a:t>
            </a:r>
          </a:p>
          <a:p>
            <a:pPr marL="571500" indent="-571500">
              <a:buFont typeface="Arial" panose="020B0604020202020204" pitchFamily="34" charset="0"/>
              <a:buChar char="•"/>
            </a:pPr>
            <a:r>
              <a:rPr lang="en-US" sz="3200" dirty="0">
                <a:solidFill>
                  <a:srgbClr val="FFFFFF"/>
                </a:solidFill>
              </a:rPr>
              <a:t>University of Nebraska Office of Graduate Studies (2008). Types of plagiarism. Retrieved Aug. 15th, 2018, from:</a:t>
            </a:r>
          </a:p>
          <a:p>
            <a:r>
              <a:rPr lang="en-US" sz="3200" dirty="0">
                <a:solidFill>
                  <a:srgbClr val="FFFFFF"/>
                </a:solidFill>
              </a:rPr>
              <a:t>      https://www.unl.edu/gradstudies/current/news/types-plagiarism</a:t>
            </a:r>
          </a:p>
          <a:p>
            <a:pPr marL="571500" indent="-571500">
              <a:buFont typeface="Arial" panose="020B0604020202020204" pitchFamily="34" charset="0"/>
              <a:buChar char="•"/>
            </a:pPr>
            <a:r>
              <a:rPr lang="en-US" sz="3200" dirty="0" err="1">
                <a:solidFill>
                  <a:srgbClr val="FFFFFF"/>
                </a:solidFill>
              </a:rPr>
              <a:t>Turnitin</a:t>
            </a:r>
            <a:r>
              <a:rPr lang="en-US" sz="3200" dirty="0">
                <a:solidFill>
                  <a:srgbClr val="FFFFFF"/>
                </a:solidFill>
              </a:rPr>
              <a:t> (2017). Plagiarism.org. Retrieved Aug. 15th, 2018, from: https://www.plagiarism.org/</a:t>
            </a:r>
          </a:p>
          <a:p>
            <a:pPr marL="571500" indent="-571500">
              <a:buFont typeface="Arial" panose="020B0604020202020204" pitchFamily="34" charset="0"/>
              <a:buChar char="•"/>
            </a:pPr>
            <a:r>
              <a:rPr lang="en-US" sz="3200" dirty="0">
                <a:solidFill>
                  <a:srgbClr val="FFFFFF"/>
                </a:solidFill>
              </a:rPr>
              <a:t>Wakefield, A.J, </a:t>
            </a:r>
            <a:r>
              <a:rPr lang="en-US" sz="3200" dirty="0" err="1">
                <a:solidFill>
                  <a:srgbClr val="FFFFFF"/>
                </a:solidFill>
              </a:rPr>
              <a:t>Murch</a:t>
            </a:r>
            <a:r>
              <a:rPr lang="en-US" sz="3200" dirty="0">
                <a:solidFill>
                  <a:srgbClr val="FFFFFF"/>
                </a:solidFill>
              </a:rPr>
              <a:t>, S.H., Anthony, A., </a:t>
            </a:r>
            <a:r>
              <a:rPr lang="en-US" sz="3200" dirty="0" err="1">
                <a:solidFill>
                  <a:srgbClr val="FFFFFF"/>
                </a:solidFill>
              </a:rPr>
              <a:t>Linnel,J</a:t>
            </a:r>
            <a:r>
              <a:rPr lang="en-US" sz="3200" dirty="0">
                <a:solidFill>
                  <a:srgbClr val="FFFFFF"/>
                </a:solidFill>
              </a:rPr>
              <a:t>. </a:t>
            </a:r>
            <a:r>
              <a:rPr lang="en-US" sz="3200" dirty="0" err="1">
                <a:solidFill>
                  <a:srgbClr val="FFFFFF"/>
                </a:solidFill>
              </a:rPr>
              <a:t>Casson</a:t>
            </a:r>
            <a:r>
              <a:rPr lang="en-US" sz="3200" dirty="0">
                <a:solidFill>
                  <a:srgbClr val="FFFFFF"/>
                </a:solidFill>
              </a:rPr>
              <a:t>, D.M., Malik, M….&amp; Walker-Smith, J.A. (1998). </a:t>
            </a:r>
            <a:r>
              <a:rPr lang="en-US" sz="3200" dirty="0" err="1">
                <a:solidFill>
                  <a:srgbClr val="FFFFFF"/>
                </a:solidFill>
              </a:rPr>
              <a:t>Ileal</a:t>
            </a:r>
            <a:r>
              <a:rPr lang="en-US" sz="3200" dirty="0">
                <a:solidFill>
                  <a:srgbClr val="FFFFFF"/>
                </a:solidFill>
              </a:rPr>
              <a:t>-lymphoid-nodular hyperplasia, non-specific colitis, and pervasive developmental disorder in children. The Lancet, 637-641.</a:t>
            </a:r>
          </a:p>
          <a:p>
            <a:pPr marL="12700">
              <a:lnSpc>
                <a:spcPct val="100000"/>
              </a:lnSpc>
              <a:spcBef>
                <a:spcPts val="600"/>
              </a:spcBef>
              <a:tabLst>
                <a:tab pos="2442845" algn="l"/>
              </a:tabLst>
            </a:pPr>
            <a:endParaRPr lang="en-US" sz="3200" b="1" spc="-140" dirty="0">
              <a:solidFill>
                <a:srgbClr val="FFFFFF"/>
              </a:solidFill>
              <a:cs typeface="Arial"/>
            </a:endParaRPr>
          </a:p>
        </p:txBody>
      </p:sp>
      <p:sp>
        <p:nvSpPr>
          <p:cNvPr id="12" name="TextBox 11"/>
          <p:cNvSpPr txBox="1"/>
          <p:nvPr/>
        </p:nvSpPr>
        <p:spPr>
          <a:xfrm>
            <a:off x="-35514" y="602315"/>
            <a:ext cx="16127730" cy="1200329"/>
          </a:xfrm>
          <a:prstGeom prst="rect">
            <a:avLst/>
          </a:prstGeom>
          <a:noFill/>
        </p:spPr>
        <p:txBody>
          <a:bodyPr wrap="square" rtlCol="0">
            <a:spAutoFit/>
          </a:bodyPr>
          <a:lstStyle/>
          <a:p>
            <a:pPr lvl="0" algn="ctr">
              <a:defRPr/>
            </a:pPr>
            <a:r>
              <a:rPr lang="en-US" sz="7200" dirty="0"/>
              <a:t>References</a:t>
            </a:r>
          </a:p>
        </p:txBody>
      </p:sp>
    </p:spTree>
    <p:extLst>
      <p:ext uri="{BB962C8B-B14F-4D97-AF65-F5344CB8AC3E}">
        <p14:creationId xmlns:p14="http://schemas.microsoft.com/office/powerpoint/2010/main" val="2501565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 Big Grads: 66 Huskers to Earn Degrees - University of Nebraska">
            <a:extLst>
              <a:ext uri="{FF2B5EF4-FFF2-40B4-BE49-F238E27FC236}">
                <a16:creationId xmlns:a16="http://schemas.microsoft.com/office/drawing/2014/main" id="{78D36625-E85A-4409-8DE3-C23F7AC9F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037" y="1981200"/>
            <a:ext cx="11243734" cy="632460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253E7E25-707B-42EA-8C02-F722FDF92F17}"/>
              </a:ext>
            </a:extLst>
          </p:cNvPr>
          <p:cNvSpPr txBox="1"/>
          <p:nvPr/>
        </p:nvSpPr>
        <p:spPr>
          <a:xfrm>
            <a:off x="990600" y="876300"/>
            <a:ext cx="1231106" cy="7989056"/>
          </a:xfrm>
          <a:prstGeom prst="rect">
            <a:avLst/>
          </a:prstGeom>
        </p:spPr>
        <p:txBody>
          <a:bodyPr vert="vert270" wrap="square" lIns="0" tIns="66675" rIns="0" bIns="0" rtlCol="0">
            <a:spAutoFit/>
          </a:bodyPr>
          <a:lstStyle/>
          <a:p>
            <a:pPr marL="12700" algn="ctr">
              <a:lnSpc>
                <a:spcPct val="100000"/>
              </a:lnSpc>
              <a:spcBef>
                <a:spcPts val="525"/>
              </a:spcBef>
              <a:tabLst>
                <a:tab pos="1261745" algn="l"/>
                <a:tab pos="3340100" algn="l"/>
              </a:tabLst>
            </a:pPr>
            <a:r>
              <a:rPr lang="en-US" sz="8000" b="1" spc="-180" dirty="0">
                <a:solidFill>
                  <a:srgbClr val="FFFFFF"/>
                </a:solidFill>
                <a:latin typeface="Raleway SemiBold" panose="020B0503030101060003" pitchFamily="34" charset="77"/>
                <a:cs typeface="Arial"/>
              </a:rPr>
              <a:t>You Can Do It!!!!</a:t>
            </a:r>
            <a:endParaRPr sz="8000" b="1" dirty="0">
              <a:latin typeface="Raleway SemiBold" panose="020B0503030101060003" pitchFamily="34" charset="77"/>
              <a:cs typeface="Arial"/>
            </a:endParaRPr>
          </a:p>
        </p:txBody>
      </p:sp>
    </p:spTree>
    <p:extLst>
      <p:ext uri="{BB962C8B-B14F-4D97-AF65-F5344CB8AC3E}">
        <p14:creationId xmlns:p14="http://schemas.microsoft.com/office/powerpoint/2010/main" val="380445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04562" y="2233689"/>
            <a:ext cx="1983739" cy="8053311"/>
          </a:xfrm>
          <a:custGeom>
            <a:avLst/>
            <a:gdLst/>
            <a:ahLst/>
            <a:cxnLst/>
            <a:rect l="l" t="t" r="r" b="b"/>
            <a:pathLst>
              <a:path w="1983740" h="7191375">
                <a:moveTo>
                  <a:pt x="0" y="7191374"/>
                </a:moveTo>
                <a:lnTo>
                  <a:pt x="1983436" y="7191374"/>
                </a:lnTo>
                <a:lnTo>
                  <a:pt x="1983436" y="0"/>
                </a:lnTo>
                <a:lnTo>
                  <a:pt x="0" y="0"/>
                </a:lnTo>
                <a:lnTo>
                  <a:pt x="0" y="7191374"/>
                </a:lnTo>
                <a:close/>
              </a:path>
            </a:pathLst>
          </a:custGeom>
          <a:solidFill>
            <a:srgbClr val="212121"/>
          </a:solidFill>
        </p:spPr>
        <p:txBody>
          <a:bodyPr wrap="square" lIns="0" tIns="0" rIns="0" bIns="0" rtlCol="0"/>
          <a:lstStyle/>
          <a:p>
            <a:endParaRPr/>
          </a:p>
        </p:txBody>
      </p:sp>
      <p:sp>
        <p:nvSpPr>
          <p:cNvPr id="3" name="object 3"/>
          <p:cNvSpPr/>
          <p:nvPr/>
        </p:nvSpPr>
        <p:spPr>
          <a:xfrm>
            <a:off x="0" y="2233691"/>
            <a:ext cx="16127730" cy="8053309"/>
          </a:xfrm>
          <a:custGeom>
            <a:avLst/>
            <a:gdLst/>
            <a:ahLst/>
            <a:cxnLst/>
            <a:rect l="l" t="t" r="r" b="b"/>
            <a:pathLst>
              <a:path w="16127730" h="7191375">
                <a:moveTo>
                  <a:pt x="0" y="7191374"/>
                </a:moveTo>
                <a:lnTo>
                  <a:pt x="16127686" y="7191374"/>
                </a:lnTo>
                <a:lnTo>
                  <a:pt x="16127686" y="0"/>
                </a:lnTo>
                <a:lnTo>
                  <a:pt x="0" y="0"/>
                </a:lnTo>
                <a:lnTo>
                  <a:pt x="0" y="7191374"/>
                </a:lnTo>
                <a:close/>
              </a:path>
            </a:pathLst>
          </a:custGeom>
          <a:solidFill>
            <a:srgbClr val="212121"/>
          </a:solidFill>
        </p:spPr>
        <p:txBody>
          <a:bodyPr wrap="square" lIns="0" tIns="0" rIns="0" bIns="0" rtlCol="0"/>
          <a:lstStyle/>
          <a:p>
            <a:endParaRPr/>
          </a:p>
        </p:txBody>
      </p:sp>
      <p:sp>
        <p:nvSpPr>
          <p:cNvPr id="4" name="object 4"/>
          <p:cNvSpPr txBox="1"/>
          <p:nvPr/>
        </p:nvSpPr>
        <p:spPr>
          <a:xfrm>
            <a:off x="76200" y="2198900"/>
            <a:ext cx="16049102" cy="7480253"/>
          </a:xfrm>
          <a:prstGeom prst="rect">
            <a:avLst/>
          </a:prstGeom>
        </p:spPr>
        <p:txBody>
          <a:bodyPr vert="horz" wrap="square" lIns="0" tIns="255270" rIns="0" bIns="0" rtlCol="0">
            <a:spAutoFit/>
          </a:bodyPr>
          <a:lstStyle/>
          <a:p>
            <a:pPr marL="1155700" lvl="1" indent="-685800">
              <a:spcBef>
                <a:spcPts val="2010"/>
              </a:spcBef>
              <a:buFont typeface="Wingdings" panose="05000000000000000000" pitchFamily="2" charset="2"/>
              <a:buChar char="Ø"/>
              <a:tabLst>
                <a:tab pos="2442845" algn="l"/>
              </a:tabLst>
            </a:pPr>
            <a:r>
              <a:rPr lang="en-US" sz="4800" b="1" spc="-140" dirty="0">
                <a:solidFill>
                  <a:srgbClr val="FFFFFF"/>
                </a:solidFill>
                <a:cs typeface="Arial"/>
              </a:rPr>
              <a:t>Eight Centers and Academic Programs:</a:t>
            </a:r>
          </a:p>
          <a:p>
            <a:pPr marL="1841500" lvl="2" indent="-914400">
              <a:spcBef>
                <a:spcPts val="2010"/>
              </a:spcBef>
              <a:buFont typeface="+mj-lt"/>
              <a:buAutoNum type="arabicPeriod"/>
              <a:tabLst>
                <a:tab pos="2442845" algn="l"/>
              </a:tabLst>
            </a:pPr>
            <a:r>
              <a:rPr lang="en-US" sz="3600" b="1" spc="-140" dirty="0" err="1">
                <a:solidFill>
                  <a:srgbClr val="FFFFFF"/>
                </a:solidFill>
                <a:cs typeface="Arial"/>
              </a:rPr>
              <a:t>Buros</a:t>
            </a:r>
            <a:r>
              <a:rPr lang="en-US" sz="3600" b="1" spc="-140" dirty="0">
                <a:solidFill>
                  <a:srgbClr val="FFFFFF"/>
                </a:solidFill>
                <a:cs typeface="Arial"/>
              </a:rPr>
              <a:t> Center for Testing</a:t>
            </a:r>
          </a:p>
          <a:p>
            <a:pPr marL="1841500" lvl="2" indent="-914400">
              <a:spcBef>
                <a:spcPts val="2010"/>
              </a:spcBef>
              <a:buFont typeface="+mj-lt"/>
              <a:buAutoNum type="arabicPeriod"/>
              <a:tabLst>
                <a:tab pos="2442845" algn="l"/>
              </a:tabLst>
            </a:pPr>
            <a:r>
              <a:rPr lang="en-US" sz="3600" b="1" spc="-140" dirty="0">
                <a:solidFill>
                  <a:srgbClr val="FFFFFF"/>
                </a:solidFill>
                <a:cs typeface="Arial"/>
              </a:rPr>
              <a:t>Counseling Psychology (APA approved program)</a:t>
            </a:r>
          </a:p>
          <a:p>
            <a:pPr marL="1841500" lvl="2" indent="-914400">
              <a:spcBef>
                <a:spcPts val="2010"/>
              </a:spcBef>
              <a:buFont typeface="+mj-lt"/>
              <a:buAutoNum type="arabicPeriod"/>
              <a:tabLst>
                <a:tab pos="2442845" algn="l"/>
              </a:tabLst>
            </a:pPr>
            <a:r>
              <a:rPr lang="en-US" sz="3600" b="1" spc="-140" dirty="0">
                <a:solidFill>
                  <a:srgbClr val="FFFFFF"/>
                </a:solidFill>
                <a:cs typeface="Arial"/>
              </a:rPr>
              <a:t>Developmental &amp; Learning Sciences </a:t>
            </a:r>
          </a:p>
          <a:p>
            <a:pPr marL="1841500" lvl="2" indent="-914400">
              <a:spcBef>
                <a:spcPts val="2010"/>
              </a:spcBef>
              <a:buFont typeface="+mj-lt"/>
              <a:buAutoNum type="arabicPeriod"/>
              <a:tabLst>
                <a:tab pos="2442845" algn="l"/>
              </a:tabLst>
            </a:pPr>
            <a:r>
              <a:rPr lang="en-US" sz="3600" b="1" spc="-140" dirty="0">
                <a:solidFill>
                  <a:srgbClr val="FFFFFF"/>
                </a:solidFill>
                <a:cs typeface="Arial"/>
              </a:rPr>
              <a:t>Institutional Research</a:t>
            </a:r>
          </a:p>
          <a:p>
            <a:pPr marL="1841500" lvl="2" indent="-914400">
              <a:spcBef>
                <a:spcPts val="2010"/>
              </a:spcBef>
              <a:buFont typeface="+mj-lt"/>
              <a:buAutoNum type="arabicPeriod"/>
              <a:tabLst>
                <a:tab pos="2442845" algn="l"/>
              </a:tabLst>
            </a:pPr>
            <a:r>
              <a:rPr lang="en-US" sz="3600" b="1" spc="-140" dirty="0">
                <a:solidFill>
                  <a:srgbClr val="FFFFFF"/>
                </a:solidFill>
                <a:cs typeface="Arial"/>
              </a:rPr>
              <a:t>Nebraska Evaluation and Research Center (NEAR)</a:t>
            </a:r>
          </a:p>
          <a:p>
            <a:pPr marL="1841500" lvl="2" indent="-914400">
              <a:spcBef>
                <a:spcPts val="2010"/>
              </a:spcBef>
              <a:buFont typeface="+mj-lt"/>
              <a:buAutoNum type="arabicPeriod"/>
              <a:tabLst>
                <a:tab pos="2442845" algn="l"/>
              </a:tabLst>
            </a:pPr>
            <a:r>
              <a:rPr lang="en-US" sz="3600" b="1" spc="-140" dirty="0">
                <a:solidFill>
                  <a:srgbClr val="FFFFFF"/>
                </a:solidFill>
                <a:cs typeface="Arial"/>
              </a:rPr>
              <a:t>Nebraska Internship in Professional Psychology (APA approved program)</a:t>
            </a:r>
          </a:p>
          <a:p>
            <a:pPr marL="1841500" lvl="2" indent="-914400">
              <a:spcBef>
                <a:spcPts val="2010"/>
              </a:spcBef>
              <a:buFont typeface="+mj-lt"/>
              <a:buAutoNum type="arabicPeriod"/>
              <a:tabLst>
                <a:tab pos="2442845" algn="l"/>
              </a:tabLst>
            </a:pPr>
            <a:r>
              <a:rPr lang="en-US" sz="3600" b="1" spc="-140" dirty="0">
                <a:solidFill>
                  <a:srgbClr val="FFFFFF"/>
                </a:solidFill>
                <a:cs typeface="Arial"/>
              </a:rPr>
              <a:t>Quantitative, Qualitative, and Psychometric Methods (QQPM)</a:t>
            </a:r>
          </a:p>
          <a:p>
            <a:pPr marL="1841500" lvl="2" indent="-914400">
              <a:spcBef>
                <a:spcPts val="2010"/>
              </a:spcBef>
              <a:buFont typeface="+mj-lt"/>
              <a:buAutoNum type="arabicPeriod"/>
              <a:tabLst>
                <a:tab pos="2442845" algn="l"/>
              </a:tabLst>
            </a:pPr>
            <a:r>
              <a:rPr lang="en-US" sz="3600" b="1" spc="-140" dirty="0">
                <a:solidFill>
                  <a:srgbClr val="FFFFFF"/>
                </a:solidFill>
                <a:cs typeface="Arial"/>
              </a:rPr>
              <a:t>School Psychology (APA approved program)</a:t>
            </a:r>
          </a:p>
        </p:txBody>
      </p:sp>
      <p:sp>
        <p:nvSpPr>
          <p:cNvPr id="5" name="object 5"/>
          <p:cNvSpPr/>
          <p:nvPr/>
        </p:nvSpPr>
        <p:spPr>
          <a:xfrm>
            <a:off x="0" y="0"/>
            <a:ext cx="18288000" cy="2233691"/>
          </a:xfrm>
          <a:custGeom>
            <a:avLst/>
            <a:gdLst/>
            <a:ahLst/>
            <a:cxnLst/>
            <a:rect l="l" t="t" r="r" b="b"/>
            <a:pathLst>
              <a:path w="18288000" h="3095625">
                <a:moveTo>
                  <a:pt x="0" y="0"/>
                </a:moveTo>
                <a:lnTo>
                  <a:pt x="18287999" y="0"/>
                </a:lnTo>
                <a:lnTo>
                  <a:pt x="18287999" y="3095624"/>
                </a:lnTo>
                <a:lnTo>
                  <a:pt x="0" y="3095624"/>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959247" y="602600"/>
            <a:ext cx="15626595" cy="1028487"/>
          </a:xfrm>
          <a:prstGeom prst="rect">
            <a:avLst/>
          </a:prstGeom>
        </p:spPr>
        <p:txBody>
          <a:bodyPr vert="horz" wrap="square" lIns="0" tIns="12700" rIns="0" bIns="0" rtlCol="0">
            <a:spAutoFit/>
          </a:bodyPr>
          <a:lstStyle/>
          <a:p>
            <a:pPr marL="12700">
              <a:lnSpc>
                <a:spcPct val="100000"/>
              </a:lnSpc>
              <a:spcBef>
                <a:spcPts val="100"/>
              </a:spcBef>
            </a:pPr>
            <a:r>
              <a:rPr lang="en-US" sz="6600" spc="-105" dirty="0">
                <a:solidFill>
                  <a:srgbClr val="F50000"/>
                </a:solidFill>
                <a:latin typeface="Raleway" panose="020B0503030101060003" pitchFamily="34" charset="77"/>
              </a:rPr>
              <a:t>Department of Educational Psychology</a:t>
            </a:r>
            <a:endParaRPr sz="6600" spc="-105" dirty="0">
              <a:solidFill>
                <a:srgbClr val="F50000"/>
              </a:solidFill>
              <a:latin typeface="Raleway" panose="020B0503030101060003" pitchFamily="34" charset="77"/>
            </a:endParaRPr>
          </a:p>
        </p:txBody>
      </p:sp>
      <p:sp>
        <p:nvSpPr>
          <p:cNvPr id="8" name="object 8"/>
          <p:cNvSpPr/>
          <p:nvPr/>
        </p:nvSpPr>
        <p:spPr>
          <a:xfrm>
            <a:off x="16127686" y="3100753"/>
            <a:ext cx="177165" cy="7183755"/>
          </a:xfrm>
          <a:custGeom>
            <a:avLst/>
            <a:gdLst/>
            <a:ahLst/>
            <a:cxnLst/>
            <a:rect l="l" t="t" r="r" b="b"/>
            <a:pathLst>
              <a:path w="177165" h="7183755">
                <a:moveTo>
                  <a:pt x="0" y="7183744"/>
                </a:moveTo>
                <a:lnTo>
                  <a:pt x="0" y="0"/>
                </a:lnTo>
                <a:lnTo>
                  <a:pt x="176875" y="0"/>
                </a:lnTo>
                <a:lnTo>
                  <a:pt x="176875" y="7183744"/>
                </a:lnTo>
                <a:lnTo>
                  <a:pt x="0" y="7183744"/>
                </a:lnTo>
                <a:close/>
              </a:path>
            </a:pathLst>
          </a:custGeom>
          <a:solidFill>
            <a:srgbClr val="EFF0F1"/>
          </a:solidFill>
        </p:spPr>
        <p:txBody>
          <a:bodyPr wrap="square" lIns="0" tIns="0" rIns="0" bIns="0" rtlCol="0"/>
          <a:lstStyle/>
          <a:p>
            <a:endParaRPr/>
          </a:p>
        </p:txBody>
      </p:sp>
      <p:sp>
        <p:nvSpPr>
          <p:cNvPr id="9" name="object 9"/>
          <p:cNvSpPr/>
          <p:nvPr/>
        </p:nvSpPr>
        <p:spPr>
          <a:xfrm>
            <a:off x="16586143" y="431045"/>
            <a:ext cx="1476374" cy="1371599"/>
          </a:xfrm>
          <a:prstGeom prst="rect">
            <a:avLst/>
          </a:prstGeom>
          <a:blipFill>
            <a:blip r:embed="rId3"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2147BA10-6C2D-2C4A-85D6-1E4959C59D9E}"/>
              </a:ext>
            </a:extLst>
          </p:cNvPr>
          <p:cNvSpPr txBox="1"/>
          <p:nvPr/>
        </p:nvSpPr>
        <p:spPr>
          <a:xfrm rot="16200000">
            <a:off x="13901563" y="5483736"/>
            <a:ext cx="6740874" cy="954107"/>
          </a:xfrm>
          <a:prstGeom prst="rect">
            <a:avLst/>
          </a:prstGeom>
          <a:noFill/>
        </p:spPr>
        <p:txBody>
          <a:bodyPr wrap="square" rtlCol="0">
            <a:spAutoFit/>
          </a:bodyPr>
          <a:lstStyle/>
          <a:p>
            <a:pPr algn="ctr"/>
            <a:r>
              <a:rPr lang="en-US" sz="2800" i="1" dirty="0">
                <a:solidFill>
                  <a:schemeClr val="bg1"/>
                </a:solidFill>
                <a:latin typeface="Raleway Medium" panose="020B0503030101060003" pitchFamily="34" charset="77"/>
              </a:rPr>
              <a:t>EVERY PERSON AND EVERY INTERACTION MATTERS</a:t>
            </a:r>
          </a:p>
        </p:txBody>
      </p:sp>
    </p:spTree>
    <p:extLst>
      <p:ext uri="{BB962C8B-B14F-4D97-AF65-F5344CB8AC3E}">
        <p14:creationId xmlns:p14="http://schemas.microsoft.com/office/powerpoint/2010/main" val="4061815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19989</TotalTime>
  <Words>6658</Words>
  <Application>Microsoft Office PowerPoint</Application>
  <PresentationFormat>Custom</PresentationFormat>
  <Paragraphs>941</Paragraphs>
  <Slides>88</Slides>
  <Notes>88</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Arial</vt:lpstr>
      <vt:lpstr>Calibri</vt:lpstr>
      <vt:lpstr>Georgia</vt:lpstr>
      <vt:lpstr>Helvetica</vt:lpstr>
      <vt:lpstr>inherit</vt:lpstr>
      <vt:lpstr>Raleway</vt:lpstr>
      <vt:lpstr>Raleway ExtraBold</vt:lpstr>
      <vt:lpstr>Raleway Medium</vt:lpstr>
      <vt:lpstr>Raleway SemiBold</vt:lpstr>
      <vt:lpstr>Wingdings</vt:lpstr>
      <vt:lpstr>Office Theme</vt:lpstr>
      <vt:lpstr>1_Office Theme</vt:lpstr>
      <vt:lpstr>New Student  Orientation August 18, 2023</vt:lpstr>
      <vt:lpstr>PowerPoint Presentation</vt:lpstr>
      <vt:lpstr>1.</vt:lpstr>
      <vt:lpstr>Who are you?</vt:lpstr>
      <vt:lpstr>Do you know?</vt:lpstr>
      <vt:lpstr>PowerPoint Presentation</vt:lpstr>
      <vt:lpstr>PowerPoint Presentation</vt:lpstr>
      <vt:lpstr>2.</vt:lpstr>
      <vt:lpstr>Department of Educational Psychology</vt:lpstr>
      <vt:lpstr>Some Very Important People …</vt:lpstr>
      <vt:lpstr>Other Important Resources</vt:lpstr>
      <vt:lpstr>You and Your Advisor</vt:lpstr>
      <vt:lpstr>3.</vt:lpstr>
      <vt:lpstr>What are Milestones? The Office of Graduate Studies</vt:lpstr>
      <vt:lpstr>Things you should have already done…or do ASAP!</vt:lpstr>
      <vt:lpstr>Early tasks to accomplish in your first year (MA degree students)</vt:lpstr>
      <vt:lpstr>Early tasks to accomplish in your first year (Ed.S. degree students)</vt:lpstr>
      <vt:lpstr>Early tasks to accomplish in your first year (Ph.D. degree students)</vt:lpstr>
      <vt:lpstr>During your second semester of your first year</vt:lpstr>
      <vt:lpstr>Some course planning advice…</vt:lpstr>
      <vt:lpstr>EDPS Comprehensive Exams</vt:lpstr>
      <vt:lpstr>Thesis/Dissertation</vt:lpstr>
      <vt:lpstr>PowerPoint Presentation</vt:lpstr>
      <vt:lpstr>Other Program Requirements</vt:lpstr>
      <vt:lpstr>Other Program Requirements</vt:lpstr>
      <vt:lpstr>Professional Development</vt:lpstr>
      <vt:lpstr>Annual Student Review</vt:lpstr>
      <vt:lpstr>It is YOUR responsibility to read and know this information!</vt:lpstr>
      <vt:lpstr>Student Rights and Responsibilities</vt:lpstr>
      <vt:lpstr>Other Important Websites</vt:lpstr>
      <vt:lpstr>Other Important Resources</vt:lpstr>
      <vt:lpstr>Other Important Resources</vt:lpstr>
      <vt:lpstr>Focus on your Health!</vt:lpstr>
      <vt:lpstr>PowerPoint Presentation</vt:lpstr>
      <vt:lpstr>PowerPoint Presentation</vt:lpstr>
      <vt:lpstr>4.</vt:lpstr>
      <vt:lpstr>Professional Email Etiquette</vt:lpstr>
      <vt:lpstr>PowerPoint Presentation</vt:lpstr>
      <vt:lpstr>Your Curriculum Vitae </vt:lpstr>
      <vt:lpstr>Your Curriculum Vitae</vt:lpstr>
      <vt:lpstr>Speaking of professional affiliations…</vt:lpstr>
      <vt:lpstr>Conference like a boss…</vt:lpstr>
      <vt:lpstr>PowerPoint Presentation</vt:lpstr>
      <vt:lpstr>Actively seek out multiple mentors</vt:lpstr>
      <vt:lpstr>Apply for funding/awards</vt:lpstr>
      <vt:lpstr>PowerPoint Presentation</vt:lpstr>
      <vt:lpstr>PowerPoint Presentation</vt:lpstr>
      <vt:lpstr>What is plagiarism?</vt:lpstr>
      <vt:lpstr>What is plagiarism?</vt:lpstr>
      <vt:lpstr>PowerPoint Presentation</vt:lpstr>
      <vt:lpstr>PowerPoint Presentation</vt:lpstr>
      <vt:lpstr>PowerPoint Presentation</vt:lpstr>
      <vt:lpstr>PowerPoint Presentation</vt:lpstr>
      <vt:lpstr>PowerPoint Presentation</vt:lpstr>
      <vt:lpstr>PowerPoint Presentation</vt:lpstr>
      <vt:lpstr>Things you shouldn’t cite in academic writing</vt:lpstr>
      <vt:lpstr>Lectures and presentations:</vt:lpstr>
      <vt:lpstr>Government reports</vt:lpstr>
      <vt:lpstr>PowerPoint Presentation</vt:lpstr>
      <vt:lpstr>PowerPoint Presentation</vt:lpstr>
      <vt:lpstr>PowerPoint Presentation</vt:lpstr>
      <vt:lpstr>PowerPoint Presentation</vt:lpstr>
      <vt:lpstr>PowerPoint Presentation</vt:lpstr>
      <vt:lpstr>5.</vt:lpstr>
      <vt:lpstr>6.</vt:lpstr>
      <vt:lpstr>PowerPoint Presentation</vt:lpstr>
      <vt:lpstr>PowerPoint Presentation</vt:lpstr>
      <vt:lpstr>PowerPoint Presentation</vt:lpstr>
      <vt:lpstr>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Research Opportunity</vt:lpstr>
      <vt:lpstr>Frequent Student Feedback to Graduate Teaching Assistants</vt:lpstr>
      <vt:lpstr>Study Invitation  Dear University of Nebraska-Lincoln Graduate Student,  We are conducting a study on the effects of frequent student feedback to their graduate teaching assistant (GTA) during an academic semester. You are eligible to participate if you are at least 17 years old, a GTA at UNL who is teaching an undergraduate course for the College of Education and Human Sciences and are currently residing in the United States.   Compensation  Participating GTAs will receive a $50 Visa gift card.    Please scan the QR code to express your interest,  Or contact Om Joshi om.joshi@huskers.unl.edu,  Jay Jeffries jayjeffries13@huskers.unl.edu, Justin Andersson jandersson@unomaha.edu with 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Nebraska Bullying Prevention &amp; Intervention Initiative</dc:title>
  <dc:creator>Susan Swearer</dc:creator>
  <cp:lastModifiedBy>Susan Swearer</cp:lastModifiedBy>
  <cp:revision>129</cp:revision>
  <cp:lastPrinted>2022-08-12T00:04:50Z</cp:lastPrinted>
  <dcterms:created xsi:type="dcterms:W3CDTF">2019-10-31T12:00:41Z</dcterms:created>
  <dcterms:modified xsi:type="dcterms:W3CDTF">2023-08-18T21:10:49Z</dcterms:modified>
</cp:coreProperties>
</file>