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8" r:id="rId4"/>
    <p:sldId id="275" r:id="rId5"/>
    <p:sldId id="276" r:id="rId6"/>
    <p:sldId id="274" r:id="rId7"/>
    <p:sldId id="269" r:id="rId8"/>
    <p:sldId id="270" r:id="rId9"/>
    <p:sldId id="271" r:id="rId10"/>
    <p:sldId id="272" r:id="rId11"/>
    <p:sldId id="277" r:id="rId12"/>
    <p:sldId id="273" r:id="rId13"/>
    <p:sldId id="267" r:id="rId14"/>
  </p:sldIdLst>
  <p:sldSz cx="12192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3D4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9" autoAdjust="0"/>
    <p:restoredTop sz="94616"/>
  </p:normalViewPr>
  <p:slideViewPr>
    <p:cSldViewPr>
      <p:cViewPr varScale="1">
        <p:scale>
          <a:sx n="98" d="100"/>
          <a:sy n="98" d="100"/>
        </p:scale>
        <p:origin x="1080" y="200"/>
      </p:cViewPr>
      <p:guideLst>
        <p:guide orient="horz" pos="288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4BDA5-8BDB-034A-812E-28DFDC4AA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" y="0"/>
            <a:ext cx="12182475" cy="76200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45395" y="8077200"/>
            <a:ext cx="5969912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/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64921BF-FF99-BC44-9F2F-FC64D631838A}"/>
              </a:ext>
            </a:extLst>
          </p:cNvPr>
          <p:cNvSpPr/>
          <p:nvPr userDrawn="1"/>
        </p:nvSpPr>
        <p:spPr>
          <a:xfrm>
            <a:off x="8039100" y="1638300"/>
            <a:ext cx="0" cy="4572000"/>
          </a:xfrm>
          <a:custGeom>
            <a:avLst/>
            <a:gdLst/>
            <a:ahLst/>
            <a:cxnLst/>
            <a:rect l="l" t="t" r="r" b="b"/>
            <a:pathLst>
              <a:path h="4572000">
                <a:moveTo>
                  <a:pt x="0" y="0"/>
                </a:moveTo>
                <a:lnTo>
                  <a:pt x="0" y="45720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71CF9C78-E331-774C-9C66-930EC4B7B3D2}"/>
              </a:ext>
            </a:extLst>
          </p:cNvPr>
          <p:cNvSpPr/>
          <p:nvPr userDrawn="1"/>
        </p:nvSpPr>
        <p:spPr>
          <a:xfrm>
            <a:off x="0" y="8343900"/>
            <a:ext cx="1143953" cy="203200"/>
          </a:xfrm>
          <a:custGeom>
            <a:avLst/>
            <a:gdLst/>
            <a:ahLst/>
            <a:cxnLst/>
            <a:rect l="l" t="t" r="r" b="b"/>
            <a:pathLst>
              <a:path w="1525270" h="203200">
                <a:moveTo>
                  <a:pt x="0" y="203200"/>
                </a:moveTo>
                <a:lnTo>
                  <a:pt x="1525015" y="203200"/>
                </a:lnTo>
                <a:lnTo>
                  <a:pt x="1525015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48ED6E-F499-E742-91E1-099FE0C2F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91550" y="2160541"/>
            <a:ext cx="2933700" cy="3416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5431" y="1560367"/>
            <a:ext cx="6667500" cy="69249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125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935654-4BF2-3749-B5BE-A2DF39E12C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247879"/>
            <a:ext cx="3543300" cy="393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Gr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41ADE-3D9B-9A45-9BF8-A358CB07A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4950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38300" y="609601"/>
            <a:ext cx="897255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7000" y="1371600"/>
            <a:ext cx="8877300" cy="624454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BE951C-3295-CA4F-B6F5-BB04961B1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6" y="4019114"/>
            <a:ext cx="953654" cy="1110769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AD4D9A2A-33C0-6245-ADC5-02C6D5B1D4FA}"/>
              </a:ext>
            </a:extLst>
          </p:cNvPr>
          <p:cNvSpPr/>
          <p:nvPr userDrawn="1"/>
        </p:nvSpPr>
        <p:spPr>
          <a:xfrm>
            <a:off x="10896600" y="750569"/>
            <a:ext cx="12954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6856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Gl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ED1EF5-66F1-244A-B20F-F8BF4CA95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" y="0"/>
            <a:ext cx="11572875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4100" y="609601"/>
            <a:ext cx="828675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7000" y="1371601"/>
            <a:ext cx="8877300" cy="62445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BE951C-3295-CA4F-B6F5-BB04961B1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6" y="4019113"/>
            <a:ext cx="953654" cy="1110770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46EC2DA8-1199-9745-A1F2-769683C88F3F}"/>
              </a:ext>
            </a:extLst>
          </p:cNvPr>
          <p:cNvSpPr/>
          <p:nvPr userDrawn="1"/>
        </p:nvSpPr>
        <p:spPr>
          <a:xfrm>
            <a:off x="10896600" y="750569"/>
            <a:ext cx="12954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Red Gr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28A3B-03DC-3E41-A085-9E86B6F9B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0" y="0"/>
            <a:ext cx="10687050" cy="9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382F4C-D42D-3E40-B287-E0BE1FA023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6" y="4019114"/>
            <a:ext cx="953654" cy="1110769"/>
          </a:xfrm>
          <a:prstGeom prst="rect">
            <a:avLst/>
          </a:prstGeom>
        </p:spPr>
      </p:pic>
      <p:sp>
        <p:nvSpPr>
          <p:cNvPr id="24" name="Holder 2">
            <a:extLst>
              <a:ext uri="{FF2B5EF4-FFF2-40B4-BE49-F238E27FC236}">
                <a16:creationId xmlns:a16="http://schemas.microsoft.com/office/drawing/2014/main" id="{1D413CF6-ED99-9F42-BCF6-9786CB97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568962"/>
            <a:ext cx="462915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="0" i="0">
                <a:solidFill>
                  <a:schemeClr val="bg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D8F191FF-9478-5941-B04B-88C08C93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0" y="1804669"/>
            <a:ext cx="8877300" cy="657733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3D4B7669-FE11-C34B-AA73-1780BFEFD19E}"/>
              </a:ext>
            </a:extLst>
          </p:cNvPr>
          <p:cNvSpPr/>
          <p:nvPr userDrawn="1"/>
        </p:nvSpPr>
        <p:spPr>
          <a:xfrm>
            <a:off x="10896600" y="750569"/>
            <a:ext cx="12954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White Gl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28A3B-03DC-3E41-A085-9E86B6F9B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0" y="0"/>
            <a:ext cx="10687050" cy="9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382F4C-D42D-3E40-B287-E0BE1FA023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6" y="4019114"/>
            <a:ext cx="953654" cy="1110769"/>
          </a:xfrm>
          <a:prstGeom prst="rect">
            <a:avLst/>
          </a:prstGeom>
        </p:spPr>
      </p:pic>
      <p:sp>
        <p:nvSpPr>
          <p:cNvPr id="24" name="Holder 2">
            <a:extLst>
              <a:ext uri="{FF2B5EF4-FFF2-40B4-BE49-F238E27FC236}">
                <a16:creationId xmlns:a16="http://schemas.microsoft.com/office/drawing/2014/main" id="{1D413CF6-ED99-9F42-BCF6-9786CB97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568962"/>
            <a:ext cx="462915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="0" i="0">
                <a:solidFill>
                  <a:srgbClr val="D00000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D8F191FF-9478-5941-B04B-88C08C93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0" y="1741168"/>
            <a:ext cx="8877300" cy="664083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E2C473B-FBD4-744C-8721-BD11A8CAE3DC}"/>
              </a:ext>
            </a:extLst>
          </p:cNvPr>
          <p:cNvSpPr/>
          <p:nvPr userDrawn="1"/>
        </p:nvSpPr>
        <p:spPr>
          <a:xfrm>
            <a:off x="10896600" y="750569"/>
            <a:ext cx="12954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18365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6D2750-218D-7944-9273-FB9708C65A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914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48D41-B992-1349-8476-28FF2B68E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3581400"/>
            <a:ext cx="1592318" cy="1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7" r:id="rId5"/>
    <p:sldLayoutId id="2147483665" r:id="rId6"/>
    <p:sldLayoutId id="2147483668" r:id="rId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342900" eaLnBrk="1" hangingPunct="1">
        <a:defRPr>
          <a:latin typeface="+mn-lt"/>
          <a:ea typeface="+mn-ea"/>
          <a:cs typeface="+mn-cs"/>
        </a:defRPr>
      </a:lvl2pPr>
      <a:lvl3pPr marL="685800" eaLnBrk="1" hangingPunct="1">
        <a:defRPr>
          <a:latin typeface="+mn-lt"/>
          <a:ea typeface="+mn-ea"/>
          <a:cs typeface="+mn-cs"/>
        </a:defRPr>
      </a:lvl3pPr>
      <a:lvl4pPr marL="1028700" eaLnBrk="1" hangingPunct="1">
        <a:defRPr>
          <a:latin typeface="+mn-lt"/>
          <a:ea typeface="+mn-ea"/>
          <a:cs typeface="+mn-cs"/>
        </a:defRPr>
      </a:lvl4pPr>
      <a:lvl5pPr marL="1371600" eaLnBrk="1" hangingPunct="1">
        <a:defRPr>
          <a:latin typeface="+mn-lt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900" eaLnBrk="1" hangingPunct="1">
        <a:defRPr>
          <a:latin typeface="+mn-lt"/>
          <a:ea typeface="+mn-ea"/>
          <a:cs typeface="+mn-cs"/>
        </a:defRPr>
      </a:lvl2pPr>
      <a:lvl3pPr marL="685800" eaLnBrk="1" hangingPunct="1">
        <a:defRPr>
          <a:latin typeface="+mn-lt"/>
          <a:ea typeface="+mn-ea"/>
          <a:cs typeface="+mn-cs"/>
        </a:defRPr>
      </a:lvl3pPr>
      <a:lvl4pPr marL="1028700" eaLnBrk="1" hangingPunct="1">
        <a:defRPr>
          <a:latin typeface="+mn-lt"/>
          <a:ea typeface="+mn-ea"/>
          <a:cs typeface="+mn-cs"/>
        </a:defRPr>
      </a:lvl4pPr>
      <a:lvl5pPr marL="1371600" eaLnBrk="1" hangingPunct="1">
        <a:defRPr>
          <a:latin typeface="+mn-lt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4361814-6C76-944D-94BA-E049AD06397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5394" y="7200900"/>
            <a:ext cx="6536555" cy="830997"/>
          </a:xfrm>
        </p:spPr>
        <p:txBody>
          <a:bodyPr/>
          <a:lstStyle/>
          <a:p>
            <a:r>
              <a:rPr lang="en-US" sz="2700" dirty="0">
                <a:latin typeface="Georgia" panose="02040502050405020303" pitchFamily="18" charset="0"/>
              </a:rPr>
              <a:t>College of Education and Human Sciences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436D58-0733-9A4D-8354-1256CFA00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431" y="2313275"/>
            <a:ext cx="7186519" cy="4501232"/>
          </a:xfrm>
        </p:spPr>
        <p:txBody>
          <a:bodyPr/>
          <a:lstStyle/>
          <a:p>
            <a:pPr algn="ctr"/>
            <a:r>
              <a:rPr lang="en-US" sz="6000" i="0" dirty="0">
                <a:latin typeface="Georgia" panose="02040502050405020303" pitchFamily="18" charset="0"/>
              </a:rPr>
              <a:t>Transfer </a:t>
            </a:r>
            <a:br>
              <a:rPr lang="en-US" sz="6000" i="0" dirty="0">
                <a:latin typeface="Georgia" panose="02040502050405020303" pitchFamily="18" charset="0"/>
              </a:rPr>
            </a:br>
            <a:r>
              <a:rPr lang="en-US" sz="6000" i="0" dirty="0">
                <a:latin typeface="Georgia" panose="02040502050405020303" pitchFamily="18" charset="0"/>
              </a:rPr>
              <a:t>New Student Enrollment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7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8F99-BB29-164C-80CF-A0E5881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GETTING INVOLVED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CAA4A-033B-F248-A131-BC396E507DFD}"/>
              </a:ext>
            </a:extLst>
          </p:cNvPr>
          <p:cNvSpPr txBox="1"/>
          <p:nvPr/>
        </p:nvSpPr>
        <p:spPr>
          <a:xfrm>
            <a:off x="2038350" y="2514601"/>
            <a:ext cx="520065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Student Organizations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SEAN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Student Advisory Board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Ambassadors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Study Abroad with CEHS 2020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India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Indonesia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Finland &amp; Estonia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Japan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Amsterdam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algn="ctr"/>
            <a:endParaRPr lang="en-US" sz="1350" b="1" dirty="0"/>
          </a:p>
          <a:p>
            <a:pPr algn="ctr"/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34602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7194040-0B6C-9A4F-96D5-EEB8D857EC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A Month In Zambia_">
            <a:hlinkClick r:id="" action="ppaction://media"/>
            <a:extLst>
              <a:ext uri="{FF2B5EF4-FFF2-40B4-BE49-F238E27FC236}">
                <a16:creationId xmlns:a16="http://schemas.microsoft.com/office/drawing/2014/main" id="{7AADA911-5E35-BC4F-B8E2-48C2B434A2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8F99-BB29-164C-80CF-A0E5881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INFORMATION OVERLOAD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CAA4A-033B-F248-A131-BC396E507DFD}"/>
              </a:ext>
            </a:extLst>
          </p:cNvPr>
          <p:cNvSpPr txBox="1"/>
          <p:nvPr/>
        </p:nvSpPr>
        <p:spPr>
          <a:xfrm>
            <a:off x="2038350" y="2514600"/>
            <a:ext cx="3657600" cy="337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Where do I go to find answers after today?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Use search feature on UNL Website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Still can’t find it?  Let your advisor know, they can assist.</a:t>
            </a:r>
          </a:p>
          <a:p>
            <a:pPr algn="ctr"/>
            <a:endParaRPr lang="en-US" sz="2000" b="1" dirty="0">
              <a:latin typeface="Georgia" panose="02040502050405020303" pitchFamily="18" charset="0"/>
            </a:endParaRPr>
          </a:p>
          <a:p>
            <a:pPr algn="ctr"/>
            <a:endParaRPr lang="en-US" sz="135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15566-C14E-A347-9193-F9E4A929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2514600"/>
            <a:ext cx="5517932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3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51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D56B-65A8-6F41-BF7A-A46185B7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  <a:ea typeface="Apple Color Emoji" pitchFamily="2" charset="0"/>
              </a:rPr>
              <a:t>ADVISING IN CEHS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D57E7-2FBD-1D41-B04D-747A9F1DB89F}"/>
              </a:ext>
            </a:extLst>
          </p:cNvPr>
          <p:cNvSpPr txBox="1"/>
          <p:nvPr/>
        </p:nvSpPr>
        <p:spPr>
          <a:xfrm>
            <a:off x="2095500" y="3028950"/>
            <a:ext cx="293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HOW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01A70-EB5F-3F49-98C2-60FC147091A2}"/>
              </a:ext>
            </a:extLst>
          </p:cNvPr>
          <p:cNvSpPr txBox="1"/>
          <p:nvPr/>
        </p:nvSpPr>
        <p:spPr>
          <a:xfrm>
            <a:off x="1730651" y="3640415"/>
            <a:ext cx="4400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Assigned a professional advisor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Individual advising appointments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Walk-in Wednesdays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9908BE-9418-3F4D-852F-2D9FA10698E1}"/>
              </a:ext>
            </a:extLst>
          </p:cNvPr>
          <p:cNvSpPr txBox="1"/>
          <p:nvPr/>
        </p:nvSpPr>
        <p:spPr>
          <a:xfrm>
            <a:off x="7696200" y="3028950"/>
            <a:ext cx="158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WHEN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3319F-37DE-3148-9A53-525DBDBF7D8C}"/>
              </a:ext>
            </a:extLst>
          </p:cNvPr>
          <p:cNvSpPr txBox="1"/>
          <p:nvPr/>
        </p:nvSpPr>
        <p:spPr>
          <a:xfrm>
            <a:off x="7162800" y="3640415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Priority registration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Adding a new degree component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Struggling in classes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Education abroad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Undergraduate research</a:t>
            </a:r>
          </a:p>
        </p:txBody>
      </p:sp>
    </p:spTree>
    <p:extLst>
      <p:ext uri="{BB962C8B-B14F-4D97-AF65-F5344CB8AC3E}">
        <p14:creationId xmlns:p14="http://schemas.microsoft.com/office/powerpoint/2010/main" val="17858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8F99-BB29-164C-80CF-A0E5881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WHATS NEXT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C7483-BEF5-7D4D-92CB-D538EE3F44FA}"/>
              </a:ext>
            </a:extLst>
          </p:cNvPr>
          <p:cNvSpPr txBox="1"/>
          <p:nvPr/>
        </p:nvSpPr>
        <p:spPr>
          <a:xfrm>
            <a:off x="1896716" y="2739292"/>
            <a:ext cx="442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MEET WITH AN ADVISOR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B36D4-B5AA-A04D-9955-007EE3352E85}"/>
              </a:ext>
            </a:extLst>
          </p:cNvPr>
          <p:cNvSpPr txBox="1"/>
          <p:nvPr/>
        </p:nvSpPr>
        <p:spPr>
          <a:xfrm>
            <a:off x="6781800" y="2739292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REGISTER FOR CLASSES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BEC54-3F5A-404B-A205-5C63797426E9}"/>
              </a:ext>
            </a:extLst>
          </p:cNvPr>
          <p:cNvSpPr/>
          <p:nvPr/>
        </p:nvSpPr>
        <p:spPr>
          <a:xfrm>
            <a:off x="1866900" y="3491449"/>
            <a:ext cx="39243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Learn about your major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Select appropriate classes for upcoming semester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Send final transcripts</a:t>
            </a:r>
          </a:p>
          <a:p>
            <a:pPr lvl="1"/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84A8A-63AD-2249-8110-6000DB69A91D}"/>
              </a:ext>
            </a:extLst>
          </p:cNvPr>
          <p:cNvSpPr/>
          <p:nvPr/>
        </p:nvSpPr>
        <p:spPr>
          <a:xfrm>
            <a:off x="6610350" y="3420249"/>
            <a:ext cx="50863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Course registration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Class scheduler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Return to advising room, if needed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Assigned advisor with check your schedule &amp; email you after NSE</a:t>
            </a:r>
          </a:p>
        </p:txBody>
      </p:sp>
    </p:spTree>
    <p:extLst>
      <p:ext uri="{BB962C8B-B14F-4D97-AF65-F5344CB8AC3E}">
        <p14:creationId xmlns:p14="http://schemas.microsoft.com/office/powerpoint/2010/main" val="1550141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D56B-65A8-6F41-BF7A-A46185B7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  <a:ea typeface="Apple Color Emoji" pitchFamily="2" charset="0"/>
              </a:rPr>
              <a:t>TIPS FOR CLASS SCHEDULING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3319F-37DE-3148-9A53-525DBDBF7D8C}"/>
              </a:ext>
            </a:extLst>
          </p:cNvPr>
          <p:cNvSpPr txBox="1"/>
          <p:nvPr/>
        </p:nvSpPr>
        <p:spPr>
          <a:xfrm>
            <a:off x="6248400" y="3086100"/>
            <a:ext cx="49911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Classes vary by credit hours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Classes can have multiple components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Lectures – labs – recitations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Not all classes run the full semester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Georgia" panose="02040502050405020303" pitchFamily="18" charset="0"/>
              </a:rPr>
              <a:t>Be Flexible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Choose on-line classes carefully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Hybrid – on campus testing – fully online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Class location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CITY, EAST, INNOVATION CAMPUS</a:t>
            </a:r>
          </a:p>
        </p:txBody>
      </p:sp>
      <p:pic>
        <p:nvPicPr>
          <p:cNvPr id="7" name="Picture 6" descr="https://tse3.mm.bing.net/th?id=OIP.OP_SyzYHB5Xnai3slvzIpQHaEh&amp;pid=15.1&amp;P=0&amp;w=303&amp;h=186">
            <a:extLst>
              <a:ext uri="{FF2B5EF4-FFF2-40B4-BE49-F238E27FC236}">
                <a16:creationId xmlns:a16="http://schemas.microsoft.com/office/drawing/2014/main" id="{0FF4AA8C-5107-5F43-95BC-E18484C8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193826"/>
            <a:ext cx="3848467" cy="234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7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8F99-BB29-164C-80CF-A0E5881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DEGREE COMPONENTS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BEC54-3F5A-404B-A205-5C63797426E9}"/>
              </a:ext>
            </a:extLst>
          </p:cNvPr>
          <p:cNvSpPr/>
          <p:nvPr/>
        </p:nvSpPr>
        <p:spPr>
          <a:xfrm>
            <a:off x="1981200" y="2514600"/>
            <a:ext cx="6019800" cy="183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ACHIEVEMENT CENTER EDUCATION (ACE)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MAJOR REQUIREMENTS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ELECTIVES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8D20A9-8C0A-3D46-BDE7-A373B21C56A6}"/>
              </a:ext>
            </a:extLst>
          </p:cNvPr>
          <p:cNvSpPr txBox="1"/>
          <p:nvPr/>
        </p:nvSpPr>
        <p:spPr>
          <a:xfrm>
            <a:off x="2004556" y="5600700"/>
            <a:ext cx="892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STUDENTS MUST EARN </a:t>
            </a:r>
            <a:r>
              <a:rPr lang="en-US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120</a:t>
            </a:r>
            <a:r>
              <a:rPr lang="en-US" sz="2000" dirty="0">
                <a:latin typeface="Georgia" panose="02040502050405020303" pitchFamily="18" charset="0"/>
              </a:rPr>
              <a:t> CREDIT HOURS TO GRADUATE FROM UNL</a:t>
            </a:r>
          </a:p>
        </p:txBody>
      </p:sp>
    </p:spTree>
    <p:extLst>
      <p:ext uri="{BB962C8B-B14F-4D97-AF65-F5344CB8AC3E}">
        <p14:creationId xmlns:p14="http://schemas.microsoft.com/office/powerpoint/2010/main" val="66062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8F99-BB29-164C-80CF-A0E5881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PROGRAM SHEET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F22F7F-FCEE-D244-89B3-F13CB72A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1898112"/>
            <a:ext cx="5996116" cy="59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CCAA4A-033B-F248-A131-BC396E507DFD}"/>
              </a:ext>
            </a:extLst>
          </p:cNvPr>
          <p:cNvSpPr txBox="1"/>
          <p:nvPr/>
        </p:nvSpPr>
        <p:spPr>
          <a:xfrm>
            <a:off x="1638300" y="1828800"/>
            <a:ext cx="3924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MAKE APPOINTMENTS &amp; LEARN MORE ABOUT CAMPUS SERVICES ON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: 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MYPLAN</a:t>
            </a:r>
          </a:p>
          <a:p>
            <a:pPr algn="ctr"/>
            <a:endParaRPr lang="en-US" sz="2000" b="1" dirty="0">
              <a:latin typeface="Georgia" panose="02040502050405020303" pitchFamily="18" charset="0"/>
            </a:endParaRPr>
          </a:p>
          <a:p>
            <a:pPr algn="ctr"/>
            <a:endParaRPr lang="en-US" sz="20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Assigned Academic Advisor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Career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First- Year Experience &amp; Students in Transition  Office 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43AC5E3-9705-FF46-907F-5850ABB3C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1" y="1964055"/>
            <a:ext cx="5962649" cy="426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2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8F99-BB29-164C-80CF-A0E5881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CANVAS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4B52342-4C4B-D440-8FD6-40B60146B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2457450"/>
            <a:ext cx="7200900" cy="44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8F99-BB29-164C-80CF-A0E5881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Georgia" panose="02040502050405020303" pitchFamily="18" charset="0"/>
              </a:rPr>
              <a:t>ACADEMIC INTEGRITY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CAA4A-033B-F248-A131-BC396E507DFD}"/>
              </a:ext>
            </a:extLst>
          </p:cNvPr>
          <p:cNvSpPr txBox="1"/>
          <p:nvPr/>
        </p:nvSpPr>
        <p:spPr>
          <a:xfrm>
            <a:off x="2038350" y="2514600"/>
            <a:ext cx="421005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UNL expects academic honesty for all students at all times.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Honesty and Responsibility for your own 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Resources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Writing Center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Chemistry Resource Center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Math Resource Center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UNL Libraries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Study stops</a:t>
            </a:r>
          </a:p>
          <a:p>
            <a:pPr algn="ctr"/>
            <a:endParaRPr lang="en-US" sz="1350" b="1" dirty="0"/>
          </a:p>
          <a:p>
            <a:pPr algn="ctr"/>
            <a:endParaRPr lang="en-US" sz="1350" b="1" dirty="0"/>
          </a:p>
        </p:txBody>
      </p:sp>
      <p:pic>
        <p:nvPicPr>
          <p:cNvPr id="5" name="Picture 4" descr="https://tse4.mm.bing.net/th?id=OIP.OxP2BnjaatAgkmVC5GH6wAAAAA&amp;pid=15.1&amp;P=0&amp;w=300&amp;h=300">
            <a:extLst>
              <a:ext uri="{FF2B5EF4-FFF2-40B4-BE49-F238E27FC236}">
                <a16:creationId xmlns:a16="http://schemas.microsoft.com/office/drawing/2014/main" id="{7E302E3E-2A73-334A-9433-478A34EBB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66" y="2322826"/>
            <a:ext cx="3755684" cy="37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78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itGlory-PPT-template" id="{25FF1998-5BA4-3346-9F04-C45D263CFD75}" vid="{CA984101-C6EB-4A46-A17E-53FE57953C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GritGlory-PPT-template-2</Template>
  <TotalTime>683</TotalTime>
  <Words>262</Words>
  <Application>Microsoft Macintosh PowerPoint</Application>
  <PresentationFormat>Custom</PresentationFormat>
  <Paragraphs>96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Apple Color Emoji</vt:lpstr>
      <vt:lpstr>Arial</vt:lpstr>
      <vt:lpstr>Calibri</vt:lpstr>
      <vt:lpstr>Georgia</vt:lpstr>
      <vt:lpstr>Times New Roman</vt:lpstr>
      <vt:lpstr>Office Theme</vt:lpstr>
      <vt:lpstr>Transfer  New Student Enrollment </vt:lpstr>
      <vt:lpstr>ADVISING IN CEHS</vt:lpstr>
      <vt:lpstr>WHATS NEXT</vt:lpstr>
      <vt:lpstr>TIPS FOR CLASS SCHEDULING</vt:lpstr>
      <vt:lpstr>DEGREE COMPONENTS</vt:lpstr>
      <vt:lpstr>PROGRAM SHEET</vt:lpstr>
      <vt:lpstr>PowerPoint Presentation</vt:lpstr>
      <vt:lpstr>CANVAS</vt:lpstr>
      <vt:lpstr>ACADEMIC INTEGRITY</vt:lpstr>
      <vt:lpstr>GETTING INVOLVED</vt:lpstr>
      <vt:lpstr>PowerPoint Presentation</vt:lpstr>
      <vt:lpstr>INFORMATION OVERLOAD</vt:lpstr>
      <vt:lpstr>PowerPoint Presentation</vt:lpstr>
    </vt:vector>
  </TitlesOfParts>
  <Company>University of Nebraska-Lincoln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Fiddelke</dc:creator>
  <cp:lastModifiedBy>Cameya Ramirez-Rousseau</cp:lastModifiedBy>
  <cp:revision>23</cp:revision>
  <dcterms:created xsi:type="dcterms:W3CDTF">2018-09-25T20:37:23Z</dcterms:created>
  <dcterms:modified xsi:type="dcterms:W3CDTF">2019-03-04T19:58:03Z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2018-08-28T00:00:00Z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2018-08-28T00:00:00Z</vt:filetime>
  </property>
</Properties>
</file>