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9" r:id="rId4"/>
    <p:sldId id="259" r:id="rId5"/>
    <p:sldId id="263" r:id="rId6"/>
    <p:sldId id="261" r:id="rId7"/>
    <p:sldId id="260" r:id="rId8"/>
    <p:sldId id="262" r:id="rId9"/>
    <p:sldId id="269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3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6" d="100"/>
        <a:sy n="136" d="100"/>
      </p:scale>
      <p:origin x="0" y="-4916"/>
    </p:cViewPr>
  </p:sorterViewPr>
  <p:notesViewPr>
    <p:cSldViewPr snapToGrid="0">
      <p:cViewPr varScale="1">
        <p:scale>
          <a:sx n="61" d="100"/>
          <a:sy n="61" d="100"/>
        </p:scale>
        <p:origin x="2484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4B456D-8830-49A9-ABC6-630272BD51F3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EE1475-CA48-4E2C-BB0C-6BD25C820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01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D45662-2ED7-4B4D-863F-E61535F6A10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F73C48-A3DB-4A77-9EB8-CAB83024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9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EA76-611B-4A85-9DAF-D4A8EFC189F9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6593" y="6049479"/>
            <a:ext cx="512638" cy="365125"/>
          </a:xfrm>
        </p:spPr>
        <p:txBody>
          <a:bodyPr/>
          <a:lstStyle>
            <a:lvl1pPr>
              <a:defRPr sz="1400" b="1">
                <a:solidFill>
                  <a:srgbClr val="C00000"/>
                </a:solidFill>
              </a:defRPr>
            </a:lvl1pPr>
          </a:lstStyle>
          <a:p>
            <a:fld id="{80D66DC3-E562-4818-9913-805EB8153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2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9652-F09C-4F3E-BEC2-7A3695C3B5D8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0AB-6653-4CE6-AA09-4F2251D29784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272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FB85-0E18-42F3-876C-37C96EEE598D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64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BFEF-3C02-4EE4-BE81-C04875ADD9F1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565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C7C7-258F-4261-9925-2A87888A3A18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D211-5D1B-4E70-85AA-85737BF662E1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2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0CDD-F711-4890-B5A3-53391205F499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6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80C7-C6E3-4A48-976B-3AF71AA2BDC7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4911" y="6043782"/>
            <a:ext cx="512638" cy="365125"/>
          </a:xfrm>
        </p:spPr>
        <p:txBody>
          <a:bodyPr/>
          <a:lstStyle>
            <a:lvl1pPr>
              <a:defRPr sz="1100" b="1">
                <a:solidFill>
                  <a:srgbClr val="C00000"/>
                </a:solidFill>
              </a:defRPr>
            </a:lvl1pPr>
          </a:lstStyle>
          <a:p>
            <a:fld id="{80D66DC3-E562-4818-9913-805EB8153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1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6C68-AF13-4770-938C-698D386A78F5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4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E143-F54B-4038-9602-F80F4E712B74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90C6-927F-44C2-9051-1D96845DCA0A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2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4BEE-897B-4AE4-8941-E27B8548B644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522B-0354-4EDA-B052-ADF739562FD9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19054" y="6041363"/>
            <a:ext cx="512638" cy="365125"/>
          </a:xfrm>
        </p:spPr>
        <p:txBody>
          <a:bodyPr/>
          <a:lstStyle>
            <a:lvl1pPr>
              <a:defRPr sz="1000" b="0">
                <a:solidFill>
                  <a:srgbClr val="C00000"/>
                </a:solidFill>
              </a:defRPr>
            </a:lvl1pPr>
          </a:lstStyle>
          <a:p>
            <a:fld id="{80D66DC3-E562-4818-9913-805EB8153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E384-DA95-490A-B698-48B530F8E2C5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5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D23D-958D-46AA-9613-265EFE921115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9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015A-6820-4AD9-A464-F31E038847E4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D66DC3-E562-4818-9913-805EB81535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9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majohnson@un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wchai2@unl.edu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abrown2@unl.edu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mailto:mnolan8@unl.edu" TargetMode="External"/><Relationship Id="rId5" Type="http://schemas.openxmlformats.org/officeDocument/2006/relationships/hyperlink" Target="mailto:diane.brown@unl.edu" TargetMode="External"/><Relationship Id="rId4" Type="http://schemas.openxmlformats.org/officeDocument/2006/relationships/hyperlink" Target="https://cehs.unl.edu/nhs/nhs-faculty-and-staff/" TargetMode="Externa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hyperlink" Target="https://cehs.unl.edu/nhs/programs/dietetics-distance-program/" TargetMode="External"/><Relationship Id="rId4" Type="http://schemas.openxmlformats.org/officeDocument/2006/relationships/hyperlink" Target="https://cehs.unl.edu/nhs/graduate-program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hyperlink" Target="https://cehs.unl.edu/nhs/graduate-program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792" y="487455"/>
            <a:ext cx="6425967" cy="2319775"/>
          </a:xfrm>
        </p:spPr>
        <p:txBody>
          <a:bodyPr/>
          <a:lstStyle/>
          <a:p>
            <a:pPr algn="ctr"/>
            <a:r>
              <a:rPr lang="en-US" sz="3200" dirty="0" smtClean="0"/>
              <a:t>Success in Graduate and Professional Programs in the Department of </a:t>
            </a:r>
            <a:br>
              <a:rPr lang="en-US" sz="3200" dirty="0" smtClean="0"/>
            </a:br>
            <a:r>
              <a:rPr lang="en-US" sz="3200" dirty="0" smtClean="0"/>
              <a:t>Nutrition and Health Sciences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268" y="2933620"/>
            <a:ext cx="6367243" cy="3728506"/>
          </a:xfrm>
        </p:spPr>
        <p:txBody>
          <a:bodyPr>
            <a:normAutofit fontScale="47500" lnSpcReduction="20000"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5100" b="1" dirty="0" smtClean="0">
                <a:solidFill>
                  <a:schemeClr val="tx1"/>
                </a:solidFill>
              </a:rPr>
              <a:t>Mary Ann Johnson, PhD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Chair, Nutrition and Health Sciences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</a:rPr>
              <a:t>Jean Sundell Tinstman Professor of Nutrition</a:t>
            </a:r>
          </a:p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Rm 110 Leverton Hall, East Campus</a:t>
            </a:r>
          </a:p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College of Education and Human Sciences</a:t>
            </a:r>
          </a:p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University of Nebraska Lincoln</a:t>
            </a:r>
          </a:p>
          <a:p>
            <a:pPr algn="ctr"/>
            <a:r>
              <a:rPr lang="en-US" sz="3800" dirty="0" smtClean="0">
                <a:solidFill>
                  <a:srgbClr val="0070C0"/>
                </a:solidFill>
                <a:hlinkClick r:id="rId4"/>
              </a:rPr>
              <a:t>majohnson@unl.edu</a:t>
            </a:r>
            <a:r>
              <a:rPr lang="en-US" sz="3800" dirty="0" smtClean="0">
                <a:solidFill>
                  <a:srgbClr val="0070C0"/>
                </a:solidFill>
              </a:rPr>
              <a:t>  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3800" dirty="0" smtClean="0">
              <a:solidFill>
                <a:schemeClr val="tx1"/>
              </a:solidFill>
            </a:endParaRPr>
          </a:p>
          <a:p>
            <a:pPr algn="ctr"/>
            <a:r>
              <a:rPr lang="en-US" sz="4200" b="1" dirty="0" smtClean="0">
                <a:solidFill>
                  <a:schemeClr val="tx1"/>
                </a:solidFill>
              </a:rPr>
              <a:t>Session 1 - Welcome and Overview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z="1000" smtClean="0"/>
              <a:t>1</a:t>
            </a:fld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r="17100"/>
          <a:stretch/>
        </p:blipFill>
        <p:spPr>
          <a:xfrm>
            <a:off x="144747" y="3369279"/>
            <a:ext cx="2058957" cy="2216699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9"/>
    </mc:Choice>
    <mc:Fallback xmlns="">
      <p:transition spd="slow" advTm="13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</a:t>
            </a:r>
            <a:r>
              <a:rPr lang="en-US" dirty="0" smtClean="0"/>
              <a:t>Nutrition and Health Sciences at UNL!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23694"/>
            <a:ext cx="6440425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Introduction to our values, people, programs, best practices for success, finding and being a mentor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What led you to NHS and UNL?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Leverton Hall on City Camp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353886"/>
            <a:ext cx="4326169" cy="20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university of nebraska lincol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7" y="4353886"/>
            <a:ext cx="3253575" cy="2034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83737" y="6408907"/>
            <a:ext cx="531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Leverton Hall                             Gates to Campus</a:t>
            </a:r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29"/>
    </mc:Choice>
    <mc:Fallback xmlns="">
      <p:transition spd="slow" advTm="32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985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Values of College of Education and Human Sciences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21678"/>
            <a:ext cx="7135370" cy="5182042"/>
          </a:xfrm>
        </p:spPr>
        <p:txBody>
          <a:bodyPr>
            <a:noAutofit/>
          </a:bodyPr>
          <a:lstStyle/>
          <a:p>
            <a:r>
              <a:rPr lang="en-US" sz="1900" b="1" dirty="0" smtClean="0"/>
              <a:t>Innovation</a:t>
            </a:r>
            <a:r>
              <a:rPr lang="en-US" sz="1900" b="1" dirty="0"/>
              <a:t>, creativity, and curiosity</a:t>
            </a:r>
            <a:r>
              <a:rPr lang="en-US" sz="1900" dirty="0"/>
              <a:t> as we address </a:t>
            </a:r>
            <a:r>
              <a:rPr lang="en-US" sz="1900" dirty="0" smtClean="0"/>
              <a:t>complex </a:t>
            </a:r>
            <a:r>
              <a:rPr lang="en-US" sz="1900" dirty="0"/>
              <a:t>issues facing individuals, families, schools, and communities;</a:t>
            </a:r>
          </a:p>
          <a:p>
            <a:r>
              <a:rPr lang="en-US" sz="1900" b="1" dirty="0"/>
              <a:t>Respect</a:t>
            </a:r>
            <a:r>
              <a:rPr lang="en-US" sz="1900" dirty="0"/>
              <a:t> </a:t>
            </a:r>
            <a:r>
              <a:rPr lang="en-US" sz="1900" dirty="0" smtClean="0"/>
              <a:t>diverse </a:t>
            </a:r>
            <a:r>
              <a:rPr lang="en-US" sz="1900" dirty="0"/>
              <a:t>people, ideas, voices, and perspectives;</a:t>
            </a:r>
          </a:p>
          <a:p>
            <a:r>
              <a:rPr lang="en-US" sz="1900" b="1" dirty="0"/>
              <a:t>Multidisciplinary</a:t>
            </a:r>
            <a:r>
              <a:rPr lang="en-US" sz="1900" dirty="0"/>
              <a:t> approaches to scholarship that integrate teaching and learning, research, scholarship, and creative activity, outreach, and service;</a:t>
            </a:r>
          </a:p>
          <a:p>
            <a:r>
              <a:rPr lang="en-US" sz="1900" b="1" dirty="0"/>
              <a:t>Working together </a:t>
            </a:r>
            <a:r>
              <a:rPr lang="en-US" sz="1900" dirty="0"/>
              <a:t>to positively impact the lives of individuals, families, schools, and </a:t>
            </a:r>
            <a:r>
              <a:rPr lang="en-US" sz="1900" dirty="0" smtClean="0"/>
              <a:t>communities, </a:t>
            </a:r>
            <a:r>
              <a:rPr lang="en-US" sz="1900" dirty="0" smtClean="0">
                <a:solidFill>
                  <a:schemeClr val="accent1"/>
                </a:solidFill>
              </a:rPr>
              <a:t>and health</a:t>
            </a:r>
            <a:r>
              <a:rPr lang="en-US" sz="1900" dirty="0" smtClean="0"/>
              <a:t>;</a:t>
            </a:r>
            <a:endParaRPr lang="en-US" sz="1900" dirty="0"/>
          </a:p>
          <a:p>
            <a:r>
              <a:rPr lang="en-US" sz="1900" dirty="0"/>
              <a:t>Partnering with people in the </a:t>
            </a:r>
            <a:r>
              <a:rPr lang="en-US" sz="1900" b="1" dirty="0"/>
              <a:t>community</a:t>
            </a:r>
            <a:r>
              <a:rPr lang="en-US" sz="1900" dirty="0"/>
              <a:t> to support the mission and vision </a:t>
            </a:r>
            <a:r>
              <a:rPr lang="en-US" sz="1900" dirty="0" smtClean="0"/>
              <a:t>of CEHS;</a:t>
            </a:r>
            <a:endParaRPr lang="en-US" sz="1900" dirty="0"/>
          </a:p>
          <a:p>
            <a:r>
              <a:rPr lang="en-US" sz="1900" dirty="0"/>
              <a:t>Emphasizing </a:t>
            </a:r>
            <a:r>
              <a:rPr lang="en-US" sz="1900" b="1" dirty="0" smtClean="0"/>
              <a:t>creation </a:t>
            </a:r>
            <a:r>
              <a:rPr lang="en-US" sz="1900" b="1" dirty="0"/>
              <a:t>of new knowledge and its application to human and community needs </a:t>
            </a:r>
            <a:r>
              <a:rPr lang="en-US" sz="1900" dirty="0"/>
              <a:t>thereby combining the strengths of a research and a land-grant </a:t>
            </a:r>
            <a:r>
              <a:rPr lang="en-US" sz="1900" dirty="0" smtClean="0"/>
              <a:t>university.  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8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42"/>
    </mc:Choice>
    <mc:Fallback xmlns="">
      <p:transition spd="slow" advTm="55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r>
              <a:rPr lang="en-US" dirty="0" smtClean="0"/>
              <a:t>NHS – Our People Supporting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24362"/>
            <a:ext cx="6705601" cy="491133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More than 30 faculty including Extension educators, 5-10 temporary lecturers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Preceptors, supervisors for internships and  experiential learning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UNL in Coliseum, athletics, and research laboratories in our department and across campus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Off-campus in healthcare and community settings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70 graduate and professional students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900 undergraduate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00"/>
    </mc:Choice>
    <mc:Fallback xmlns="">
      <p:transition spd="slow" advTm="40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NHS – Our People Supporting Graduate and Professional Students</a:t>
            </a:r>
            <a:br>
              <a:rPr lang="en-US" dirty="0" smtClean="0"/>
            </a:br>
            <a:r>
              <a:rPr lang="en-US" sz="2200" dirty="0">
                <a:hlinkClick r:id="rId4"/>
              </a:rPr>
              <a:t>https://cehs.unl.edu/nhs/nhs-faculty-and-staff/</a:t>
            </a:r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029162"/>
            <a:ext cx="7166995" cy="491133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Staff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Diane Brown, Graduate Coordinator, primary staff person who assists graduate students, </a:t>
            </a:r>
            <a:r>
              <a:rPr lang="en-US" sz="1800" dirty="0" smtClean="0">
                <a:solidFill>
                  <a:srgbClr val="0070C0"/>
                </a:solidFill>
                <a:hlinkClick r:id="rId5"/>
              </a:rPr>
              <a:t>diane.brown@unl.edu</a:t>
            </a:r>
            <a:r>
              <a:rPr lang="en-US" sz="1800" dirty="0" smtClean="0">
                <a:solidFill>
                  <a:srgbClr val="0070C0"/>
                </a:solidFill>
              </a:rPr>
              <a:t> 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Melinda Nolan, can help you find the right person to talk with, </a:t>
            </a:r>
            <a:r>
              <a:rPr lang="en-US" sz="1800" dirty="0" smtClean="0">
                <a:solidFill>
                  <a:schemeClr val="tx1"/>
                </a:solidFill>
                <a:hlinkClick r:id="rId6"/>
              </a:rPr>
              <a:t>mnolan8@unl.edu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Amy Brown, </a:t>
            </a:r>
            <a:r>
              <a:rPr lang="en-US" sz="1800" dirty="0" smtClean="0">
                <a:solidFill>
                  <a:schemeClr val="tx1"/>
                </a:solidFill>
                <a:hlinkClick r:id="rId7"/>
              </a:rPr>
              <a:t>abrown2@unl.edu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pPr marL="400050">
              <a:lnSpc>
                <a:spcPct val="11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Mentor, Advisor, Program Director </a:t>
            </a:r>
          </a:p>
          <a:p>
            <a:pPr marL="400050"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Dr. Weiwen Chai, Chair of Graduate Program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Helps NHS students, staff, and faculty and Graduate Studies regarding policies and procedures, </a:t>
            </a:r>
            <a:r>
              <a:rPr lang="en-US" sz="1800" dirty="0" smtClean="0">
                <a:solidFill>
                  <a:schemeClr val="tx1"/>
                </a:solidFill>
                <a:hlinkClick r:id="rId8"/>
              </a:rPr>
              <a:t>wchai2@unl.edu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7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08"/>
    </mc:Choice>
    <mc:Fallback xmlns="">
      <p:transition spd="slow" advTm="50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NHS –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24362"/>
            <a:ext cx="7181089" cy="51336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City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ampus and East Campus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Coliseum 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Neihardt</a:t>
            </a:r>
            <a:r>
              <a:rPr lang="en-US" dirty="0" smtClean="0">
                <a:solidFill>
                  <a:schemeClr val="tx1"/>
                </a:solidFill>
              </a:rPr>
              <a:t> Hall and in Mabel Lee Hall in a few years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tx1"/>
                </a:solidFill>
              </a:rPr>
              <a:t>Human Sciences Building (Home Economics Building)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Filley</a:t>
            </a:r>
            <a:r>
              <a:rPr lang="en-US" dirty="0" smtClean="0">
                <a:solidFill>
                  <a:schemeClr val="tx1"/>
                </a:solidFill>
              </a:rPr>
              <a:t> Hall 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Leverton Hall – most faculty and staff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otel on Nebraska Innovation Campus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2021 Hospitality, Restaurant and Tourism Management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NHS in both CEHS &amp; IANR (Extension, Research)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37"/>
    </mc:Choice>
    <mc:Fallback xmlns="">
      <p:transition spd="slow" advTm="53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27054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NHS </a:t>
            </a:r>
            <a:r>
              <a:rPr lang="en-US" sz="2600" dirty="0" smtClean="0"/>
              <a:t>– Graduate and Professional Programs, </a:t>
            </a: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hlinkClick r:id="rId4"/>
              </a:rPr>
              <a:t>https://cehs.unl.edu/nhs/graduate-programs/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24362"/>
            <a:ext cx="6705601" cy="491133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Professional Programs – healthcare oriented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tx1"/>
                </a:solidFill>
              </a:rPr>
              <a:t>Dietetic Internship - last graduates 2021 (1 </a:t>
            </a:r>
            <a:r>
              <a:rPr lang="en-US" dirty="0" err="1">
                <a:solidFill>
                  <a:schemeClr val="tx1"/>
                </a:solidFill>
              </a:rPr>
              <a:t>yr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Fall 2021 Masters with Dietetic Internship (2 </a:t>
            </a:r>
            <a:r>
              <a:rPr lang="en-US" dirty="0" err="1" smtClean="0">
                <a:solidFill>
                  <a:schemeClr val="tx1"/>
                </a:solidFill>
              </a:rPr>
              <a:t>yrs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Online Masters in Dietetics with Great Plains IDEA, </a:t>
            </a:r>
            <a:r>
              <a:rPr lang="en-US" sz="1800" dirty="0">
                <a:hlinkClick r:id="rId5"/>
              </a:rPr>
              <a:t>https://cehs.unl.edu/nhs/programs/dietetics-distance-program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  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Athletic Training will be Masters in 2023</a:t>
            </a:r>
          </a:p>
          <a:p>
            <a:pPr lvl="1">
              <a:lnSpc>
                <a:spcPct val="13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3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3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14"/>
    </mc:Choice>
    <mc:Fallback xmlns="">
      <p:transition spd="slow" advTm="32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27054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NHS </a:t>
            </a:r>
            <a:r>
              <a:rPr lang="en-US" sz="2600" dirty="0" smtClean="0"/>
              <a:t>– Graduate and Professional Programs, </a:t>
            </a: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hlinkClick r:id="rId4"/>
              </a:rPr>
              <a:t>https://cehs.unl.edu/nhs/graduate-programs/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24361"/>
            <a:ext cx="7272529" cy="5020387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tx1"/>
                </a:solidFill>
              </a:rPr>
              <a:t>Graduate Programs – </a:t>
            </a:r>
            <a:r>
              <a:rPr lang="en-US" b="1" dirty="0" smtClean="0">
                <a:solidFill>
                  <a:schemeClr val="tx1"/>
                </a:solidFill>
              </a:rPr>
              <a:t>MS and Doctorate</a:t>
            </a:r>
          </a:p>
          <a:p>
            <a:pPr lvl="1">
              <a:lnSpc>
                <a:spcPct val="130000"/>
              </a:lnSpc>
            </a:pPr>
            <a:r>
              <a:rPr lang="en-US" sz="1800" dirty="0">
                <a:solidFill>
                  <a:schemeClr val="tx1"/>
                </a:solidFill>
              </a:rPr>
              <a:t>Nebraska Center for Prevention of Obesity Diseases (NPOD), Dr. Janos Zempleni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Biochemical and Molecular Nutrition, Dr. Sathish Natarajan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Community Nutrition and Health Promotion, Dr. Weiwen Chai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Exercise Physiology, Dr. Terry Housh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Nutrition and Exercise, Dr. Shinya Takahashi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Food </a:t>
            </a:r>
            <a:r>
              <a:rPr lang="en-US" sz="1800" dirty="0">
                <a:solidFill>
                  <a:schemeClr val="tx1"/>
                </a:solidFill>
              </a:rPr>
              <a:t>Literacy, Quality and </a:t>
            </a:r>
            <a:r>
              <a:rPr lang="en-US" sz="1800" dirty="0" smtClean="0">
                <a:solidFill>
                  <a:schemeClr val="tx1"/>
                </a:solidFill>
              </a:rPr>
              <a:t>Safety, Dr. Georgia Jones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Hospitality, Restaurant and Tourism Management, Dr. Kristin Malek, Dr. Ajai Ammachathram, Dr. Shannon Rowen</a:t>
            </a:r>
          </a:p>
          <a:p>
            <a:pPr lvl="2">
              <a:lnSpc>
                <a:spcPct val="130000"/>
              </a:lnSpc>
            </a:pPr>
            <a:r>
              <a:rPr lang="en-US" i="1" dirty="0" smtClean="0">
                <a:solidFill>
                  <a:schemeClr val="tx1"/>
                </a:solidFill>
              </a:rPr>
              <a:t>Started enrolling graduate students in 2019 (MS)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30"/>
    </mc:Choice>
    <mc:Fallback xmlns="">
      <p:transition spd="slow" advTm="40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1270000"/>
            <a:ext cx="6888206" cy="54132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6DC3-E562-4818-9913-805EB815358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599" y="609600"/>
            <a:ext cx="742705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Discussion and Questions?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1"/>
    </mc:Choice>
    <mc:Fallback xmlns="">
      <p:transition spd="slow" advTm="13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6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B21628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989898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4893</TotalTime>
  <Words>591</Words>
  <Application>Microsoft Office PowerPoint</Application>
  <PresentationFormat>On-screen Show (4:3)</PresentationFormat>
  <Paragraphs>75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Success in Graduate and Professional Programs in the Department of  Nutrition and Health Sciences</vt:lpstr>
      <vt:lpstr>Welcome to Nutrition and Health Sciences at UNL!</vt:lpstr>
      <vt:lpstr>Values of College of Education and Human Sciences </vt:lpstr>
      <vt:lpstr>NHS – Our People Supporting Learning</vt:lpstr>
      <vt:lpstr>NHS – Our People Supporting Graduate and Professional Students https://cehs.unl.edu/nhs/nhs-faculty-and-staff/ </vt:lpstr>
      <vt:lpstr>NHS – Locations</vt:lpstr>
      <vt:lpstr>NHS – Graduate and Professional Programs, https://cehs.unl.edu/nhs/graduate-programs/</vt:lpstr>
      <vt:lpstr>NHS – Graduate and Professional Programs, https://cehs.unl.edu/nhs/graduate-programs/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in Graduate and Professional Programs in the Department of  Nutrition and Health Sciences</dc:title>
  <dc:creator>Mary Ann Johnson</dc:creator>
  <cp:lastModifiedBy>Mary Ann Johnson</cp:lastModifiedBy>
  <cp:revision>114</cp:revision>
  <cp:lastPrinted>2019-09-12T18:20:17Z</cp:lastPrinted>
  <dcterms:created xsi:type="dcterms:W3CDTF">2019-09-08T17:01:06Z</dcterms:created>
  <dcterms:modified xsi:type="dcterms:W3CDTF">2020-08-24T01:12:07Z</dcterms:modified>
</cp:coreProperties>
</file>