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58" r:id="rId3"/>
    <p:sldId id="259" r:id="rId4"/>
    <p:sldId id="264" r:id="rId5"/>
    <p:sldId id="265" r:id="rId6"/>
    <p:sldId id="261" r:id="rId7"/>
    <p:sldId id="263" r:id="rId8"/>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87"/>
  </p:normalViewPr>
  <p:slideViewPr>
    <p:cSldViewPr snapToGrid="0">
      <p:cViewPr varScale="1">
        <p:scale>
          <a:sx n="70" d="100"/>
          <a:sy n="70" d="100"/>
        </p:scale>
        <p:origin x="192"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8F78E-FA87-964B-BED9-542253A18B42}" type="datetimeFigureOut">
              <a:rPr lang="en-US" smtClean="0"/>
              <a:t>6/7/23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7FFD1-2BC6-544C-9207-273A6CBF079F}" type="slidenum">
              <a:rPr lang="en-US" smtClean="0"/>
              <a:t>‹#›</a:t>
            </a:fld>
            <a:endParaRPr lang="en-US"/>
          </a:p>
        </p:txBody>
      </p:sp>
    </p:spTree>
    <p:extLst>
      <p:ext uri="{BB962C8B-B14F-4D97-AF65-F5344CB8AC3E}">
        <p14:creationId xmlns:p14="http://schemas.microsoft.com/office/powerpoint/2010/main" val="35789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Gin </a:t>
            </a:r>
            <a:r>
              <a:rPr lang="en-US" dirty="0" err="1"/>
              <a:t>Patin</a:t>
            </a:r>
            <a:endParaRPr lang="en-US" dirty="0"/>
          </a:p>
        </p:txBody>
      </p:sp>
      <p:sp>
        <p:nvSpPr>
          <p:cNvPr id="4" name="Slide Number Placeholder 3"/>
          <p:cNvSpPr>
            <a:spLocks noGrp="1"/>
          </p:cNvSpPr>
          <p:nvPr>
            <p:ph type="sldNum" sz="quarter" idx="5"/>
          </p:nvPr>
        </p:nvSpPr>
        <p:spPr/>
        <p:txBody>
          <a:bodyPr/>
          <a:lstStyle/>
          <a:p>
            <a:fld id="{AD67FFD1-2BC6-544C-9207-273A6CBF079F}" type="slidenum">
              <a:rPr lang="en-US" smtClean="0"/>
              <a:t>1</a:t>
            </a:fld>
            <a:endParaRPr lang="en-US"/>
          </a:p>
        </p:txBody>
      </p:sp>
    </p:spTree>
    <p:extLst>
      <p:ext uri="{BB962C8B-B14F-4D97-AF65-F5344CB8AC3E}">
        <p14:creationId xmlns:p14="http://schemas.microsoft.com/office/powerpoint/2010/main" val="2901677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BACB68-206B-4D46-9557-B44F02481B2B}" type="datetimeFigureOut">
              <a:rPr lang="en-US" smtClean="0"/>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2738889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ACB68-206B-4D46-9557-B44F02481B2B}" type="datetimeFigureOut">
              <a:rPr lang="en-US" smtClean="0"/>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1917633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ACB68-206B-4D46-9557-B44F02481B2B}" type="datetimeFigureOut">
              <a:rPr lang="en-US" smtClean="0"/>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387903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ACB68-206B-4D46-9557-B44F02481B2B}" type="datetimeFigureOut">
              <a:rPr lang="en-US" smtClean="0"/>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381230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ACB68-206B-4D46-9557-B44F02481B2B}" type="datetimeFigureOut">
              <a:rPr lang="en-US" smtClean="0"/>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101866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BACB68-206B-4D46-9557-B44F02481B2B}" type="datetimeFigureOut">
              <a:rPr lang="en-US" smtClean="0"/>
              <a:t>6/7/23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3089496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BACB68-206B-4D46-9557-B44F02481B2B}" type="datetimeFigureOut">
              <a:rPr lang="en-US" smtClean="0"/>
              <a:t>6/7/23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3747808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BACB68-206B-4D46-9557-B44F02481B2B}" type="datetimeFigureOut">
              <a:rPr lang="en-US" smtClean="0"/>
              <a:t>6/7/23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657472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ACB68-206B-4D46-9557-B44F02481B2B}" type="datetimeFigureOut">
              <a:rPr lang="en-US" smtClean="0"/>
              <a:t>6/7/23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324794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33BACB68-206B-4D46-9557-B44F02481B2B}" type="datetimeFigureOut">
              <a:rPr lang="en-US" smtClean="0"/>
              <a:t>6/7/23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534601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33BACB68-206B-4D46-9557-B44F02481B2B}" type="datetimeFigureOut">
              <a:rPr lang="en-US" smtClean="0"/>
              <a:t>6/7/23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2143429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33BACB68-206B-4D46-9557-B44F02481B2B}" type="datetimeFigureOut">
              <a:rPr lang="en-US" smtClean="0"/>
              <a:t>6/7/23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4DD5AF3E-9E16-7242-A81D-F0777A6EB038}" type="slidenum">
              <a:rPr lang="en-US" smtClean="0"/>
              <a:t>‹#›</a:t>
            </a:fld>
            <a:endParaRPr lang="en-US"/>
          </a:p>
        </p:txBody>
      </p:sp>
    </p:spTree>
    <p:extLst>
      <p:ext uri="{BB962C8B-B14F-4D97-AF65-F5344CB8AC3E}">
        <p14:creationId xmlns:p14="http://schemas.microsoft.com/office/powerpoint/2010/main" val="2497023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hyperlink" Target="https://unlarts.slideroom.com/#/permalink/program/72199"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25269"/>
          </a:blip>
          <a:tile tx="0" ty="0" sx="100000" sy="100000" flip="none" algn="tl"/>
        </a:blipFill>
        <a:effectLst/>
      </p:bgPr>
    </p:bg>
    <p:spTree>
      <p:nvGrpSpPr>
        <p:cNvPr id="1" name=""/>
        <p:cNvGrpSpPr/>
        <p:nvPr/>
      </p:nvGrpSpPr>
      <p:grpSpPr>
        <a:xfrm>
          <a:off x="0" y="0"/>
          <a:ext cx="0" cy="0"/>
          <a:chOff x="0" y="0"/>
          <a:chExt cx="0" cy="0"/>
        </a:xfrm>
      </p:grpSpPr>
      <p:pic>
        <p:nvPicPr>
          <p:cNvPr id="17" name="Picture 16" descr="A picture containing net, hat&#10;&#10;Description automatically generated">
            <a:extLst>
              <a:ext uri="{FF2B5EF4-FFF2-40B4-BE49-F238E27FC236}">
                <a16:creationId xmlns:a16="http://schemas.microsoft.com/office/drawing/2014/main" id="{77A420F0-04F6-7B6A-52DC-DA736B656F9A}"/>
              </a:ext>
            </a:extLst>
          </p:cNvPr>
          <p:cNvPicPr>
            <a:picLocks noChangeAspect="1"/>
          </p:cNvPicPr>
          <p:nvPr/>
        </p:nvPicPr>
        <p:blipFill rotWithShape="1">
          <a:blip r:embed="rId4">
            <a:alphaModFix amt="85000"/>
          </a:blip>
          <a:srcRect l="62951" t="26042"/>
          <a:stretch/>
        </p:blipFill>
        <p:spPr>
          <a:xfrm>
            <a:off x="1925406" y="0"/>
            <a:ext cx="5884862" cy="7846482"/>
          </a:xfrm>
          <a:prstGeom prst="rect">
            <a:avLst/>
          </a:prstGeom>
        </p:spPr>
      </p:pic>
      <p:sp>
        <p:nvSpPr>
          <p:cNvPr id="10" name="Rectangle 9">
            <a:extLst>
              <a:ext uri="{FF2B5EF4-FFF2-40B4-BE49-F238E27FC236}">
                <a16:creationId xmlns:a16="http://schemas.microsoft.com/office/drawing/2014/main" id="{E2DAE8C7-5A54-1FBE-8FE4-87394C1AAC02}"/>
              </a:ext>
            </a:extLst>
          </p:cNvPr>
          <p:cNvSpPr/>
          <p:nvPr/>
        </p:nvSpPr>
        <p:spPr>
          <a:xfrm>
            <a:off x="0" y="0"/>
            <a:ext cx="2904565" cy="7846482"/>
          </a:xfrm>
          <a:prstGeom prst="rect">
            <a:avLst/>
          </a:prstGeom>
          <a:solidFill>
            <a:schemeClr val="bg2">
              <a:lumMod val="50000"/>
              <a:alpha val="494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461270-F4A3-4EC0-E7DD-50D11BEE1DAF}"/>
              </a:ext>
            </a:extLst>
          </p:cNvPr>
          <p:cNvSpPr>
            <a:spLocks noGrp="1"/>
          </p:cNvSpPr>
          <p:nvPr>
            <p:ph type="ctrTitle"/>
          </p:nvPr>
        </p:nvSpPr>
        <p:spPr>
          <a:xfrm>
            <a:off x="-565336" y="7402617"/>
            <a:ext cx="8903072" cy="2045225"/>
          </a:xfrm>
        </p:spPr>
        <p:txBody>
          <a:bodyPr>
            <a:normAutofit/>
          </a:bodyPr>
          <a:lstStyle/>
          <a:p>
            <a:r>
              <a:rPr lang="en-US" sz="5400" dirty="0">
                <a:latin typeface="Malayalam MN" pitchFamily="2" charset="0"/>
                <a:cs typeface="Malayalam MN" pitchFamily="2" charset="0"/>
              </a:rPr>
              <a:t>UPCYCLED</a:t>
            </a:r>
            <a:br>
              <a:rPr lang="en-US" sz="4000" dirty="0">
                <a:latin typeface="Malayalam MN" pitchFamily="2" charset="0"/>
                <a:cs typeface="Malayalam MN" pitchFamily="2" charset="0"/>
              </a:rPr>
            </a:br>
            <a:r>
              <a:rPr lang="en-US" sz="3600" dirty="0">
                <a:latin typeface="Malayalam MN" pitchFamily="2" charset="0"/>
                <a:cs typeface="Malayalam MN" pitchFamily="2" charset="0"/>
              </a:rPr>
              <a:t>EXPLORING TEXTILES &amp; ART</a:t>
            </a:r>
            <a:endParaRPr lang="en-US" sz="4000" dirty="0">
              <a:latin typeface="Malayalam MN" pitchFamily="2" charset="0"/>
              <a:cs typeface="Malayalam MN" pitchFamily="2" charset="0"/>
            </a:endParaRPr>
          </a:p>
        </p:txBody>
      </p:sp>
      <p:sp>
        <p:nvSpPr>
          <p:cNvPr id="3" name="Subtitle 2">
            <a:extLst>
              <a:ext uri="{FF2B5EF4-FFF2-40B4-BE49-F238E27FC236}">
                <a16:creationId xmlns:a16="http://schemas.microsoft.com/office/drawing/2014/main" id="{AF400D3D-AF39-A195-9211-DB20EE0EF064}"/>
              </a:ext>
            </a:extLst>
          </p:cNvPr>
          <p:cNvSpPr>
            <a:spLocks noGrp="1"/>
          </p:cNvSpPr>
          <p:nvPr>
            <p:ph type="subTitle" idx="1"/>
          </p:nvPr>
        </p:nvSpPr>
        <p:spPr>
          <a:xfrm>
            <a:off x="971550" y="9447842"/>
            <a:ext cx="5829300" cy="2428451"/>
          </a:xfrm>
        </p:spPr>
        <p:txBody>
          <a:bodyPr>
            <a:normAutofit/>
          </a:bodyPr>
          <a:lstStyle/>
          <a:p>
            <a:r>
              <a:rPr lang="en-US" sz="1800" dirty="0">
                <a:solidFill>
                  <a:schemeClr val="bg1">
                    <a:lumMod val="50000"/>
                  </a:schemeClr>
                </a:solidFill>
                <a:latin typeface="Malayalam MN" pitchFamily="2" charset="0"/>
                <a:cs typeface="Malayalam MN" pitchFamily="2" charset="0"/>
              </a:rPr>
              <a:t>By The Robert </a:t>
            </a:r>
            <a:r>
              <a:rPr lang="en-US" sz="1800" dirty="0" err="1">
                <a:solidFill>
                  <a:schemeClr val="bg1">
                    <a:lumMod val="50000"/>
                  </a:schemeClr>
                </a:solidFill>
                <a:latin typeface="Malayalam MN" pitchFamily="2" charset="0"/>
                <a:cs typeface="Malayalam MN" pitchFamily="2" charset="0"/>
              </a:rPr>
              <a:t>Hillestad</a:t>
            </a:r>
            <a:r>
              <a:rPr lang="en-US" sz="1800" dirty="0">
                <a:solidFill>
                  <a:schemeClr val="bg1">
                    <a:lumMod val="50000"/>
                  </a:schemeClr>
                </a:solidFill>
                <a:latin typeface="Malayalam MN" pitchFamily="2" charset="0"/>
                <a:cs typeface="Malayalam MN" pitchFamily="2" charset="0"/>
              </a:rPr>
              <a:t> Textile Gallery</a:t>
            </a:r>
          </a:p>
        </p:txBody>
      </p:sp>
      <p:pic>
        <p:nvPicPr>
          <p:cNvPr id="7" name="Picture 6">
            <a:extLst>
              <a:ext uri="{FF2B5EF4-FFF2-40B4-BE49-F238E27FC236}">
                <a16:creationId xmlns:a16="http://schemas.microsoft.com/office/drawing/2014/main" id="{2431EC33-C039-E900-2272-2DBBC0510B99}"/>
              </a:ext>
            </a:extLst>
          </p:cNvPr>
          <p:cNvPicPr>
            <a:picLocks noChangeAspect="1"/>
          </p:cNvPicPr>
          <p:nvPr/>
        </p:nvPicPr>
        <p:blipFill>
          <a:blip r:embed="rId5"/>
          <a:stretch>
            <a:fillRect/>
          </a:stretch>
        </p:blipFill>
        <p:spPr>
          <a:xfrm>
            <a:off x="162069" y="54746"/>
            <a:ext cx="1179578" cy="1326776"/>
          </a:xfrm>
          <a:prstGeom prst="rect">
            <a:avLst/>
          </a:prstGeom>
        </p:spPr>
      </p:pic>
      <p:pic>
        <p:nvPicPr>
          <p:cNvPr id="15" name="Picture 14" descr="A screen shot of a phone&#10;&#10;Description automatically generated with low confidence">
            <a:extLst>
              <a:ext uri="{FF2B5EF4-FFF2-40B4-BE49-F238E27FC236}">
                <a16:creationId xmlns:a16="http://schemas.microsoft.com/office/drawing/2014/main" id="{DFC79457-3019-2190-00D9-93FFCED29500}"/>
              </a:ext>
            </a:extLst>
          </p:cNvPr>
          <p:cNvPicPr>
            <a:picLocks noChangeAspect="1"/>
          </p:cNvPicPr>
          <p:nvPr/>
        </p:nvPicPr>
        <p:blipFill rotWithShape="1">
          <a:blip r:embed="rId6"/>
          <a:srcRect l="37708" r="37749" b="50050"/>
          <a:stretch/>
        </p:blipFill>
        <p:spPr>
          <a:xfrm>
            <a:off x="6414153" y="231252"/>
            <a:ext cx="1196178" cy="973763"/>
          </a:xfrm>
          <a:prstGeom prst="rect">
            <a:avLst/>
          </a:prstGeom>
        </p:spPr>
      </p:pic>
    </p:spTree>
    <p:extLst>
      <p:ext uri="{BB962C8B-B14F-4D97-AF65-F5344CB8AC3E}">
        <p14:creationId xmlns:p14="http://schemas.microsoft.com/office/powerpoint/2010/main" val="1146283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ile, towel, fabric, stack&#10;&#10;Description automatically generated">
            <a:extLst>
              <a:ext uri="{FF2B5EF4-FFF2-40B4-BE49-F238E27FC236}">
                <a16:creationId xmlns:a16="http://schemas.microsoft.com/office/drawing/2014/main" id="{BED501F1-C26E-F152-6EBF-4B0846F5EC07}"/>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backgroundRemoval t="8185" b="89982" l="9998" r="89961">
                        <a14:foregroundMark x1="19335" y1="39969" x2="16856" y2="38110"/>
                        <a14:foregroundMark x1="65730" y1="15363" x2="61743" y2="8572"/>
                        <a14:foregroundMark x1="61743" y1="8572" x2="41748" y2="10948"/>
                        <a14:foregroundMark x1="41748" y1="10948" x2="41169" y2="16628"/>
                        <a14:foregroundMark x1="76141" y1="41518" x2="82338" y2="40821"/>
                        <a14:foregroundMark x1="82338" y1="40821" x2="76472" y2="37929"/>
                        <a14:foregroundMark x1="76472" y1="37929" x2="75108" y2="37852"/>
                        <a14:foregroundMark x1="40488" y1="11955" x2="38690" y2="8985"/>
                        <a14:foregroundMark x1="38236" y1="8856" x2="44474" y2="9579"/>
                        <a14:foregroundMark x1="44474" y1="9579" x2="55092" y2="8701"/>
                        <a14:foregroundMark x1="45569" y1="8830" x2="39930" y2="8185"/>
                        <a14:foregroundMark x1="55154" y1="8830" x2="60545" y2="8469"/>
                        <a14:foregroundMark x1="66908" y1="8650" x2="60029" y2="8185"/>
                        <a14:foregroundMark x1="60029" y1="8185" x2="60029" y2="8185"/>
                        <a14:foregroundMark x1="60463" y1="8546" x2="66763" y2="8366"/>
                        <a14:foregroundMark x1="66763" y1="8366" x2="66763" y2="8366"/>
                      </a14:backgroundRemoval>
                    </a14:imgEffect>
                  </a14:imgLayer>
                </a14:imgProps>
              </a:ext>
            </a:extLst>
          </a:blip>
          <a:stretch>
            <a:fillRect/>
          </a:stretch>
        </p:blipFill>
        <p:spPr>
          <a:xfrm>
            <a:off x="4642393" y="4375352"/>
            <a:ext cx="3197256" cy="2557937"/>
          </a:xfrm>
          <a:prstGeom prst="rect">
            <a:avLst/>
          </a:prstGeom>
        </p:spPr>
      </p:pic>
      <p:sp>
        <p:nvSpPr>
          <p:cNvPr id="6" name="Title 1">
            <a:extLst>
              <a:ext uri="{FF2B5EF4-FFF2-40B4-BE49-F238E27FC236}">
                <a16:creationId xmlns:a16="http://schemas.microsoft.com/office/drawing/2014/main" id="{580366F7-43A2-EE71-037E-86469E746CE6}"/>
              </a:ext>
            </a:extLst>
          </p:cNvPr>
          <p:cNvSpPr txBox="1">
            <a:spLocks/>
          </p:cNvSpPr>
          <p:nvPr/>
        </p:nvSpPr>
        <p:spPr>
          <a:xfrm>
            <a:off x="143435" y="125503"/>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UPCYCLED: EXPLORING TEXTILES &amp; ART</a:t>
            </a:r>
          </a:p>
        </p:txBody>
      </p:sp>
      <p:sp>
        <p:nvSpPr>
          <p:cNvPr id="7" name="Title 1">
            <a:extLst>
              <a:ext uri="{FF2B5EF4-FFF2-40B4-BE49-F238E27FC236}">
                <a16:creationId xmlns:a16="http://schemas.microsoft.com/office/drawing/2014/main" id="{12A9942F-D5DB-9BDB-58AE-C4073B5F4522}"/>
              </a:ext>
            </a:extLst>
          </p:cNvPr>
          <p:cNvSpPr txBox="1">
            <a:spLocks/>
          </p:cNvSpPr>
          <p:nvPr/>
        </p:nvSpPr>
        <p:spPr>
          <a:xfrm>
            <a:off x="3886200" y="9377085"/>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ROBERT HILLESTAD TEXTILE GALLERY</a:t>
            </a:r>
          </a:p>
        </p:txBody>
      </p:sp>
      <p:pic>
        <p:nvPicPr>
          <p:cNvPr id="9" name="Picture 8" descr="A black background with a letter n&#10;&#10;Description automatically generated with low confidence">
            <a:extLst>
              <a:ext uri="{FF2B5EF4-FFF2-40B4-BE49-F238E27FC236}">
                <a16:creationId xmlns:a16="http://schemas.microsoft.com/office/drawing/2014/main" id="{E1E801BB-B06B-DCEC-27DB-6A1DF8143744}"/>
              </a:ext>
            </a:extLst>
          </p:cNvPr>
          <p:cNvPicPr>
            <a:picLocks noChangeAspect="1"/>
          </p:cNvPicPr>
          <p:nvPr/>
        </p:nvPicPr>
        <p:blipFill rotWithShape="1">
          <a:blip r:embed="rId4">
            <a:alphaModFix amt="50000"/>
          </a:blip>
          <a:srcRect l="36738" r="38748" b="51400"/>
          <a:stretch/>
        </p:blipFill>
        <p:spPr>
          <a:xfrm>
            <a:off x="143435" y="9371183"/>
            <a:ext cx="663388" cy="526074"/>
          </a:xfrm>
          <a:prstGeom prst="rect">
            <a:avLst/>
          </a:prstGeom>
        </p:spPr>
      </p:pic>
      <p:sp>
        <p:nvSpPr>
          <p:cNvPr id="2" name="Title 1">
            <a:extLst>
              <a:ext uri="{FF2B5EF4-FFF2-40B4-BE49-F238E27FC236}">
                <a16:creationId xmlns:a16="http://schemas.microsoft.com/office/drawing/2014/main" id="{C79185E3-A9B6-0BAC-C730-59342F1E017D}"/>
              </a:ext>
            </a:extLst>
          </p:cNvPr>
          <p:cNvSpPr>
            <a:spLocks noGrp="1"/>
          </p:cNvSpPr>
          <p:nvPr>
            <p:ph type="title"/>
          </p:nvPr>
        </p:nvSpPr>
        <p:spPr>
          <a:xfrm>
            <a:off x="407880" y="6505394"/>
            <a:ext cx="4167264" cy="526074"/>
          </a:xfrm>
        </p:spPr>
        <p:txBody>
          <a:bodyPr>
            <a:normAutofit/>
          </a:bodyPr>
          <a:lstStyle/>
          <a:p>
            <a:r>
              <a:rPr lang="en-US" sz="2000" dirty="0">
                <a:latin typeface="Malayalam MN" pitchFamily="2" charset="0"/>
                <a:cs typeface="Malayalam MN" pitchFamily="2" charset="0"/>
              </a:rPr>
              <a:t>ACKNOWLEDGEMENTS</a:t>
            </a:r>
            <a:endParaRPr lang="en-US" sz="2700" dirty="0">
              <a:latin typeface="Malayalam MN" pitchFamily="2" charset="0"/>
              <a:cs typeface="Malayalam MN" pitchFamily="2" charset="0"/>
            </a:endParaRPr>
          </a:p>
        </p:txBody>
      </p:sp>
      <p:sp>
        <p:nvSpPr>
          <p:cNvPr id="3" name="Text Placeholder 3">
            <a:extLst>
              <a:ext uri="{FF2B5EF4-FFF2-40B4-BE49-F238E27FC236}">
                <a16:creationId xmlns:a16="http://schemas.microsoft.com/office/drawing/2014/main" id="{02BED91D-5658-0826-45C5-2A283292FF8F}"/>
              </a:ext>
            </a:extLst>
          </p:cNvPr>
          <p:cNvSpPr txBox="1">
            <a:spLocks/>
          </p:cNvSpPr>
          <p:nvPr/>
        </p:nvSpPr>
        <p:spPr>
          <a:xfrm>
            <a:off x="432728" y="7038934"/>
            <a:ext cx="6906944" cy="2706003"/>
          </a:xfrm>
          <a:prstGeom prst="rect">
            <a:avLst/>
          </a:prstGeom>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100" b="1" dirty="0">
                <a:latin typeface="Century Gothic" panose="020B0502020202020204" pitchFamily="34" charset="0"/>
                <a:cs typeface="Malayalam MN" pitchFamily="2" charset="0"/>
              </a:rPr>
              <a:t>Curriculum Design &amp; Development</a:t>
            </a:r>
            <a:r>
              <a:rPr lang="en-US" sz="1100" dirty="0">
                <a:latin typeface="Century Gothic" panose="020B0502020202020204" pitchFamily="34" charset="0"/>
                <a:cs typeface="Malayalam MN" pitchFamily="2" charset="0"/>
              </a:rPr>
              <a:t>		</a:t>
            </a:r>
            <a:r>
              <a:rPr lang="en-US" sz="1100">
                <a:latin typeface="Century Gothic" panose="020B0502020202020204" pitchFamily="34" charset="0"/>
                <a:cs typeface="Malayalam MN" pitchFamily="2" charset="0"/>
              </a:rPr>
              <a:t>	Anna Naomi </a:t>
            </a:r>
            <a:r>
              <a:rPr lang="en-US" sz="1100" dirty="0">
                <a:latin typeface="Century Gothic" panose="020B0502020202020204" pitchFamily="34" charset="0"/>
                <a:cs typeface="Malayalam MN" pitchFamily="2" charset="0"/>
              </a:rPr>
              <a:t>Erdmann,  M.A.</a:t>
            </a:r>
          </a:p>
          <a:p>
            <a:pPr marL="0" indent="0">
              <a:buNone/>
            </a:pPr>
            <a:r>
              <a:rPr lang="en-US" sz="1100" b="1" dirty="0">
                <a:latin typeface="Century Gothic" panose="020B0502020202020204" pitchFamily="34" charset="0"/>
                <a:cs typeface="Malayalam MN" pitchFamily="2" charset="0"/>
              </a:rPr>
              <a:t>Supervised by </a:t>
            </a:r>
            <a:r>
              <a:rPr lang="en-US" sz="1100" dirty="0">
                <a:latin typeface="Century Gothic" panose="020B0502020202020204" pitchFamily="34" charset="0"/>
                <a:cs typeface="Malayalam MN" pitchFamily="2" charset="0"/>
              </a:rPr>
              <a:t>				Michael Burton,  M.F.A.</a:t>
            </a:r>
          </a:p>
          <a:p>
            <a:pPr marL="0" indent="0">
              <a:buNone/>
            </a:pPr>
            <a:r>
              <a:rPr lang="en-US" sz="1100" b="1" dirty="0">
                <a:latin typeface="Century Gothic" panose="020B0502020202020204" pitchFamily="34" charset="0"/>
                <a:cs typeface="Malayalam MN" pitchFamily="2" charset="0"/>
              </a:rPr>
              <a:t>Sponsored by </a:t>
            </a:r>
            <a:r>
              <a:rPr lang="en-US" sz="1100" dirty="0">
                <a:latin typeface="Century Gothic" panose="020B0502020202020204" pitchFamily="34" charset="0"/>
                <a:cs typeface="Malayalam MN" pitchFamily="2" charset="0"/>
              </a:rPr>
              <a:t>				The Robert </a:t>
            </a:r>
            <a:r>
              <a:rPr lang="en-US" sz="1100" dirty="0" err="1">
                <a:latin typeface="Century Gothic" panose="020B0502020202020204" pitchFamily="34" charset="0"/>
                <a:cs typeface="Malayalam MN" pitchFamily="2" charset="0"/>
              </a:rPr>
              <a:t>Hillestad</a:t>
            </a:r>
            <a:r>
              <a:rPr lang="en-US" sz="1100" dirty="0">
                <a:latin typeface="Century Gothic" panose="020B0502020202020204" pitchFamily="34" charset="0"/>
                <a:cs typeface="Malayalam MN" pitchFamily="2" charset="0"/>
              </a:rPr>
              <a:t> Textile Gallery</a:t>
            </a:r>
          </a:p>
          <a:p>
            <a:pPr marL="0" indent="0">
              <a:buNone/>
            </a:pPr>
            <a:r>
              <a:rPr lang="en-US" sz="1100" b="1" dirty="0">
                <a:latin typeface="Century Gothic" panose="020B0502020202020204" pitchFamily="34" charset="0"/>
                <a:cs typeface="Malayalam MN" pitchFamily="2" charset="0"/>
              </a:rPr>
              <a:t>Cover Image</a:t>
            </a:r>
            <a:r>
              <a:rPr lang="en-US" sz="1100" dirty="0">
                <a:latin typeface="Century Gothic" panose="020B0502020202020204" pitchFamily="34" charset="0"/>
                <a:cs typeface="Malayalam MN" pitchFamily="2" charset="0"/>
              </a:rPr>
              <a:t>				Gin </a:t>
            </a:r>
            <a:r>
              <a:rPr lang="en-US" sz="1100" dirty="0" err="1">
                <a:latin typeface="Century Gothic" panose="020B0502020202020204" pitchFamily="34" charset="0"/>
                <a:cs typeface="Malayalam MN" pitchFamily="2" charset="0"/>
              </a:rPr>
              <a:t>Patin</a:t>
            </a:r>
            <a:endParaRPr lang="en-US" sz="1100" dirty="0">
              <a:latin typeface="Century Gothic" panose="020B0502020202020204" pitchFamily="34" charset="0"/>
              <a:cs typeface="Malayalam MN" pitchFamily="2" charset="0"/>
            </a:endParaRPr>
          </a:p>
          <a:p>
            <a:pPr marL="0" indent="0">
              <a:spcBef>
                <a:spcPts val="250"/>
              </a:spcBef>
              <a:buNone/>
            </a:pPr>
            <a:r>
              <a:rPr lang="en-US" sz="1100" b="1" dirty="0">
                <a:latin typeface="Century Gothic" panose="020B0502020202020204" pitchFamily="34" charset="0"/>
                <a:cs typeface="Malayalam MN" pitchFamily="2" charset="0"/>
              </a:rPr>
              <a:t>Special Thanks to	</a:t>
            </a:r>
            <a:r>
              <a:rPr lang="en-US" sz="1100" dirty="0">
                <a:latin typeface="Century Gothic" panose="020B0502020202020204" pitchFamily="34" charset="0"/>
                <a:cs typeface="Malayalam MN" pitchFamily="2" charset="0"/>
              </a:rPr>
              <a:t>			Lincoln Public Schools</a:t>
            </a:r>
          </a:p>
          <a:p>
            <a:pPr marL="0" indent="0">
              <a:spcBef>
                <a:spcPts val="250"/>
              </a:spcBef>
              <a:buNone/>
            </a:pPr>
            <a:r>
              <a:rPr lang="en-US" sz="1100" dirty="0">
                <a:latin typeface="Century Gothic" panose="020B0502020202020204" pitchFamily="34" charset="0"/>
                <a:cs typeface="Malayalam MN" pitchFamily="2" charset="0"/>
              </a:rPr>
              <a:t>					Mary  Alice </a:t>
            </a:r>
            <a:r>
              <a:rPr lang="en-US" sz="1100" dirty="0" err="1">
                <a:latin typeface="Century Gothic" panose="020B0502020202020204" pitchFamily="34" charset="0"/>
                <a:cs typeface="Malayalam MN" pitchFamily="2" charset="0"/>
              </a:rPr>
              <a:t>Casto</a:t>
            </a:r>
            <a:r>
              <a:rPr lang="en-US" sz="1100" dirty="0">
                <a:latin typeface="Century Gothic" panose="020B0502020202020204" pitchFamily="34" charset="0"/>
                <a:cs typeface="Malayalam MN" pitchFamily="2" charset="0"/>
              </a:rPr>
              <a:t>,  Ph.D.</a:t>
            </a:r>
          </a:p>
          <a:p>
            <a:pPr marL="0" indent="0">
              <a:spcBef>
                <a:spcPts val="250"/>
              </a:spcBef>
              <a:buNone/>
            </a:pPr>
            <a:r>
              <a:rPr lang="en-US" sz="1100" dirty="0">
                <a:latin typeface="Century Gothic" panose="020B0502020202020204" pitchFamily="34" charset="0"/>
                <a:cs typeface="Malayalam MN" pitchFamily="2" charset="0"/>
              </a:rPr>
              <a:t>					Sandra Starkey, Ph.D.</a:t>
            </a:r>
          </a:p>
          <a:p>
            <a:pPr marL="0" indent="0">
              <a:spcBef>
                <a:spcPts val="250"/>
              </a:spcBef>
              <a:buNone/>
            </a:pPr>
            <a:r>
              <a:rPr lang="en-US" sz="1100" dirty="0">
                <a:latin typeface="Century Gothic" panose="020B0502020202020204" pitchFamily="34" charset="0"/>
                <a:cs typeface="Malayalam MN" pitchFamily="2" charset="0"/>
              </a:rPr>
              <a:t>					Kristen Douglas,  M.A.Ed.</a:t>
            </a:r>
          </a:p>
          <a:p>
            <a:pPr marL="0" indent="0">
              <a:spcBef>
                <a:spcPts val="250"/>
              </a:spcBef>
              <a:buNone/>
            </a:pPr>
            <a:r>
              <a:rPr lang="en-US" sz="1100" dirty="0">
                <a:latin typeface="Century Gothic" panose="020B0502020202020204" pitchFamily="34" charset="0"/>
                <a:cs typeface="Malayalam MN" pitchFamily="2" charset="0"/>
              </a:rPr>
              <a:t>					The Department of Textiles 						Merchandising and Fashion 						Design (UNL)</a:t>
            </a:r>
          </a:p>
        </p:txBody>
      </p:sp>
      <p:sp>
        <p:nvSpPr>
          <p:cNvPr id="4" name="Title 1">
            <a:extLst>
              <a:ext uri="{FF2B5EF4-FFF2-40B4-BE49-F238E27FC236}">
                <a16:creationId xmlns:a16="http://schemas.microsoft.com/office/drawing/2014/main" id="{7446E023-F3AE-6598-C67F-D36ACCEACAB7}"/>
              </a:ext>
            </a:extLst>
          </p:cNvPr>
          <p:cNvSpPr txBox="1">
            <a:spLocks/>
          </p:cNvSpPr>
          <p:nvPr/>
        </p:nvSpPr>
        <p:spPr>
          <a:xfrm>
            <a:off x="407879" y="847457"/>
            <a:ext cx="5796977" cy="526074"/>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2700" dirty="0">
                <a:latin typeface="Malayalam MN" pitchFamily="2" charset="0"/>
                <a:cs typeface="Malayalam MN" pitchFamily="2" charset="0"/>
              </a:rPr>
              <a:t>UPCYCLING, ART, &amp; DESIGN </a:t>
            </a:r>
          </a:p>
        </p:txBody>
      </p:sp>
      <p:sp>
        <p:nvSpPr>
          <p:cNvPr id="5" name="Text Placeholder 3">
            <a:extLst>
              <a:ext uri="{FF2B5EF4-FFF2-40B4-BE49-F238E27FC236}">
                <a16:creationId xmlns:a16="http://schemas.microsoft.com/office/drawing/2014/main" id="{C3D65DA3-9DC1-9F80-8B19-86DFACDE9444}"/>
              </a:ext>
            </a:extLst>
          </p:cNvPr>
          <p:cNvSpPr txBox="1">
            <a:spLocks/>
          </p:cNvSpPr>
          <p:nvPr/>
        </p:nvSpPr>
        <p:spPr>
          <a:xfrm>
            <a:off x="475129" y="1473172"/>
            <a:ext cx="6906944" cy="5366137"/>
          </a:xfrm>
          <a:prstGeom prst="rect">
            <a:avLst/>
          </a:prstGeom>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fontAlgn="base">
              <a:buNone/>
            </a:pPr>
            <a:r>
              <a:rPr lang="en-US" sz="1600" dirty="0">
                <a:solidFill>
                  <a:srgbClr val="000000"/>
                </a:solidFill>
                <a:latin typeface="Century Gothic" panose="020B0502020202020204" pitchFamily="34" charset="0"/>
                <a:cs typeface="Malayalam MN" pitchFamily="2" charset="0"/>
              </a:rPr>
              <a:t>Whether utilizing sculpture, woven, tapestry, knitting, crochet, applique, needlework, needlepoint,  surface design, wearable art, fashion design, or haute couture, textiles offer a unique medium in art. Textiles allow the artist to take relatively two-dimensional materials and transform them in three-dimensional forms. Textiles offer innate textures, patterns, movement, colors, pattern, and variety which offer artists and designers a unique “canvas” to work with. </a:t>
            </a:r>
          </a:p>
          <a:p>
            <a:pPr marL="0" indent="0" fontAlgn="base">
              <a:buNone/>
            </a:pPr>
            <a:r>
              <a:rPr lang="en-US" sz="1600" dirty="0">
                <a:solidFill>
                  <a:srgbClr val="000000"/>
                </a:solidFill>
                <a:latin typeface="Century Gothic" panose="020B0502020202020204" pitchFamily="34" charset="0"/>
                <a:cs typeface="Malayalam MN" pitchFamily="2" charset="0"/>
              </a:rPr>
              <a:t>One of the most polluting and wasteful industries in the world is the textile and clothing industry. Additionally, most clothing and textiles end up in landfills especially with the increase of fast fashion. This over abundance of garments and other textile materials, as well as manufacturing waste, offers a unique and available material for artists while participating in sustainable practices. </a:t>
            </a:r>
          </a:p>
          <a:p>
            <a:pPr marL="0" indent="0" fontAlgn="base">
              <a:buNone/>
            </a:pPr>
            <a:r>
              <a:rPr lang="en-US" sz="1600" dirty="0">
                <a:solidFill>
                  <a:srgbClr val="000000"/>
                </a:solidFill>
                <a:latin typeface="Century Gothic" panose="020B0502020202020204" pitchFamily="34" charset="0"/>
                <a:cs typeface="Malayalam MN" pitchFamily="2" charset="0"/>
              </a:rPr>
              <a:t>This project encourages high school age                                     students to explore the textile medium while                        developing an environmentally conscious                                  mindset and art practices. The Robert </a:t>
            </a:r>
            <a:r>
              <a:rPr lang="en-US" sz="1600" dirty="0" err="1">
                <a:solidFill>
                  <a:srgbClr val="000000"/>
                </a:solidFill>
                <a:latin typeface="Century Gothic" panose="020B0502020202020204" pitchFamily="34" charset="0"/>
                <a:cs typeface="Malayalam MN" pitchFamily="2" charset="0"/>
              </a:rPr>
              <a:t>Hillestad</a:t>
            </a:r>
            <a:r>
              <a:rPr lang="en-US" sz="1600" dirty="0">
                <a:solidFill>
                  <a:srgbClr val="000000"/>
                </a:solidFill>
                <a:latin typeface="Century Gothic" panose="020B0502020202020204" pitchFamily="34" charset="0"/>
                <a:cs typeface="Malayalam MN" pitchFamily="2" charset="0"/>
              </a:rPr>
              <a:t>                            Textile Gallery will provide a space for students                                    to showcase their work at the annual Student                                Juried Exhibition (see page 7).  </a:t>
            </a:r>
            <a:endParaRPr lang="en-US" dirty="0">
              <a:latin typeface="Malayalam MN" pitchFamily="2" charset="0"/>
              <a:cs typeface="Malayalam MN" pitchFamily="2" charset="0"/>
            </a:endParaRPr>
          </a:p>
        </p:txBody>
      </p:sp>
      <p:sp>
        <p:nvSpPr>
          <p:cNvPr id="17" name="TextBox 16">
            <a:extLst>
              <a:ext uri="{FF2B5EF4-FFF2-40B4-BE49-F238E27FC236}">
                <a16:creationId xmlns:a16="http://schemas.microsoft.com/office/drawing/2014/main" id="{1F45E878-58D2-CB58-9A37-FCD92519F4E3}"/>
              </a:ext>
            </a:extLst>
          </p:cNvPr>
          <p:cNvSpPr txBox="1"/>
          <p:nvPr/>
        </p:nvSpPr>
        <p:spPr>
          <a:xfrm rot="16200000">
            <a:off x="6482177" y="4220980"/>
            <a:ext cx="1688070" cy="246221"/>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Mel Poole</a:t>
            </a:r>
            <a:endParaRPr lang="en-US" sz="1000" dirty="0">
              <a:solidFill>
                <a:schemeClr val="bg1">
                  <a:lumMod val="85000"/>
                </a:schemeClr>
              </a:solidFill>
              <a:latin typeface="Century Gothic" panose="020B0502020202020204" pitchFamily="34" charset="0"/>
            </a:endParaRPr>
          </a:p>
        </p:txBody>
      </p:sp>
      <p:sp>
        <p:nvSpPr>
          <p:cNvPr id="10" name="Title 1">
            <a:extLst>
              <a:ext uri="{FF2B5EF4-FFF2-40B4-BE49-F238E27FC236}">
                <a16:creationId xmlns:a16="http://schemas.microsoft.com/office/drawing/2014/main" id="{9FBB52DF-20A8-72C0-1E3F-F9A9BC238BB4}"/>
              </a:ext>
            </a:extLst>
          </p:cNvPr>
          <p:cNvSpPr txBox="1">
            <a:spLocks/>
          </p:cNvSpPr>
          <p:nvPr/>
        </p:nvSpPr>
        <p:spPr>
          <a:xfrm>
            <a:off x="7281877" y="181514"/>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2</a:t>
            </a:r>
          </a:p>
        </p:txBody>
      </p:sp>
    </p:spTree>
    <p:extLst>
      <p:ext uri="{BB962C8B-B14F-4D97-AF65-F5344CB8AC3E}">
        <p14:creationId xmlns:p14="http://schemas.microsoft.com/office/powerpoint/2010/main" val="3125804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D46B1A6-142A-7F46-2D37-26C39EB27611}"/>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ackgroundRemoval t="2807" b="95965" l="10000" r="90000">
                        <a14:foregroundMark x1="46053" y1="84561" x2="46053" y2="91930"/>
                        <a14:foregroundMark x1="46053" y1="91930" x2="46579" y2="84561"/>
                        <a14:foregroundMark x1="45000" y1="96140" x2="52105" y2="95263"/>
                        <a14:foregroundMark x1="35526" y1="83684" x2="31316" y2="78070"/>
                        <a14:foregroundMark x1="27632" y1="60351" x2="27632" y2="60351"/>
                        <a14:foregroundMark x1="40263" y1="11404" x2="43421" y2="4912"/>
                        <a14:foregroundMark x1="43421" y1="4912" x2="53158" y2="3158"/>
                        <a14:foregroundMark x1="53158" y1="3158" x2="56579" y2="9474"/>
                        <a14:foregroundMark x1="56579" y1="9474" x2="56579" y2="11404"/>
                        <a14:foregroundMark x1="71579" y1="43333" x2="70789" y2="38070"/>
                        <a14:foregroundMark x1="68947" y1="53333" x2="69737" y2="50000"/>
                        <a14:foregroundMark x1="72895" y1="41754" x2="71842" y2="37368"/>
                        <a14:foregroundMark x1="55000" y1="8070" x2="48421" y2="2807"/>
                        <a14:foregroundMark x1="48421" y1="2807" x2="50000" y2="9649"/>
                        <a14:foregroundMark x1="50000" y1="9649" x2="54737" y2="8246"/>
                        <a14:foregroundMark x1="55263" y1="5614" x2="46053" y2="3333"/>
                        <a14:foregroundMark x1="46053" y1="3333" x2="54737" y2="6316"/>
                        <a14:foregroundMark x1="54737" y1="6316" x2="54737" y2="6316"/>
                        <a14:foregroundMark x1="53158" y1="3860" x2="46579" y2="2807"/>
                        <a14:foregroundMark x1="27368" y1="61053" x2="29474" y2="57719"/>
                        <a14:backgroundMark x1="68684" y1="12807" x2="73421" y2="19474"/>
                        <a14:backgroundMark x1="73421" y1="19474" x2="74211" y2="28246"/>
                        <a14:backgroundMark x1="73421" y1="33158" x2="73684" y2="28772"/>
                      </a14:backgroundRemoval>
                    </a14:imgEffect>
                  </a14:imgLayer>
                </a14:imgProps>
              </a:ext>
              <a:ext uri="{28A0092B-C50C-407E-A947-70E740481C1C}">
                <a14:useLocalDpi xmlns:a14="http://schemas.microsoft.com/office/drawing/2010/main" val="0"/>
              </a:ext>
            </a:extLst>
          </a:blip>
          <a:srcRect/>
          <a:stretch>
            <a:fillRect/>
          </a:stretch>
        </p:blipFill>
        <p:spPr bwMode="auto">
          <a:xfrm>
            <a:off x="4045527" y="364133"/>
            <a:ext cx="4131020" cy="61965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A91F00-17B9-9DD0-313A-9C39DFE10634}"/>
              </a:ext>
            </a:extLst>
          </p:cNvPr>
          <p:cNvSpPr>
            <a:spLocks noGrp="1"/>
          </p:cNvSpPr>
          <p:nvPr>
            <p:ph type="title"/>
          </p:nvPr>
        </p:nvSpPr>
        <p:spPr>
          <a:xfrm>
            <a:off x="535365" y="1448226"/>
            <a:ext cx="2506801" cy="1198676"/>
          </a:xfrm>
        </p:spPr>
        <p:txBody>
          <a:bodyPr/>
          <a:lstStyle/>
          <a:p>
            <a:r>
              <a:rPr lang="en-US" dirty="0">
                <a:latin typeface="Malayalam MN" pitchFamily="2" charset="0"/>
                <a:cs typeface="Malayalam MN" pitchFamily="2" charset="0"/>
              </a:rPr>
              <a:t>UPCYCLED FASHION</a:t>
            </a:r>
          </a:p>
        </p:txBody>
      </p:sp>
      <p:sp>
        <p:nvSpPr>
          <p:cNvPr id="3" name="Content Placeholder 2">
            <a:extLst>
              <a:ext uri="{FF2B5EF4-FFF2-40B4-BE49-F238E27FC236}">
                <a16:creationId xmlns:a16="http://schemas.microsoft.com/office/drawing/2014/main" id="{AB33D2C2-F3D4-EFD0-C27B-512A2A850AD7}"/>
              </a:ext>
            </a:extLst>
          </p:cNvPr>
          <p:cNvSpPr>
            <a:spLocks noGrp="1"/>
          </p:cNvSpPr>
          <p:nvPr>
            <p:ph idx="1"/>
          </p:nvPr>
        </p:nvSpPr>
        <p:spPr>
          <a:xfrm>
            <a:off x="3263269" y="5775569"/>
            <a:ext cx="3934778" cy="3039820"/>
          </a:xfrm>
        </p:spPr>
        <p:txBody>
          <a:bodyPr>
            <a:normAutofit lnSpcReduction="10000"/>
          </a:bodyPr>
          <a:lstStyle/>
          <a:p>
            <a:pPr marL="0" indent="0" algn="l" rtl="0" fontAlgn="base">
              <a:buNone/>
            </a:pPr>
            <a:r>
              <a:rPr lang="en-US" sz="1800" b="1" i="0" dirty="0">
                <a:solidFill>
                  <a:srgbClr val="000000"/>
                </a:solidFill>
                <a:effectLst/>
                <a:latin typeface="Malayalam MN" pitchFamily="2" charset="0"/>
                <a:cs typeface="Malayalam MN" pitchFamily="2" charset="0"/>
              </a:rPr>
              <a:t>Materials:</a:t>
            </a:r>
            <a:r>
              <a:rPr lang="en-US" sz="1800" b="0" i="0" dirty="0">
                <a:solidFill>
                  <a:srgbClr val="000000"/>
                </a:solidFill>
                <a:effectLst/>
                <a:latin typeface="Malayalam MN" pitchFamily="2" charset="0"/>
                <a:cs typeface="Malayalam MN" pitchFamily="2" charset="0"/>
              </a:rPr>
              <a:t> </a:t>
            </a:r>
          </a:p>
          <a:p>
            <a:pPr algn="l" rtl="0" fontAlgn="base"/>
            <a:r>
              <a:rPr lang="en-US" sz="1600" b="0" i="0" dirty="0">
                <a:solidFill>
                  <a:srgbClr val="000000"/>
                </a:solidFill>
                <a:effectLst/>
                <a:latin typeface="Century Gothic" panose="020B0502020202020204" pitchFamily="34" charset="0"/>
              </a:rPr>
              <a:t>Sewing Machine </a:t>
            </a:r>
          </a:p>
          <a:p>
            <a:pPr algn="l" rtl="0" fontAlgn="base"/>
            <a:r>
              <a:rPr lang="en-US" sz="1600" b="0" i="0" dirty="0">
                <a:solidFill>
                  <a:srgbClr val="000000"/>
                </a:solidFill>
                <a:effectLst/>
                <a:latin typeface="Century Gothic" panose="020B0502020202020204" pitchFamily="34" charset="0"/>
              </a:rPr>
              <a:t>Thread </a:t>
            </a:r>
          </a:p>
          <a:p>
            <a:pPr algn="l" rtl="0" fontAlgn="base"/>
            <a:r>
              <a:rPr lang="en-US" sz="1600" b="0" i="0" dirty="0">
                <a:solidFill>
                  <a:srgbClr val="000000"/>
                </a:solidFill>
                <a:effectLst/>
                <a:latin typeface="Century Gothic" panose="020B0502020202020204" pitchFamily="34" charset="0"/>
              </a:rPr>
              <a:t>Notions (zippers, buttons, etc.) - upcycled preferred </a:t>
            </a:r>
          </a:p>
          <a:p>
            <a:pPr algn="l" rtl="0" fontAlgn="base"/>
            <a:r>
              <a:rPr lang="en-US" sz="1600" b="0" i="0" dirty="0">
                <a:solidFill>
                  <a:srgbClr val="000000"/>
                </a:solidFill>
                <a:effectLst/>
                <a:latin typeface="Century Gothic" panose="020B0502020202020204" pitchFamily="34" charset="0"/>
              </a:rPr>
              <a:t>Fabric Scraps (large and small - provided) </a:t>
            </a:r>
          </a:p>
          <a:p>
            <a:pPr algn="l" rtl="0" fontAlgn="base"/>
            <a:r>
              <a:rPr lang="en-US" sz="1600" b="0" i="0" dirty="0">
                <a:solidFill>
                  <a:srgbClr val="000000"/>
                </a:solidFill>
                <a:effectLst/>
                <a:latin typeface="Century Gothic" panose="020B0502020202020204" pitchFamily="34" charset="0"/>
              </a:rPr>
              <a:t>Discarded or Secondhand </a:t>
            </a:r>
            <a:r>
              <a:rPr lang="en-US" sz="1600" dirty="0">
                <a:solidFill>
                  <a:srgbClr val="000000"/>
                </a:solidFill>
                <a:latin typeface="Century Gothic" panose="020B0502020202020204" pitchFamily="34" charset="0"/>
              </a:rPr>
              <a:t>A</a:t>
            </a:r>
            <a:r>
              <a:rPr lang="en-US" sz="1600" b="0" i="0" dirty="0">
                <a:solidFill>
                  <a:srgbClr val="000000"/>
                </a:solidFill>
                <a:effectLst/>
                <a:latin typeface="Century Gothic" panose="020B0502020202020204" pitchFamily="34" charset="0"/>
              </a:rPr>
              <a:t>pparel and Textiles </a:t>
            </a:r>
          </a:p>
          <a:p>
            <a:pPr algn="l" rtl="0" fontAlgn="base"/>
            <a:r>
              <a:rPr lang="en-US" sz="1600" b="0" i="0" dirty="0">
                <a:solidFill>
                  <a:srgbClr val="000000"/>
                </a:solidFill>
                <a:effectLst/>
                <a:latin typeface="Century Gothic" panose="020B0502020202020204" pitchFamily="34" charset="0"/>
              </a:rPr>
              <a:t>Pattern(s) - purchased or created (as needed) </a:t>
            </a:r>
            <a:endParaRPr lang="en-US" dirty="0">
              <a:latin typeface="Malayalam MN" pitchFamily="2" charset="0"/>
              <a:cs typeface="Malayalam MN" pitchFamily="2" charset="0"/>
            </a:endParaRPr>
          </a:p>
        </p:txBody>
      </p:sp>
      <p:sp>
        <p:nvSpPr>
          <p:cNvPr id="4" name="Text Placeholder 3">
            <a:extLst>
              <a:ext uri="{FF2B5EF4-FFF2-40B4-BE49-F238E27FC236}">
                <a16:creationId xmlns:a16="http://schemas.microsoft.com/office/drawing/2014/main" id="{6F522E02-EA48-7CCC-C9F8-6DE373455C74}"/>
              </a:ext>
            </a:extLst>
          </p:cNvPr>
          <p:cNvSpPr>
            <a:spLocks noGrp="1"/>
          </p:cNvSpPr>
          <p:nvPr>
            <p:ph type="body" sz="half" idx="2"/>
          </p:nvPr>
        </p:nvSpPr>
        <p:spPr>
          <a:xfrm>
            <a:off x="535365" y="3017520"/>
            <a:ext cx="2506801" cy="6353663"/>
          </a:xfrm>
        </p:spPr>
        <p:txBody>
          <a:bodyPr>
            <a:normAutofit/>
          </a:bodyPr>
          <a:lstStyle/>
          <a:p>
            <a:pPr algn="l" rtl="0" fontAlgn="base"/>
            <a:r>
              <a:rPr lang="en-US" sz="1800" b="1" i="0" dirty="0">
                <a:solidFill>
                  <a:srgbClr val="000000"/>
                </a:solidFill>
                <a:effectLst/>
                <a:latin typeface="Malayalam MN" pitchFamily="2" charset="0"/>
                <a:cs typeface="Malayalam MN" pitchFamily="2" charset="0"/>
              </a:rPr>
              <a:t>Overview:</a:t>
            </a:r>
            <a:r>
              <a:rPr lang="en-US" sz="1800" b="0" i="0" dirty="0">
                <a:solidFill>
                  <a:srgbClr val="000000"/>
                </a:solidFill>
                <a:effectLst/>
                <a:latin typeface="Malayalam MN" pitchFamily="2" charset="0"/>
                <a:cs typeface="Malayalam MN" pitchFamily="2" charset="0"/>
              </a:rPr>
              <a:t> </a:t>
            </a:r>
          </a:p>
          <a:p>
            <a:pPr algn="l" rtl="0" fontAlgn="base"/>
            <a:r>
              <a:rPr lang="en-US" sz="1600" b="0" i="0" dirty="0">
                <a:solidFill>
                  <a:srgbClr val="000000"/>
                </a:solidFill>
                <a:effectLst/>
                <a:latin typeface="Century Gothic" panose="020B0502020202020204" pitchFamily="34" charset="0"/>
                <a:cs typeface="Malayalam MN" pitchFamily="2" charset="0"/>
              </a:rPr>
              <a:t>Utilizing preexisting garments and other textiles, students will create a new and wearable garment distinctly different from original materials. </a:t>
            </a:r>
          </a:p>
          <a:p>
            <a:pPr algn="l" rtl="0" fontAlgn="base"/>
            <a:endParaRPr lang="en-US" sz="1600" dirty="0">
              <a:latin typeface="Century Gothic" panose="020B0502020202020204" pitchFamily="34" charset="0"/>
              <a:cs typeface="Malayalam MN" pitchFamily="2" charset="0"/>
            </a:endParaRPr>
          </a:p>
          <a:p>
            <a:pPr algn="l" rtl="0" fontAlgn="base"/>
            <a:r>
              <a:rPr lang="en-US" sz="1800" b="1" i="0" dirty="0">
                <a:solidFill>
                  <a:srgbClr val="000000"/>
                </a:solidFill>
                <a:effectLst/>
                <a:latin typeface="Malayalam MN" pitchFamily="2" charset="0"/>
                <a:cs typeface="Malayalam MN" pitchFamily="2" charset="0"/>
              </a:rPr>
              <a:t>Goals: </a:t>
            </a:r>
            <a:r>
              <a:rPr lang="en-US" sz="1800" b="0" i="0" dirty="0">
                <a:solidFill>
                  <a:srgbClr val="000000"/>
                </a:solidFill>
                <a:effectLst/>
                <a:latin typeface="Malayalam MN" pitchFamily="2" charset="0"/>
                <a:cs typeface="Malayalam MN" pitchFamily="2" charset="0"/>
              </a:rPr>
              <a:t> </a:t>
            </a:r>
          </a:p>
          <a:p>
            <a:pPr algn="l" rtl="0" fontAlgn="base"/>
            <a:r>
              <a:rPr lang="en-US" sz="1600" b="0" i="0" dirty="0">
                <a:solidFill>
                  <a:srgbClr val="000000"/>
                </a:solidFill>
                <a:effectLst/>
                <a:latin typeface="Century Gothic" panose="020B0502020202020204" pitchFamily="34" charset="0"/>
                <a:cs typeface="Malayalam MN" pitchFamily="2" charset="0"/>
              </a:rPr>
              <a:t>Create an upcycled garment(s)  </a:t>
            </a:r>
          </a:p>
          <a:p>
            <a:pPr algn="l" rtl="0" fontAlgn="base"/>
            <a:r>
              <a:rPr lang="en-US" sz="1600" b="0" i="0" dirty="0">
                <a:solidFill>
                  <a:srgbClr val="000000"/>
                </a:solidFill>
                <a:effectLst/>
                <a:latin typeface="Century Gothic" panose="020B0502020202020204" pitchFamily="34" charset="0"/>
                <a:cs typeface="Malayalam MN" pitchFamily="2" charset="0"/>
              </a:rPr>
              <a:t>Increase knowledge of design, construction, and patterning while increasing awareness of the environmentally friendly fashion practice of upcycling </a:t>
            </a:r>
          </a:p>
          <a:p>
            <a:pPr algn="l" rtl="0" fontAlgn="base"/>
            <a:r>
              <a:rPr lang="en-US" sz="1600" b="0" i="0" dirty="0">
                <a:solidFill>
                  <a:srgbClr val="000000"/>
                </a:solidFill>
                <a:effectLst/>
                <a:latin typeface="Century Gothic" panose="020B0502020202020204" pitchFamily="34" charset="0"/>
                <a:cs typeface="Malayalam MN" pitchFamily="2" charset="0"/>
              </a:rPr>
              <a:t>Showcase completed garment(s) in the Robert </a:t>
            </a:r>
            <a:r>
              <a:rPr lang="en-US" sz="1600" b="0" i="0" dirty="0" err="1">
                <a:solidFill>
                  <a:srgbClr val="000000"/>
                </a:solidFill>
                <a:effectLst/>
                <a:latin typeface="Century Gothic" panose="020B0502020202020204" pitchFamily="34" charset="0"/>
                <a:cs typeface="Malayalam MN" pitchFamily="2" charset="0"/>
              </a:rPr>
              <a:t>Hillestad</a:t>
            </a:r>
            <a:r>
              <a:rPr lang="en-US" sz="1600" b="0" i="0" dirty="0">
                <a:solidFill>
                  <a:srgbClr val="000000"/>
                </a:solidFill>
                <a:effectLst/>
                <a:latin typeface="Century Gothic" panose="020B0502020202020204" pitchFamily="34" charset="0"/>
                <a:cs typeface="Malayalam MN" pitchFamily="2" charset="0"/>
              </a:rPr>
              <a:t> Textile Gallery Student Exhibition (see page 6)</a:t>
            </a:r>
            <a:endParaRPr lang="en-US" dirty="0">
              <a:latin typeface="Malayalam MN" pitchFamily="2" charset="0"/>
              <a:cs typeface="Malayalam MN" pitchFamily="2" charset="0"/>
            </a:endParaRPr>
          </a:p>
        </p:txBody>
      </p:sp>
      <p:sp>
        <p:nvSpPr>
          <p:cNvPr id="5" name="Title 1">
            <a:extLst>
              <a:ext uri="{FF2B5EF4-FFF2-40B4-BE49-F238E27FC236}">
                <a16:creationId xmlns:a16="http://schemas.microsoft.com/office/drawing/2014/main" id="{D21FA8CD-96C8-797C-0E55-B3E82FDBB6AC}"/>
              </a:ext>
            </a:extLst>
          </p:cNvPr>
          <p:cNvSpPr txBox="1">
            <a:spLocks/>
          </p:cNvSpPr>
          <p:nvPr/>
        </p:nvSpPr>
        <p:spPr>
          <a:xfrm>
            <a:off x="143435" y="125503"/>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UPCYCLED: EXPLORING TEXTILES &amp; ART</a:t>
            </a:r>
          </a:p>
        </p:txBody>
      </p:sp>
      <p:sp>
        <p:nvSpPr>
          <p:cNvPr id="6" name="Title 1">
            <a:extLst>
              <a:ext uri="{FF2B5EF4-FFF2-40B4-BE49-F238E27FC236}">
                <a16:creationId xmlns:a16="http://schemas.microsoft.com/office/drawing/2014/main" id="{1D3E61C3-2500-EAE8-ED95-DC9EB42B1046}"/>
              </a:ext>
            </a:extLst>
          </p:cNvPr>
          <p:cNvSpPr txBox="1">
            <a:spLocks/>
          </p:cNvSpPr>
          <p:nvPr/>
        </p:nvSpPr>
        <p:spPr>
          <a:xfrm>
            <a:off x="3886200" y="9377085"/>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ROBERT HILLESTAD TEXTILE GALLERY</a:t>
            </a:r>
          </a:p>
        </p:txBody>
      </p:sp>
      <p:pic>
        <p:nvPicPr>
          <p:cNvPr id="7" name="Picture 6" descr="A black background with a letter n&#10;&#10;Description automatically generated with low confidence">
            <a:extLst>
              <a:ext uri="{FF2B5EF4-FFF2-40B4-BE49-F238E27FC236}">
                <a16:creationId xmlns:a16="http://schemas.microsoft.com/office/drawing/2014/main" id="{8210C5DB-2C48-5ADD-57D6-EF9CEBD06FE2}"/>
              </a:ext>
            </a:extLst>
          </p:cNvPr>
          <p:cNvPicPr>
            <a:picLocks noChangeAspect="1"/>
          </p:cNvPicPr>
          <p:nvPr/>
        </p:nvPicPr>
        <p:blipFill rotWithShape="1">
          <a:blip r:embed="rId4">
            <a:alphaModFix amt="50000"/>
          </a:blip>
          <a:srcRect l="36738" r="38748" b="51400"/>
          <a:stretch/>
        </p:blipFill>
        <p:spPr>
          <a:xfrm>
            <a:off x="143435" y="9371183"/>
            <a:ext cx="663388" cy="526074"/>
          </a:xfrm>
          <a:prstGeom prst="rect">
            <a:avLst/>
          </a:prstGeom>
        </p:spPr>
      </p:pic>
      <p:sp>
        <p:nvSpPr>
          <p:cNvPr id="8" name="TextBox 7">
            <a:extLst>
              <a:ext uri="{FF2B5EF4-FFF2-40B4-BE49-F238E27FC236}">
                <a16:creationId xmlns:a16="http://schemas.microsoft.com/office/drawing/2014/main" id="{5F8C75C0-C0EA-4D5A-0B29-15148AD696E6}"/>
              </a:ext>
            </a:extLst>
          </p:cNvPr>
          <p:cNvSpPr txBox="1"/>
          <p:nvPr/>
        </p:nvSpPr>
        <p:spPr>
          <a:xfrm>
            <a:off x="3886200" y="947937"/>
            <a:ext cx="1688070" cy="400110"/>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Manon </a:t>
            </a:r>
            <a:r>
              <a:rPr lang="en-US" sz="1000" b="0" i="0" dirty="0" err="1">
                <a:solidFill>
                  <a:schemeClr val="bg1">
                    <a:lumMod val="85000"/>
                  </a:schemeClr>
                </a:solidFill>
                <a:effectLst/>
                <a:latin typeface="Century Gothic" panose="020B0502020202020204" pitchFamily="34" charset="0"/>
              </a:rPr>
              <a:t>Planche</a:t>
            </a:r>
            <a:r>
              <a:rPr lang="en-US" sz="1000" b="0" i="0" dirty="0">
                <a:solidFill>
                  <a:schemeClr val="bg1">
                    <a:lumMod val="85000"/>
                  </a:schemeClr>
                </a:solidFill>
                <a:effectLst/>
                <a:latin typeface="Century Gothic" panose="020B0502020202020204" pitchFamily="34" charset="0"/>
              </a:rPr>
              <a:t> Autumn Winter 2020 </a:t>
            </a:r>
            <a:endParaRPr lang="en-US" sz="1000" dirty="0">
              <a:solidFill>
                <a:schemeClr val="bg1">
                  <a:lumMod val="85000"/>
                </a:schemeClr>
              </a:solidFill>
              <a:latin typeface="Century Gothic" panose="020B0502020202020204" pitchFamily="34" charset="0"/>
            </a:endParaRPr>
          </a:p>
        </p:txBody>
      </p:sp>
      <p:sp>
        <p:nvSpPr>
          <p:cNvPr id="10" name="Title 1">
            <a:extLst>
              <a:ext uri="{FF2B5EF4-FFF2-40B4-BE49-F238E27FC236}">
                <a16:creationId xmlns:a16="http://schemas.microsoft.com/office/drawing/2014/main" id="{804C97EB-3293-5E40-DF31-C9316D80148F}"/>
              </a:ext>
            </a:extLst>
          </p:cNvPr>
          <p:cNvSpPr txBox="1">
            <a:spLocks/>
          </p:cNvSpPr>
          <p:nvPr/>
        </p:nvSpPr>
        <p:spPr>
          <a:xfrm>
            <a:off x="7281877" y="181514"/>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3</a:t>
            </a:r>
          </a:p>
        </p:txBody>
      </p:sp>
    </p:spTree>
    <p:extLst>
      <p:ext uri="{BB962C8B-B14F-4D97-AF65-F5344CB8AC3E}">
        <p14:creationId xmlns:p14="http://schemas.microsoft.com/office/powerpoint/2010/main" val="2665536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55FE90-D34E-A7B5-AFE9-DECAF3467C8C}"/>
              </a:ext>
            </a:extLst>
          </p:cNvPr>
          <p:cNvSpPr>
            <a:spLocks noGrp="1"/>
          </p:cNvSpPr>
          <p:nvPr>
            <p:ph sz="half" idx="1"/>
          </p:nvPr>
        </p:nvSpPr>
        <p:spPr>
          <a:xfrm>
            <a:off x="519885" y="674436"/>
            <a:ext cx="3303270" cy="9181122"/>
          </a:xfrm>
        </p:spPr>
        <p:txBody>
          <a:bodyPr>
            <a:normAutofit/>
          </a:bodyPr>
          <a:lstStyle/>
          <a:p>
            <a:pPr marL="0" indent="0" algn="l" rtl="0" fontAlgn="base">
              <a:buNone/>
            </a:pPr>
            <a:r>
              <a:rPr lang="en-US" sz="1800" b="1" dirty="0">
                <a:solidFill>
                  <a:srgbClr val="000000"/>
                </a:solidFill>
                <a:latin typeface="Malayalam MN" pitchFamily="2" charset="0"/>
                <a:cs typeface="Malayalam MN" pitchFamily="2" charset="0"/>
              </a:rPr>
              <a:t>Process:</a:t>
            </a:r>
            <a:endParaRPr lang="en-US" sz="1800" b="0" i="0" dirty="0">
              <a:solidFill>
                <a:srgbClr val="000000"/>
              </a:solidFill>
              <a:effectLst/>
              <a:latin typeface="Malayalam MN" pitchFamily="2" charset="0"/>
              <a:cs typeface="Malayalam MN" pitchFamily="2" charset="0"/>
            </a:endParaRPr>
          </a:p>
          <a:p>
            <a:pPr marL="0" indent="0" algn="l" rtl="0" fontAlgn="base">
              <a:buNone/>
            </a:pPr>
            <a:r>
              <a:rPr lang="en-US" sz="1600" b="0" i="0" dirty="0">
                <a:solidFill>
                  <a:srgbClr val="000000"/>
                </a:solidFill>
                <a:effectLst/>
                <a:latin typeface="Century Gothic" panose="020B0502020202020204" pitchFamily="34" charset="0"/>
              </a:rPr>
              <a:t>Students will gather available textile materials. They will use these materials to develop a concept for a new garment(s). They can draw additional inspiration can from other sources such as fashion designers, art, design, architecture, life, etc. It may be helpful to have students sketch out their idea(s) to further develop their ideas and understand how they can use the existing materials to create a new garment(s).</a:t>
            </a:r>
          </a:p>
          <a:p>
            <a:pPr marL="0" indent="0" algn="l" rtl="0" fontAlgn="base">
              <a:buNone/>
            </a:pPr>
            <a:r>
              <a:rPr lang="en-US" sz="1600" b="0" i="0" dirty="0">
                <a:solidFill>
                  <a:srgbClr val="000000"/>
                </a:solidFill>
                <a:effectLst/>
                <a:latin typeface="Century Gothic" panose="020B0502020202020204" pitchFamily="34" charset="0"/>
              </a:rPr>
              <a:t>Once students have a conceptualized design, the students will develop/alter pattern pieces or have a clear process of how to transform the materials into the new garment. Some students will prefer to work structurally with flat patterns, others may have organic process by playing with the materials, but both should be able to communicate clearly their design and construction process. A sketch of the final look (even though it may change) and a short list of their intended process may be helpful to guide this process. Students will then construct their designs. </a:t>
            </a:r>
            <a:endParaRPr lang="en-US" dirty="0"/>
          </a:p>
        </p:txBody>
      </p:sp>
      <p:sp>
        <p:nvSpPr>
          <p:cNvPr id="4" name="Content Placeholder 3">
            <a:extLst>
              <a:ext uri="{FF2B5EF4-FFF2-40B4-BE49-F238E27FC236}">
                <a16:creationId xmlns:a16="http://schemas.microsoft.com/office/drawing/2014/main" id="{D2B4391B-BDC4-E736-B8B2-4D7EAE7BDBC4}"/>
              </a:ext>
            </a:extLst>
          </p:cNvPr>
          <p:cNvSpPr>
            <a:spLocks noGrp="1"/>
          </p:cNvSpPr>
          <p:nvPr>
            <p:ph sz="half" idx="2"/>
          </p:nvPr>
        </p:nvSpPr>
        <p:spPr>
          <a:xfrm>
            <a:off x="3886200" y="681315"/>
            <a:ext cx="3303270" cy="8073428"/>
          </a:xfrm>
        </p:spPr>
        <p:txBody>
          <a:bodyPr>
            <a:normAutofit/>
          </a:bodyPr>
          <a:lstStyle/>
          <a:p>
            <a:pPr marL="0" indent="0" algn="l" rtl="0" fontAlgn="base">
              <a:buNone/>
            </a:pPr>
            <a:r>
              <a:rPr lang="en-US" sz="1800" b="1" dirty="0">
                <a:solidFill>
                  <a:srgbClr val="000000"/>
                </a:solidFill>
                <a:latin typeface="Malayalam MN" pitchFamily="2" charset="0"/>
                <a:cs typeface="Malayalam MN" pitchFamily="2" charset="0"/>
              </a:rPr>
              <a:t>Possible ways to modify garments :</a:t>
            </a:r>
          </a:p>
          <a:p>
            <a:pPr fontAlgn="base"/>
            <a:endParaRPr lang="en-US" sz="1500" b="0" i="0" dirty="0">
              <a:solidFill>
                <a:srgbClr val="000000"/>
              </a:solidFill>
              <a:effectLst/>
              <a:latin typeface="Century Gothic" panose="020B0502020202020204" pitchFamily="34" charset="0"/>
            </a:endParaRPr>
          </a:p>
          <a:p>
            <a:pPr fontAlgn="base"/>
            <a:r>
              <a:rPr lang="en-US" sz="1500" b="0" i="0" dirty="0">
                <a:solidFill>
                  <a:srgbClr val="000000"/>
                </a:solidFill>
                <a:effectLst/>
                <a:latin typeface="Century Gothic" panose="020B0502020202020204" pitchFamily="34" charset="0"/>
              </a:rPr>
              <a:t>Removing sections of a garment and replacing it with sections of another garment</a:t>
            </a:r>
          </a:p>
          <a:p>
            <a:pPr algn="l" rtl="0" fontAlgn="base">
              <a:buFont typeface="Arial" panose="020B0604020202020204" pitchFamily="34" charset="0"/>
              <a:buChar char="•"/>
            </a:pPr>
            <a:r>
              <a:rPr lang="en-US" sz="1500" b="0" i="0" dirty="0">
                <a:solidFill>
                  <a:srgbClr val="000000"/>
                </a:solidFill>
                <a:effectLst/>
                <a:latin typeface="Century Gothic" panose="020B0502020202020204" pitchFamily="34" charset="0"/>
              </a:rPr>
              <a:t>Making a symmetrical garment asymmetrical by removing one sleeve or section</a:t>
            </a:r>
          </a:p>
          <a:p>
            <a:pPr algn="l" rtl="0" fontAlgn="base">
              <a:buFont typeface="Arial" panose="020B0604020202020204" pitchFamily="34" charset="0"/>
              <a:buChar char="•"/>
            </a:pPr>
            <a:r>
              <a:rPr lang="en-US" sz="1500" b="0" i="0" dirty="0">
                <a:solidFill>
                  <a:srgbClr val="000000"/>
                </a:solidFill>
                <a:effectLst/>
                <a:latin typeface="Century Gothic" panose="020B0502020202020204" pitchFamily="34" charset="0"/>
              </a:rPr>
              <a:t>Changing the shape by taking in (altering, adding darts) to sections of the garment or adding in sections of fabric to add fullness (gussets, gores)</a:t>
            </a:r>
          </a:p>
          <a:p>
            <a:pPr algn="l" rtl="0" fontAlgn="base">
              <a:buFont typeface="Arial" panose="020B0604020202020204" pitchFamily="34" charset="0"/>
              <a:buChar char="•"/>
            </a:pPr>
            <a:r>
              <a:rPr lang="en-US" sz="1500" b="0" i="0" dirty="0">
                <a:solidFill>
                  <a:srgbClr val="000000"/>
                </a:solidFill>
                <a:effectLst/>
                <a:latin typeface="Century Gothic" panose="020B0502020202020204" pitchFamily="34" charset="0"/>
              </a:rPr>
              <a:t>Gathering, pleating, rouching, to add textures and change shape within areas of a garment</a:t>
            </a:r>
          </a:p>
          <a:p>
            <a:pPr algn="l" rtl="0" fontAlgn="base">
              <a:buFont typeface="Arial" panose="020B0604020202020204" pitchFamily="34" charset="0"/>
              <a:buChar char="•"/>
            </a:pPr>
            <a:r>
              <a:rPr lang="en-US" sz="1500" b="0" i="0" dirty="0">
                <a:solidFill>
                  <a:srgbClr val="000000"/>
                </a:solidFill>
                <a:effectLst/>
                <a:latin typeface="Century Gothic" panose="020B0502020202020204" pitchFamily="34" charset="0"/>
              </a:rPr>
              <a:t>Appliques, adding elements on top of the existing garments such as pockets, trims or other design details</a:t>
            </a:r>
          </a:p>
          <a:p>
            <a:pPr algn="l" rtl="0" fontAlgn="base">
              <a:buFont typeface="Arial" panose="020B0604020202020204" pitchFamily="34" charset="0"/>
              <a:buChar char="•"/>
            </a:pPr>
            <a:r>
              <a:rPr lang="en-US" sz="1500" b="0" i="0" dirty="0">
                <a:solidFill>
                  <a:srgbClr val="000000"/>
                </a:solidFill>
                <a:effectLst/>
                <a:latin typeface="Century Gothic" panose="020B0502020202020204" pitchFamily="34" charset="0"/>
              </a:rPr>
              <a:t>Your creativity can guide the project and you can develop designs organically while </a:t>
            </a:r>
            <a:r>
              <a:rPr lang="en-US" sz="1600" b="0" i="0" dirty="0">
                <a:solidFill>
                  <a:srgbClr val="000000"/>
                </a:solidFill>
                <a:effectLst/>
                <a:latin typeface="Century Gothic" panose="020B0502020202020204" pitchFamily="34" charset="0"/>
              </a:rPr>
              <a:t>working on a form</a:t>
            </a:r>
            <a:endParaRPr lang="en-US" dirty="0"/>
          </a:p>
        </p:txBody>
      </p:sp>
      <p:sp>
        <p:nvSpPr>
          <p:cNvPr id="5" name="Title 1">
            <a:extLst>
              <a:ext uri="{FF2B5EF4-FFF2-40B4-BE49-F238E27FC236}">
                <a16:creationId xmlns:a16="http://schemas.microsoft.com/office/drawing/2014/main" id="{C50CCD37-E235-E964-10A0-BB571997B7AC}"/>
              </a:ext>
            </a:extLst>
          </p:cNvPr>
          <p:cNvSpPr txBox="1">
            <a:spLocks/>
          </p:cNvSpPr>
          <p:nvPr/>
        </p:nvSpPr>
        <p:spPr>
          <a:xfrm>
            <a:off x="143435" y="125503"/>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UPCYCLED: EXPLORING TEXTILES &amp; ART</a:t>
            </a:r>
          </a:p>
        </p:txBody>
      </p:sp>
      <p:sp>
        <p:nvSpPr>
          <p:cNvPr id="6" name="Title 1">
            <a:extLst>
              <a:ext uri="{FF2B5EF4-FFF2-40B4-BE49-F238E27FC236}">
                <a16:creationId xmlns:a16="http://schemas.microsoft.com/office/drawing/2014/main" id="{5FB9F759-2767-2B35-A7F6-C5634F8F3BBF}"/>
              </a:ext>
            </a:extLst>
          </p:cNvPr>
          <p:cNvSpPr txBox="1">
            <a:spLocks/>
          </p:cNvSpPr>
          <p:nvPr/>
        </p:nvSpPr>
        <p:spPr>
          <a:xfrm>
            <a:off x="3886200" y="9377085"/>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ROBERT HILLESTAD TEXTILE GALLERY</a:t>
            </a:r>
          </a:p>
        </p:txBody>
      </p:sp>
      <p:pic>
        <p:nvPicPr>
          <p:cNvPr id="7" name="Picture 6" descr="A black background with a letter n&#10;&#10;Description automatically generated with low confidence">
            <a:extLst>
              <a:ext uri="{FF2B5EF4-FFF2-40B4-BE49-F238E27FC236}">
                <a16:creationId xmlns:a16="http://schemas.microsoft.com/office/drawing/2014/main" id="{C74A1AF8-A369-2021-274B-1533AD5AB09F}"/>
              </a:ext>
            </a:extLst>
          </p:cNvPr>
          <p:cNvPicPr>
            <a:picLocks noChangeAspect="1"/>
          </p:cNvPicPr>
          <p:nvPr/>
        </p:nvPicPr>
        <p:blipFill rotWithShape="1">
          <a:blip r:embed="rId2">
            <a:alphaModFix amt="50000"/>
          </a:blip>
          <a:srcRect l="36738" r="38748" b="51400"/>
          <a:stretch/>
        </p:blipFill>
        <p:spPr>
          <a:xfrm>
            <a:off x="143435" y="9371183"/>
            <a:ext cx="663388" cy="526074"/>
          </a:xfrm>
          <a:prstGeom prst="rect">
            <a:avLst/>
          </a:prstGeom>
        </p:spPr>
      </p:pic>
      <p:sp>
        <p:nvSpPr>
          <p:cNvPr id="8" name="TextBox 7">
            <a:extLst>
              <a:ext uri="{FF2B5EF4-FFF2-40B4-BE49-F238E27FC236}">
                <a16:creationId xmlns:a16="http://schemas.microsoft.com/office/drawing/2014/main" id="{661FEDA9-27A4-8FE4-F5E8-B7EE71143736}"/>
              </a:ext>
            </a:extLst>
          </p:cNvPr>
          <p:cNvSpPr txBox="1"/>
          <p:nvPr/>
        </p:nvSpPr>
        <p:spPr>
          <a:xfrm>
            <a:off x="4112730" y="8968889"/>
            <a:ext cx="2273732" cy="400110"/>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Men’s Shirt Refashion</a:t>
            </a:r>
          </a:p>
          <a:p>
            <a:r>
              <a:rPr lang="en-US" sz="1000" b="0" i="0" dirty="0">
                <a:solidFill>
                  <a:schemeClr val="bg1">
                    <a:lumMod val="85000"/>
                  </a:schemeClr>
                </a:solidFill>
                <a:effectLst/>
                <a:latin typeface="Century Gothic" panose="020B0502020202020204" pitchFamily="34" charset="0"/>
              </a:rPr>
              <a:t>by </a:t>
            </a:r>
            <a:r>
              <a:rPr lang="en-US" sz="1000" b="0" i="0" dirty="0" err="1">
                <a:solidFill>
                  <a:schemeClr val="bg1">
                    <a:lumMod val="85000"/>
                  </a:schemeClr>
                </a:solidFill>
                <a:effectLst/>
                <a:latin typeface="Century Gothic" panose="020B0502020202020204" pitchFamily="34" charset="0"/>
              </a:rPr>
              <a:t>Matildah</a:t>
            </a:r>
            <a:r>
              <a:rPr lang="en-US" sz="1000" b="0" i="0" dirty="0">
                <a:solidFill>
                  <a:schemeClr val="bg1">
                    <a:lumMod val="85000"/>
                  </a:schemeClr>
                </a:solidFill>
                <a:effectLst/>
                <a:latin typeface="Century Gothic" panose="020B0502020202020204" pitchFamily="34" charset="0"/>
              </a:rPr>
              <a:t> (@Fashion Wizardry) </a:t>
            </a:r>
            <a:endParaRPr lang="en-US" sz="1000" dirty="0">
              <a:solidFill>
                <a:schemeClr val="bg1">
                  <a:lumMod val="85000"/>
                </a:schemeClr>
              </a:solidFill>
              <a:latin typeface="Century Gothic" panose="020B0502020202020204" pitchFamily="34" charset="0"/>
            </a:endParaRPr>
          </a:p>
        </p:txBody>
      </p:sp>
      <p:sp>
        <p:nvSpPr>
          <p:cNvPr id="9" name="Title 1">
            <a:extLst>
              <a:ext uri="{FF2B5EF4-FFF2-40B4-BE49-F238E27FC236}">
                <a16:creationId xmlns:a16="http://schemas.microsoft.com/office/drawing/2014/main" id="{7BD098F6-9048-8450-E39A-F101EDCE65CE}"/>
              </a:ext>
            </a:extLst>
          </p:cNvPr>
          <p:cNvSpPr txBox="1">
            <a:spLocks/>
          </p:cNvSpPr>
          <p:nvPr/>
        </p:nvSpPr>
        <p:spPr>
          <a:xfrm>
            <a:off x="7281877" y="181514"/>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4</a:t>
            </a:r>
          </a:p>
        </p:txBody>
      </p:sp>
      <p:pic>
        <p:nvPicPr>
          <p:cNvPr id="10" name="Picture 2">
            <a:extLst>
              <a:ext uri="{FF2B5EF4-FFF2-40B4-BE49-F238E27FC236}">
                <a16:creationId xmlns:a16="http://schemas.microsoft.com/office/drawing/2014/main" id="{8025E24E-061C-EC95-8CFA-4D9DD63ED673}"/>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176898" y="7237564"/>
            <a:ext cx="3012572" cy="16932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24502F-0738-0F35-A394-533734897015}"/>
              </a:ext>
            </a:extLst>
          </p:cNvPr>
          <p:cNvSpPr txBox="1"/>
          <p:nvPr/>
        </p:nvSpPr>
        <p:spPr>
          <a:xfrm>
            <a:off x="3823155" y="1303657"/>
            <a:ext cx="2273732" cy="246221"/>
          </a:xfrm>
          <a:prstGeom prst="rect">
            <a:avLst/>
          </a:prstGeom>
          <a:noFill/>
        </p:spPr>
        <p:txBody>
          <a:bodyPr wrap="square" rtlCol="0">
            <a:spAutoFit/>
          </a:bodyPr>
          <a:lstStyle/>
          <a:p>
            <a:r>
              <a:rPr lang="en-US" sz="1000" dirty="0">
                <a:solidFill>
                  <a:schemeClr val="bg1">
                    <a:lumMod val="85000"/>
                  </a:schemeClr>
                </a:solidFill>
                <a:latin typeface="Century Gothic" panose="020B0502020202020204" pitchFamily="34" charset="0"/>
              </a:rPr>
              <a:t>Credit Dr. Sandra Starkey</a:t>
            </a:r>
          </a:p>
        </p:txBody>
      </p:sp>
    </p:spTree>
    <p:extLst>
      <p:ext uri="{BB962C8B-B14F-4D97-AF65-F5344CB8AC3E}">
        <p14:creationId xmlns:p14="http://schemas.microsoft.com/office/powerpoint/2010/main" val="3973590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B4391B-BDC4-E736-B8B2-4D7EAE7BDBC4}"/>
              </a:ext>
            </a:extLst>
          </p:cNvPr>
          <p:cNvSpPr>
            <a:spLocks noGrp="1"/>
          </p:cNvSpPr>
          <p:nvPr>
            <p:ph sz="half" idx="2"/>
          </p:nvPr>
        </p:nvSpPr>
        <p:spPr>
          <a:xfrm>
            <a:off x="3886200" y="681315"/>
            <a:ext cx="3303270" cy="8073428"/>
          </a:xfrm>
        </p:spPr>
        <p:txBody>
          <a:bodyPr>
            <a:normAutofit fontScale="92500" lnSpcReduction="10000"/>
          </a:bodyPr>
          <a:lstStyle/>
          <a:p>
            <a:pPr marL="0" indent="0" algn="l" rtl="0" fontAlgn="base">
              <a:buNone/>
            </a:pPr>
            <a:r>
              <a:rPr lang="en-US" sz="1800" b="1" dirty="0">
                <a:solidFill>
                  <a:srgbClr val="000000"/>
                </a:solidFill>
                <a:latin typeface="Malayalam MN" pitchFamily="2" charset="0"/>
                <a:cs typeface="Malayalam MN" pitchFamily="2" charset="0"/>
              </a:rPr>
              <a:t>Helpful Tips</a:t>
            </a:r>
            <a:r>
              <a:rPr lang="en-US" sz="1800" b="0" i="0" dirty="0">
                <a:solidFill>
                  <a:srgbClr val="000000"/>
                </a:solidFill>
                <a:effectLst/>
                <a:latin typeface="Malayalam MN" pitchFamily="2" charset="0"/>
                <a:cs typeface="Malayalam MN" pitchFamily="2" charset="0"/>
              </a:rPr>
              <a:t>: </a:t>
            </a:r>
          </a:p>
          <a:p>
            <a:pPr algn="l" rtl="0" fontAlgn="base">
              <a:buFont typeface="Arial" panose="020B0604020202020204" pitchFamily="34" charset="0"/>
              <a:buChar char="•"/>
            </a:pPr>
            <a:r>
              <a:rPr lang="en-US" sz="1600" b="0" i="0" dirty="0">
                <a:solidFill>
                  <a:srgbClr val="000000"/>
                </a:solidFill>
                <a:effectLst/>
                <a:latin typeface="Century Gothic" panose="020B0502020202020204" pitchFamily="34" charset="0"/>
              </a:rPr>
              <a:t>Encourage students to develop a completed ensemble (I.e. dress OR blouse and pants, etc.). In relation to time and skill level, if students have a multi garment ensemble, they may need to simplify one of the garments or pair it with an existing garment.  </a:t>
            </a:r>
          </a:p>
          <a:p>
            <a:pPr algn="l" rtl="0" fontAlgn="base">
              <a:buFont typeface="Arial" panose="020B0604020202020204" pitchFamily="34" charset="0"/>
              <a:buChar char="•"/>
            </a:pPr>
            <a:r>
              <a:rPr lang="en-US" sz="1600" b="0" i="0" dirty="0">
                <a:solidFill>
                  <a:srgbClr val="000000"/>
                </a:solidFill>
                <a:effectLst/>
                <a:latin typeface="Century Gothic" panose="020B0502020202020204" pitchFamily="34" charset="0"/>
              </a:rPr>
              <a:t>Encourage students to think beyond the stereotypical “patchwork” appearance often associated with upcycling. </a:t>
            </a:r>
          </a:p>
          <a:p>
            <a:pPr algn="l" rtl="0" fontAlgn="base">
              <a:buFont typeface="Arial" panose="020B0604020202020204" pitchFamily="34" charset="0"/>
              <a:buChar char="•"/>
            </a:pPr>
            <a:r>
              <a:rPr lang="en-US" sz="1600" b="0" i="0" dirty="0">
                <a:solidFill>
                  <a:srgbClr val="000000"/>
                </a:solidFill>
                <a:effectLst/>
                <a:latin typeface="Century Gothic" panose="020B0502020202020204" pitchFamily="34" charset="0"/>
              </a:rPr>
              <a:t>It can be helpful to utilize only a few garments or focus on similar types of fabrics. This will help create a cohesive, creative, and well thought out garment(s). </a:t>
            </a:r>
          </a:p>
          <a:p>
            <a:pPr algn="l" rtl="0" fontAlgn="base">
              <a:buFont typeface="Arial" panose="020B0604020202020204" pitchFamily="34" charset="0"/>
              <a:buChar char="•"/>
            </a:pPr>
            <a:r>
              <a:rPr lang="en-US" sz="1600" b="0" i="0" dirty="0">
                <a:solidFill>
                  <a:srgbClr val="000000"/>
                </a:solidFill>
                <a:effectLst/>
                <a:latin typeface="Century Gothic" panose="020B0502020202020204" pitchFamily="34" charset="0"/>
              </a:rPr>
              <a:t>Remind them to be conscious of construction (how will these pieces be sewn together), closures, and fit. </a:t>
            </a:r>
          </a:p>
          <a:p>
            <a:pPr algn="l" rtl="0" fontAlgn="base">
              <a:buFont typeface="Arial" panose="020B0604020202020204" pitchFamily="34" charset="0"/>
              <a:buChar char="•"/>
            </a:pPr>
            <a:r>
              <a:rPr lang="en-US" sz="1600" b="0" i="0" dirty="0">
                <a:solidFill>
                  <a:srgbClr val="000000"/>
                </a:solidFill>
                <a:effectLst/>
                <a:latin typeface="Century Gothic" panose="020B0502020202020204" pitchFamily="34" charset="0"/>
              </a:rPr>
              <a:t>Students may not have a design/pattern development background and understanding and creating pattern shapes may be a new and challenging experience. It may be helpful for them to utilize, combine, and/or alter existing patterns. Another helpful approach is to put the garments on a body (or dress form if available) and explore different configurations by draping, folding, pinning, and cutting. </a:t>
            </a:r>
            <a:endParaRPr lang="en-US" dirty="0"/>
          </a:p>
        </p:txBody>
      </p:sp>
      <p:sp>
        <p:nvSpPr>
          <p:cNvPr id="5" name="Title 1">
            <a:extLst>
              <a:ext uri="{FF2B5EF4-FFF2-40B4-BE49-F238E27FC236}">
                <a16:creationId xmlns:a16="http://schemas.microsoft.com/office/drawing/2014/main" id="{C50CCD37-E235-E964-10A0-BB571997B7AC}"/>
              </a:ext>
            </a:extLst>
          </p:cNvPr>
          <p:cNvSpPr txBox="1">
            <a:spLocks/>
          </p:cNvSpPr>
          <p:nvPr/>
        </p:nvSpPr>
        <p:spPr>
          <a:xfrm>
            <a:off x="143435" y="125503"/>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UPCYCLED: EXPLORING TEXTILES &amp; ART</a:t>
            </a:r>
          </a:p>
        </p:txBody>
      </p:sp>
      <p:sp>
        <p:nvSpPr>
          <p:cNvPr id="6" name="Title 1">
            <a:extLst>
              <a:ext uri="{FF2B5EF4-FFF2-40B4-BE49-F238E27FC236}">
                <a16:creationId xmlns:a16="http://schemas.microsoft.com/office/drawing/2014/main" id="{5FB9F759-2767-2B35-A7F6-C5634F8F3BBF}"/>
              </a:ext>
            </a:extLst>
          </p:cNvPr>
          <p:cNvSpPr txBox="1">
            <a:spLocks/>
          </p:cNvSpPr>
          <p:nvPr/>
        </p:nvSpPr>
        <p:spPr>
          <a:xfrm>
            <a:off x="3886200" y="9377085"/>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ROBERT HILLESTAD TEXTILE GALLERY</a:t>
            </a:r>
          </a:p>
        </p:txBody>
      </p:sp>
      <p:pic>
        <p:nvPicPr>
          <p:cNvPr id="7" name="Picture 6" descr="A black background with a letter n&#10;&#10;Description automatically generated with low confidence">
            <a:extLst>
              <a:ext uri="{FF2B5EF4-FFF2-40B4-BE49-F238E27FC236}">
                <a16:creationId xmlns:a16="http://schemas.microsoft.com/office/drawing/2014/main" id="{C74A1AF8-A369-2021-274B-1533AD5AB09F}"/>
              </a:ext>
            </a:extLst>
          </p:cNvPr>
          <p:cNvPicPr>
            <a:picLocks noChangeAspect="1"/>
          </p:cNvPicPr>
          <p:nvPr/>
        </p:nvPicPr>
        <p:blipFill rotWithShape="1">
          <a:blip r:embed="rId2">
            <a:alphaModFix amt="50000"/>
          </a:blip>
          <a:srcRect l="36738" r="38748" b="51400"/>
          <a:stretch/>
        </p:blipFill>
        <p:spPr>
          <a:xfrm>
            <a:off x="143435" y="9371183"/>
            <a:ext cx="663388" cy="526074"/>
          </a:xfrm>
          <a:prstGeom prst="rect">
            <a:avLst/>
          </a:prstGeom>
        </p:spPr>
      </p:pic>
      <p:sp>
        <p:nvSpPr>
          <p:cNvPr id="8" name="TextBox 7">
            <a:extLst>
              <a:ext uri="{FF2B5EF4-FFF2-40B4-BE49-F238E27FC236}">
                <a16:creationId xmlns:a16="http://schemas.microsoft.com/office/drawing/2014/main" id="{661FEDA9-27A4-8FE4-F5E8-B7EE71143736}"/>
              </a:ext>
            </a:extLst>
          </p:cNvPr>
          <p:cNvSpPr txBox="1"/>
          <p:nvPr/>
        </p:nvSpPr>
        <p:spPr>
          <a:xfrm>
            <a:off x="1558316" y="5191667"/>
            <a:ext cx="2273732" cy="246221"/>
          </a:xfrm>
          <a:prstGeom prst="rect">
            <a:avLst/>
          </a:prstGeom>
          <a:noFill/>
        </p:spPr>
        <p:txBody>
          <a:bodyPr wrap="square" rtlCol="0">
            <a:spAutoFit/>
          </a:bodyPr>
          <a:lstStyle/>
          <a:p>
            <a:r>
              <a:rPr lang="en-US" sz="1000" dirty="0">
                <a:solidFill>
                  <a:schemeClr val="bg1">
                    <a:lumMod val="85000"/>
                  </a:schemeClr>
                </a:solidFill>
                <a:latin typeface="Century Gothic" panose="020B0502020202020204" pitchFamily="34" charset="0"/>
              </a:rPr>
              <a:t>Erin Smith</a:t>
            </a:r>
          </a:p>
        </p:txBody>
      </p:sp>
      <p:sp>
        <p:nvSpPr>
          <p:cNvPr id="9" name="Title 1">
            <a:extLst>
              <a:ext uri="{FF2B5EF4-FFF2-40B4-BE49-F238E27FC236}">
                <a16:creationId xmlns:a16="http://schemas.microsoft.com/office/drawing/2014/main" id="{7BD098F6-9048-8450-E39A-F101EDCE65CE}"/>
              </a:ext>
            </a:extLst>
          </p:cNvPr>
          <p:cNvSpPr txBox="1">
            <a:spLocks/>
          </p:cNvSpPr>
          <p:nvPr/>
        </p:nvSpPr>
        <p:spPr>
          <a:xfrm>
            <a:off x="7281877" y="181514"/>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5</a:t>
            </a:r>
          </a:p>
        </p:txBody>
      </p:sp>
      <p:pic>
        <p:nvPicPr>
          <p:cNvPr id="11" name="Picture 10" descr="A picture containing clothing, pattern (fashion design), fashion design, outerwear&#10;&#10;Description automatically generated">
            <a:extLst>
              <a:ext uri="{FF2B5EF4-FFF2-40B4-BE49-F238E27FC236}">
                <a16:creationId xmlns:a16="http://schemas.microsoft.com/office/drawing/2014/main" id="{17C2636D-5E94-DB8B-E74B-2600BAAE89D7}"/>
              </a:ext>
            </a:extLst>
          </p:cNvPr>
          <p:cNvPicPr>
            <a:picLocks noChangeAspect="1"/>
          </p:cNvPicPr>
          <p:nvPr/>
        </p:nvPicPr>
        <p:blipFill>
          <a:blip r:embed="rId3"/>
          <a:stretch>
            <a:fillRect/>
          </a:stretch>
        </p:blipFill>
        <p:spPr>
          <a:xfrm>
            <a:off x="789268" y="1444849"/>
            <a:ext cx="2451100" cy="3581400"/>
          </a:xfrm>
          <a:prstGeom prst="rect">
            <a:avLst/>
          </a:prstGeom>
        </p:spPr>
      </p:pic>
      <p:pic>
        <p:nvPicPr>
          <p:cNvPr id="13" name="Picture 12" descr="A jacket on a mannequin&#10;&#10;Description automatically generated with medium confidence">
            <a:extLst>
              <a:ext uri="{FF2B5EF4-FFF2-40B4-BE49-F238E27FC236}">
                <a16:creationId xmlns:a16="http://schemas.microsoft.com/office/drawing/2014/main" id="{B729746C-C2F1-6942-CA71-E55EE9ACA3FE}"/>
              </a:ext>
            </a:extLst>
          </p:cNvPr>
          <p:cNvPicPr>
            <a:picLocks noChangeAspect="1"/>
          </p:cNvPicPr>
          <p:nvPr/>
        </p:nvPicPr>
        <p:blipFill>
          <a:blip r:embed="rId4"/>
          <a:stretch>
            <a:fillRect/>
          </a:stretch>
        </p:blipFill>
        <p:spPr>
          <a:xfrm>
            <a:off x="2215196" y="5670648"/>
            <a:ext cx="1257300" cy="2844800"/>
          </a:xfrm>
          <a:prstGeom prst="rect">
            <a:avLst/>
          </a:prstGeom>
        </p:spPr>
      </p:pic>
      <p:pic>
        <p:nvPicPr>
          <p:cNvPr id="15" name="Picture 14" descr="A mannequin with a jacket&#10;&#10;Description automatically generated with medium confidence">
            <a:extLst>
              <a:ext uri="{FF2B5EF4-FFF2-40B4-BE49-F238E27FC236}">
                <a16:creationId xmlns:a16="http://schemas.microsoft.com/office/drawing/2014/main" id="{DF402B23-FCE4-536C-870A-C369AEEDECCF}"/>
              </a:ext>
            </a:extLst>
          </p:cNvPr>
          <p:cNvPicPr>
            <a:picLocks noChangeAspect="1"/>
          </p:cNvPicPr>
          <p:nvPr/>
        </p:nvPicPr>
        <p:blipFill>
          <a:blip r:embed="rId5"/>
          <a:stretch>
            <a:fillRect/>
          </a:stretch>
        </p:blipFill>
        <p:spPr>
          <a:xfrm>
            <a:off x="513760" y="5657948"/>
            <a:ext cx="1358900" cy="2870200"/>
          </a:xfrm>
          <a:prstGeom prst="rect">
            <a:avLst/>
          </a:prstGeom>
        </p:spPr>
      </p:pic>
    </p:spTree>
    <p:extLst>
      <p:ext uri="{BB962C8B-B14F-4D97-AF65-F5344CB8AC3E}">
        <p14:creationId xmlns:p14="http://schemas.microsoft.com/office/powerpoint/2010/main" val="67310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1F00-17B9-9DD0-313A-9C39DFE10634}"/>
              </a:ext>
            </a:extLst>
          </p:cNvPr>
          <p:cNvSpPr>
            <a:spLocks noGrp="1"/>
          </p:cNvSpPr>
          <p:nvPr>
            <p:ph type="title"/>
          </p:nvPr>
        </p:nvSpPr>
        <p:spPr>
          <a:xfrm>
            <a:off x="3198927" y="827410"/>
            <a:ext cx="4269551" cy="739307"/>
          </a:xfrm>
        </p:spPr>
        <p:txBody>
          <a:bodyPr anchor="t"/>
          <a:lstStyle/>
          <a:p>
            <a:r>
              <a:rPr lang="en-US" dirty="0">
                <a:latin typeface="Malayalam MN" pitchFamily="2" charset="0"/>
                <a:cs typeface="Malayalam MN" pitchFamily="2" charset="0"/>
              </a:rPr>
              <a:t>ADDITIONAL EXAMPLES</a:t>
            </a:r>
          </a:p>
        </p:txBody>
      </p:sp>
      <p:sp>
        <p:nvSpPr>
          <p:cNvPr id="4" name="Text Placeholder 3">
            <a:extLst>
              <a:ext uri="{FF2B5EF4-FFF2-40B4-BE49-F238E27FC236}">
                <a16:creationId xmlns:a16="http://schemas.microsoft.com/office/drawing/2014/main" id="{6F522E02-EA48-7CCC-C9F8-6DE373455C74}"/>
              </a:ext>
            </a:extLst>
          </p:cNvPr>
          <p:cNvSpPr>
            <a:spLocks noGrp="1"/>
          </p:cNvSpPr>
          <p:nvPr>
            <p:ph type="body" sz="half" idx="2"/>
          </p:nvPr>
        </p:nvSpPr>
        <p:spPr>
          <a:xfrm>
            <a:off x="535365" y="827410"/>
            <a:ext cx="2506801" cy="8610174"/>
          </a:xfrm>
        </p:spPr>
        <p:txBody>
          <a:bodyPr>
            <a:normAutofit/>
          </a:bodyPr>
          <a:lstStyle/>
          <a:p>
            <a:pPr algn="l" rtl="0" fontAlgn="base"/>
            <a:r>
              <a:rPr lang="en-US" sz="1900" b="1" i="0" dirty="0">
                <a:solidFill>
                  <a:srgbClr val="000000"/>
                </a:solidFill>
                <a:effectLst/>
                <a:latin typeface="Malayalam MN" pitchFamily="2" charset="0"/>
                <a:cs typeface="Malayalam MN" pitchFamily="2" charset="0"/>
              </a:rPr>
              <a:t>Sample Grading Criteria:</a:t>
            </a:r>
            <a:r>
              <a:rPr lang="en-US" sz="1900" b="0" i="0" dirty="0">
                <a:solidFill>
                  <a:srgbClr val="000000"/>
                </a:solidFill>
                <a:effectLst/>
                <a:latin typeface="Malayalam MN" pitchFamily="2" charset="0"/>
                <a:cs typeface="Malayalam MN" pitchFamily="2" charset="0"/>
              </a:rPr>
              <a:t> </a:t>
            </a:r>
          </a:p>
          <a:p>
            <a:pPr algn="l" rtl="0" fontAlgn="base"/>
            <a:r>
              <a:rPr lang="en-US" sz="1600" b="1" i="1" dirty="0">
                <a:solidFill>
                  <a:srgbClr val="000000"/>
                </a:solidFill>
                <a:effectLst/>
                <a:latin typeface="Century Gothic" panose="020B0502020202020204" pitchFamily="34" charset="0"/>
              </a:rPr>
              <a:t>Overall Design</a:t>
            </a:r>
            <a:r>
              <a:rPr lang="en-US" sz="1600" b="1" i="0" dirty="0">
                <a:solidFill>
                  <a:srgbClr val="000000"/>
                </a:solidFill>
                <a:effectLst/>
                <a:latin typeface="Century Gothic" panose="020B0502020202020204" pitchFamily="34" charset="0"/>
              </a:rPr>
              <a:t> (40%) - </a:t>
            </a:r>
            <a:r>
              <a:rPr lang="en-US" sz="1600" b="0" i="0" dirty="0">
                <a:solidFill>
                  <a:srgbClr val="000000"/>
                </a:solidFill>
                <a:effectLst/>
                <a:latin typeface="Century Gothic" panose="020B0502020202020204" pitchFamily="34" charset="0"/>
              </a:rPr>
              <a:t>The finished garment(s) are interesting and distinctly different from the original materials. Sketches and other development processes show intentional develop of a design based on materials and other influences. Time was taken to alter/develop a pattern/method accordingly to match artistic vision. </a:t>
            </a:r>
          </a:p>
          <a:p>
            <a:pPr algn="l" rtl="0" fontAlgn="base"/>
            <a:r>
              <a:rPr lang="en-US" sz="1600" b="1" i="1" dirty="0">
                <a:solidFill>
                  <a:srgbClr val="000000"/>
                </a:solidFill>
                <a:effectLst/>
                <a:latin typeface="Century Gothic" panose="020B0502020202020204" pitchFamily="34" charset="0"/>
              </a:rPr>
              <a:t>Craft (20%) - </a:t>
            </a:r>
            <a:r>
              <a:rPr lang="en-US" sz="1600" b="0" i="0" dirty="0">
                <a:solidFill>
                  <a:srgbClr val="000000"/>
                </a:solidFill>
                <a:effectLst/>
                <a:latin typeface="Century Gothic" panose="020B0502020202020204" pitchFamily="34" charset="0"/>
              </a:rPr>
              <a:t>The garment(s) is carefully and thoughtfully constructed. The garment is wearable (can be easily taken on and off) and has finished seams.</a:t>
            </a:r>
          </a:p>
          <a:p>
            <a:pPr algn="l" rtl="0" fontAlgn="base"/>
            <a:r>
              <a:rPr lang="en-US" sz="1600" b="1" i="1" dirty="0">
                <a:solidFill>
                  <a:srgbClr val="000000"/>
                </a:solidFill>
                <a:effectLst/>
                <a:latin typeface="Century Gothic" panose="020B0502020202020204" pitchFamily="34" charset="0"/>
              </a:rPr>
              <a:t>Sensitivity to Materials (40%) </a:t>
            </a:r>
            <a:r>
              <a:rPr lang="en-US" sz="1600" b="1" i="0" dirty="0">
                <a:solidFill>
                  <a:srgbClr val="000000"/>
                </a:solidFill>
                <a:effectLst/>
                <a:latin typeface="Century Gothic" panose="020B0502020202020204" pitchFamily="34" charset="0"/>
              </a:rPr>
              <a:t>- </a:t>
            </a:r>
            <a:r>
              <a:rPr lang="en-US" sz="1600" b="0" i="0" dirty="0">
                <a:solidFill>
                  <a:srgbClr val="000000"/>
                </a:solidFill>
                <a:effectLst/>
                <a:latin typeface="Century Gothic" panose="020B0502020202020204" pitchFamily="34" charset="0"/>
              </a:rPr>
              <a:t>The materials used to create the garment(s) are thoughtfully chosen. There is intentional use of upcycled garments and other materials to create interesting new garment(s).</a:t>
            </a:r>
          </a:p>
          <a:p>
            <a:endParaRPr lang="en-US" dirty="0">
              <a:latin typeface="Malayalam MN" pitchFamily="2" charset="0"/>
              <a:cs typeface="Malayalam MN" pitchFamily="2" charset="0"/>
            </a:endParaRPr>
          </a:p>
        </p:txBody>
      </p:sp>
      <p:sp>
        <p:nvSpPr>
          <p:cNvPr id="5" name="Title 1">
            <a:extLst>
              <a:ext uri="{FF2B5EF4-FFF2-40B4-BE49-F238E27FC236}">
                <a16:creationId xmlns:a16="http://schemas.microsoft.com/office/drawing/2014/main" id="{D21FA8CD-96C8-797C-0E55-B3E82FDBB6AC}"/>
              </a:ext>
            </a:extLst>
          </p:cNvPr>
          <p:cNvSpPr txBox="1">
            <a:spLocks/>
          </p:cNvSpPr>
          <p:nvPr/>
        </p:nvSpPr>
        <p:spPr>
          <a:xfrm>
            <a:off x="143435" y="125503"/>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UPCYCLED: EXPLORING TEXTILES &amp; ART</a:t>
            </a:r>
          </a:p>
        </p:txBody>
      </p:sp>
      <p:sp>
        <p:nvSpPr>
          <p:cNvPr id="6" name="Title 1">
            <a:extLst>
              <a:ext uri="{FF2B5EF4-FFF2-40B4-BE49-F238E27FC236}">
                <a16:creationId xmlns:a16="http://schemas.microsoft.com/office/drawing/2014/main" id="{1D3E61C3-2500-EAE8-ED95-DC9EB42B1046}"/>
              </a:ext>
            </a:extLst>
          </p:cNvPr>
          <p:cNvSpPr txBox="1">
            <a:spLocks/>
          </p:cNvSpPr>
          <p:nvPr/>
        </p:nvSpPr>
        <p:spPr>
          <a:xfrm>
            <a:off x="3886200" y="9377085"/>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ROBERT HILLESTAD TEXTILE GALLERY</a:t>
            </a:r>
          </a:p>
        </p:txBody>
      </p:sp>
      <p:pic>
        <p:nvPicPr>
          <p:cNvPr id="7" name="Picture 6" descr="A black background with a letter n&#10;&#10;Description automatically generated with low confidence">
            <a:extLst>
              <a:ext uri="{FF2B5EF4-FFF2-40B4-BE49-F238E27FC236}">
                <a16:creationId xmlns:a16="http://schemas.microsoft.com/office/drawing/2014/main" id="{8210C5DB-2C48-5ADD-57D6-EF9CEBD06FE2}"/>
              </a:ext>
            </a:extLst>
          </p:cNvPr>
          <p:cNvPicPr>
            <a:picLocks noChangeAspect="1"/>
          </p:cNvPicPr>
          <p:nvPr/>
        </p:nvPicPr>
        <p:blipFill rotWithShape="1">
          <a:blip r:embed="rId2">
            <a:alphaModFix amt="50000"/>
          </a:blip>
          <a:srcRect l="36738" r="38748" b="51400"/>
          <a:stretch/>
        </p:blipFill>
        <p:spPr>
          <a:xfrm>
            <a:off x="143435" y="9371183"/>
            <a:ext cx="663388" cy="526074"/>
          </a:xfrm>
          <a:prstGeom prst="rect">
            <a:avLst/>
          </a:prstGeom>
        </p:spPr>
      </p:pic>
      <p:sp>
        <p:nvSpPr>
          <p:cNvPr id="8" name="TextBox 7">
            <a:extLst>
              <a:ext uri="{FF2B5EF4-FFF2-40B4-BE49-F238E27FC236}">
                <a16:creationId xmlns:a16="http://schemas.microsoft.com/office/drawing/2014/main" id="{5F8C75C0-C0EA-4D5A-0B29-15148AD696E6}"/>
              </a:ext>
            </a:extLst>
          </p:cNvPr>
          <p:cNvSpPr txBox="1"/>
          <p:nvPr/>
        </p:nvSpPr>
        <p:spPr>
          <a:xfrm>
            <a:off x="3892790" y="4988567"/>
            <a:ext cx="3200665" cy="246221"/>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Tea Towel Dresses by Selina Sanders </a:t>
            </a:r>
            <a:endParaRPr lang="en-US" sz="1000" dirty="0">
              <a:solidFill>
                <a:schemeClr val="bg1">
                  <a:lumMod val="85000"/>
                </a:schemeClr>
              </a:solidFill>
              <a:latin typeface="Century Gothic" panose="020B0502020202020204" pitchFamily="34" charset="0"/>
            </a:endParaRPr>
          </a:p>
        </p:txBody>
      </p:sp>
      <p:pic>
        <p:nvPicPr>
          <p:cNvPr id="3" name="Picture 2">
            <a:extLst>
              <a:ext uri="{FF2B5EF4-FFF2-40B4-BE49-F238E27FC236}">
                <a16:creationId xmlns:a16="http://schemas.microsoft.com/office/drawing/2014/main" id="{79A0A0FE-C7C9-870F-5056-800CCDFCA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790" y="1607133"/>
            <a:ext cx="2506801" cy="33395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12AA8387-DDA9-37B1-F13C-4BA69A6CE0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83" r="7846"/>
          <a:stretch/>
        </p:blipFill>
        <p:spPr bwMode="auto">
          <a:xfrm>
            <a:off x="3146881" y="5522688"/>
            <a:ext cx="2241525" cy="30702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6304F40-2BF9-1686-3BD7-0F90C81E6D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37" r="5466" b="5853"/>
          <a:stretch/>
        </p:blipFill>
        <p:spPr bwMode="auto">
          <a:xfrm>
            <a:off x="6167748" y="7189311"/>
            <a:ext cx="1433898" cy="17556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3B85D5B-049C-A125-34B2-86933EAFEA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85" b="9964"/>
          <a:stretch/>
        </p:blipFill>
        <p:spPr bwMode="auto">
          <a:xfrm>
            <a:off x="5493122" y="5522688"/>
            <a:ext cx="1433514" cy="16810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32B5A1-A134-2CE6-290B-CF70AA4857D9}"/>
              </a:ext>
            </a:extLst>
          </p:cNvPr>
          <p:cNvSpPr txBox="1"/>
          <p:nvPr/>
        </p:nvSpPr>
        <p:spPr>
          <a:xfrm>
            <a:off x="3733369" y="8689829"/>
            <a:ext cx="3200665" cy="246221"/>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Anna Naomi </a:t>
            </a:r>
            <a:endParaRPr lang="en-US" sz="1000" dirty="0">
              <a:solidFill>
                <a:schemeClr val="bg1">
                  <a:lumMod val="85000"/>
                </a:schemeClr>
              </a:solidFill>
              <a:latin typeface="Century Gothic" panose="020B0502020202020204" pitchFamily="34" charset="0"/>
            </a:endParaRPr>
          </a:p>
        </p:txBody>
      </p:sp>
      <p:sp>
        <p:nvSpPr>
          <p:cNvPr id="11" name="Title 1">
            <a:extLst>
              <a:ext uri="{FF2B5EF4-FFF2-40B4-BE49-F238E27FC236}">
                <a16:creationId xmlns:a16="http://schemas.microsoft.com/office/drawing/2014/main" id="{D231C064-B915-41C4-414B-35D669ECA08C}"/>
              </a:ext>
            </a:extLst>
          </p:cNvPr>
          <p:cNvSpPr txBox="1">
            <a:spLocks/>
          </p:cNvSpPr>
          <p:nvPr/>
        </p:nvSpPr>
        <p:spPr>
          <a:xfrm>
            <a:off x="7281877" y="181514"/>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6</a:t>
            </a:r>
          </a:p>
        </p:txBody>
      </p:sp>
    </p:spTree>
    <p:extLst>
      <p:ext uri="{BB962C8B-B14F-4D97-AF65-F5344CB8AC3E}">
        <p14:creationId xmlns:p14="http://schemas.microsoft.com/office/powerpoint/2010/main" val="24232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ree Red and Yellow Fur Textile Stock Photo">
            <a:extLst>
              <a:ext uri="{FF2B5EF4-FFF2-40B4-BE49-F238E27FC236}">
                <a16:creationId xmlns:a16="http://schemas.microsoft.com/office/drawing/2014/main" id="{8A9749F4-1CC8-D17B-E354-9CE3B497C6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6" t="46219" r="64488" b="25753"/>
          <a:stretch/>
        </p:blipFill>
        <p:spPr bwMode="auto">
          <a:xfrm rot="16200000">
            <a:off x="5847501" y="472613"/>
            <a:ext cx="2397510" cy="14522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Red and Yellow Fur Textile Stock Photo">
            <a:extLst>
              <a:ext uri="{FF2B5EF4-FFF2-40B4-BE49-F238E27FC236}">
                <a16:creationId xmlns:a16="http://schemas.microsoft.com/office/drawing/2014/main" id="{4F394C1F-D18E-203D-2975-15AF9FEEA4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219" b="25753"/>
          <a:stretch/>
        </p:blipFill>
        <p:spPr bwMode="auto">
          <a:xfrm rot="16200000">
            <a:off x="3160060" y="5446057"/>
            <a:ext cx="7772400" cy="14522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AD7A1BD-DBE0-6ABF-AD4A-67C295912C75}"/>
              </a:ext>
            </a:extLst>
          </p:cNvPr>
          <p:cNvSpPr/>
          <p:nvPr/>
        </p:nvSpPr>
        <p:spPr>
          <a:xfrm>
            <a:off x="6320117" y="37045"/>
            <a:ext cx="1452283" cy="2323418"/>
          </a:xfrm>
          <a:prstGeom prst="rect">
            <a:avLst/>
          </a:prstGeom>
          <a:solidFill>
            <a:schemeClr val="bg2">
              <a:lumMod val="50000"/>
              <a:alpha val="494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1B6B28A-821F-0A3D-26DD-B1B69165E0EE}"/>
              </a:ext>
            </a:extLst>
          </p:cNvPr>
          <p:cNvSpPr txBox="1">
            <a:spLocks/>
          </p:cNvSpPr>
          <p:nvPr/>
        </p:nvSpPr>
        <p:spPr>
          <a:xfrm>
            <a:off x="288495" y="150462"/>
            <a:ext cx="5904279" cy="2397508"/>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4000" dirty="0">
                <a:latin typeface="Malayalam MN" pitchFamily="2" charset="0"/>
                <a:cs typeface="Malayalam MN" pitchFamily="2" charset="0"/>
              </a:rPr>
              <a:t>UPCYCLING! </a:t>
            </a:r>
          </a:p>
          <a:p>
            <a:pPr algn="ctr"/>
            <a:r>
              <a:rPr lang="en-US" sz="2000" dirty="0">
                <a:latin typeface="Malayalam MN" pitchFamily="2" charset="0"/>
                <a:cs typeface="Malayalam MN" pitchFamily="2" charset="0"/>
              </a:rPr>
              <a:t>A Fashion &amp; Textile Exhibition </a:t>
            </a:r>
          </a:p>
          <a:p>
            <a:pPr algn="ctr"/>
            <a:r>
              <a:rPr lang="en-US" sz="2000" dirty="0">
                <a:latin typeface="Malayalam MN" pitchFamily="2" charset="0"/>
                <a:cs typeface="Malayalam MN" pitchFamily="2" charset="0"/>
              </a:rPr>
              <a:t>of Remaking and Reinventing </a:t>
            </a:r>
          </a:p>
          <a:p>
            <a:pPr algn="ctr">
              <a:lnSpc>
                <a:spcPct val="150000"/>
              </a:lnSpc>
            </a:pPr>
            <a:endParaRPr lang="en-US" sz="1400" dirty="0">
              <a:solidFill>
                <a:schemeClr val="bg2">
                  <a:lumMod val="25000"/>
                </a:schemeClr>
              </a:solidFill>
              <a:latin typeface="Malayalam MN" pitchFamily="2" charset="0"/>
              <a:cs typeface="Malayalam MN" pitchFamily="2" charset="0"/>
            </a:endParaRPr>
          </a:p>
          <a:p>
            <a:pPr algn="ctr">
              <a:lnSpc>
                <a:spcPct val="150000"/>
              </a:lnSpc>
            </a:pPr>
            <a:r>
              <a:rPr lang="en-US" sz="1400" dirty="0">
                <a:solidFill>
                  <a:schemeClr val="bg2">
                    <a:lumMod val="25000"/>
                  </a:schemeClr>
                </a:solidFill>
                <a:latin typeface="Malayalam MN" pitchFamily="2" charset="0"/>
                <a:cs typeface="Malayalam MN" pitchFamily="2" charset="0"/>
              </a:rPr>
              <a:t>Robert </a:t>
            </a:r>
            <a:r>
              <a:rPr lang="en-US" sz="1400" dirty="0" err="1">
                <a:solidFill>
                  <a:schemeClr val="bg2">
                    <a:lumMod val="25000"/>
                  </a:schemeClr>
                </a:solidFill>
                <a:latin typeface="Malayalam MN" pitchFamily="2" charset="0"/>
                <a:cs typeface="Malayalam MN" pitchFamily="2" charset="0"/>
              </a:rPr>
              <a:t>Hillested</a:t>
            </a:r>
            <a:r>
              <a:rPr lang="en-US" sz="1400" dirty="0">
                <a:solidFill>
                  <a:schemeClr val="bg2">
                    <a:lumMod val="25000"/>
                  </a:schemeClr>
                </a:solidFill>
                <a:latin typeface="Malayalam MN" pitchFamily="2" charset="0"/>
                <a:cs typeface="Malayalam MN" pitchFamily="2" charset="0"/>
              </a:rPr>
              <a:t> Textile Gallery Student Juried Exhibition </a:t>
            </a:r>
          </a:p>
        </p:txBody>
      </p:sp>
      <p:pic>
        <p:nvPicPr>
          <p:cNvPr id="4" name="Picture 3">
            <a:extLst>
              <a:ext uri="{FF2B5EF4-FFF2-40B4-BE49-F238E27FC236}">
                <a16:creationId xmlns:a16="http://schemas.microsoft.com/office/drawing/2014/main" id="{4F5A3779-CDA3-EA50-91A0-0C3B2F8CCD50}"/>
              </a:ext>
            </a:extLst>
          </p:cNvPr>
          <p:cNvPicPr>
            <a:picLocks noChangeAspect="1"/>
          </p:cNvPicPr>
          <p:nvPr/>
        </p:nvPicPr>
        <p:blipFill>
          <a:blip r:embed="rId3"/>
          <a:stretch>
            <a:fillRect/>
          </a:stretch>
        </p:blipFill>
        <p:spPr>
          <a:xfrm>
            <a:off x="6453122" y="1130406"/>
            <a:ext cx="1142995" cy="1285627"/>
          </a:xfrm>
          <a:prstGeom prst="rect">
            <a:avLst/>
          </a:prstGeom>
        </p:spPr>
      </p:pic>
      <p:pic>
        <p:nvPicPr>
          <p:cNvPr id="5" name="Picture 4" descr="A screen shot of a phone&#10;&#10;Description automatically generated with low confidence">
            <a:extLst>
              <a:ext uri="{FF2B5EF4-FFF2-40B4-BE49-F238E27FC236}">
                <a16:creationId xmlns:a16="http://schemas.microsoft.com/office/drawing/2014/main" id="{9C6EF0FD-ED21-11B6-B897-F38528253B55}"/>
              </a:ext>
            </a:extLst>
          </p:cNvPr>
          <p:cNvPicPr>
            <a:picLocks noChangeAspect="1"/>
          </p:cNvPicPr>
          <p:nvPr/>
        </p:nvPicPr>
        <p:blipFill rotWithShape="1">
          <a:blip r:embed="rId4"/>
          <a:srcRect l="37708" r="37749" b="50050"/>
          <a:stretch/>
        </p:blipFill>
        <p:spPr>
          <a:xfrm>
            <a:off x="6502306" y="232015"/>
            <a:ext cx="1044628" cy="850392"/>
          </a:xfrm>
          <a:prstGeom prst="rect">
            <a:avLst/>
          </a:prstGeom>
        </p:spPr>
      </p:pic>
      <p:sp>
        <p:nvSpPr>
          <p:cNvPr id="6" name="Text Placeholder 3">
            <a:extLst>
              <a:ext uri="{FF2B5EF4-FFF2-40B4-BE49-F238E27FC236}">
                <a16:creationId xmlns:a16="http://schemas.microsoft.com/office/drawing/2014/main" id="{A4B50FDF-A06F-AF64-7440-03250199C07B}"/>
              </a:ext>
            </a:extLst>
          </p:cNvPr>
          <p:cNvSpPr txBox="1">
            <a:spLocks/>
          </p:cNvSpPr>
          <p:nvPr/>
        </p:nvSpPr>
        <p:spPr>
          <a:xfrm>
            <a:off x="349412" y="2520576"/>
            <a:ext cx="5782447" cy="6975350"/>
          </a:xfrm>
          <a:prstGeom prst="rect">
            <a:avLst/>
          </a:prstGeom>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fontAlgn="base">
              <a:buNone/>
            </a:pPr>
            <a:r>
              <a:rPr lang="en-US" sz="1600" b="1" dirty="0">
                <a:solidFill>
                  <a:srgbClr val="000000"/>
                </a:solidFill>
                <a:latin typeface="Century Gothic" panose="020B0502020202020204" pitchFamily="34" charset="0"/>
                <a:cs typeface="Malayalam MN" pitchFamily="2" charset="0"/>
              </a:rPr>
              <a:t>WHAT: </a:t>
            </a:r>
            <a:r>
              <a:rPr lang="en-US" sz="1600" dirty="0">
                <a:solidFill>
                  <a:srgbClr val="000000"/>
                </a:solidFill>
                <a:latin typeface="Century Gothic" panose="020B0502020202020204" pitchFamily="34" charset="0"/>
                <a:cs typeface="Malayalam MN" pitchFamily="2" charset="0"/>
              </a:rPr>
              <a:t>The Robert </a:t>
            </a:r>
            <a:r>
              <a:rPr lang="en-US" sz="1600" dirty="0" err="1">
                <a:solidFill>
                  <a:srgbClr val="000000"/>
                </a:solidFill>
                <a:latin typeface="Century Gothic" panose="020B0502020202020204" pitchFamily="34" charset="0"/>
                <a:cs typeface="Malayalam MN" pitchFamily="2" charset="0"/>
              </a:rPr>
              <a:t>Hillestad</a:t>
            </a:r>
            <a:r>
              <a:rPr lang="en-US" sz="1600" dirty="0">
                <a:solidFill>
                  <a:srgbClr val="000000"/>
                </a:solidFill>
                <a:latin typeface="Century Gothic" panose="020B0502020202020204" pitchFamily="34" charset="0"/>
                <a:cs typeface="Malayalam MN" pitchFamily="2" charset="0"/>
              </a:rPr>
              <a:t> Textiles Gallery in the Department of Textiles, Merchandising, and Fashion Design invites high school students to showcase their textile art and fashion designs! Students can submit textile art including apparel design, fiber art, and surface design work. This exhibition seeks to promote and celebrate the creative work of young artists, designers, and makers working with textile or fiber materials or techniques. </a:t>
            </a:r>
          </a:p>
          <a:p>
            <a:pPr marL="0" indent="0" fontAlgn="base">
              <a:buNone/>
            </a:pPr>
            <a:r>
              <a:rPr lang="en-US" sz="1600" dirty="0">
                <a:solidFill>
                  <a:srgbClr val="000000"/>
                </a:solidFill>
                <a:latin typeface="Century Gothic" panose="020B0502020202020204" pitchFamily="34" charset="0"/>
                <a:cs typeface="Malayalam MN" pitchFamily="2" charset="0"/>
              </a:rPr>
              <a:t>Submitted works will be judged on creativity, originality, craft, and innovation. </a:t>
            </a:r>
          </a:p>
          <a:p>
            <a:pPr marL="0" indent="0" fontAlgn="base">
              <a:buNone/>
            </a:pPr>
            <a:r>
              <a:rPr lang="en-US" sz="1600" dirty="0">
                <a:solidFill>
                  <a:srgbClr val="000000"/>
                </a:solidFill>
                <a:latin typeface="Century Gothic" panose="020B0502020202020204" pitchFamily="34" charset="0"/>
                <a:cs typeface="Malayalam MN" pitchFamily="2" charset="0"/>
              </a:rPr>
              <a:t>The exhibition will run February 2023 to April 2024 at the Robert </a:t>
            </a:r>
            <a:r>
              <a:rPr lang="en-US" sz="1600" dirty="0" err="1">
                <a:solidFill>
                  <a:srgbClr val="000000"/>
                </a:solidFill>
                <a:latin typeface="Century Gothic" panose="020B0502020202020204" pitchFamily="34" charset="0"/>
                <a:cs typeface="Malayalam MN" pitchFamily="2" charset="0"/>
              </a:rPr>
              <a:t>Hillestad</a:t>
            </a:r>
            <a:r>
              <a:rPr lang="en-US" sz="1600" dirty="0">
                <a:solidFill>
                  <a:srgbClr val="000000"/>
                </a:solidFill>
                <a:latin typeface="Century Gothic" panose="020B0502020202020204" pitchFamily="34" charset="0"/>
                <a:cs typeface="Malayalam MN" pitchFamily="2" charset="0"/>
              </a:rPr>
              <a:t> Textile Gallery, located on the 2nd floor of the Gwendolyn Newkirk Human Sciences bldg. on East Campus, is open to the public M-F 9am – 4pm. </a:t>
            </a:r>
          </a:p>
          <a:p>
            <a:pPr marL="0" indent="0" fontAlgn="base">
              <a:buNone/>
            </a:pPr>
            <a:endParaRPr lang="en-US" sz="1600" dirty="0">
              <a:solidFill>
                <a:srgbClr val="000000"/>
              </a:solidFill>
              <a:latin typeface="Century Gothic" panose="020B0502020202020204" pitchFamily="34" charset="0"/>
              <a:cs typeface="Malayalam MN" pitchFamily="2" charset="0"/>
            </a:endParaRPr>
          </a:p>
          <a:p>
            <a:pPr marL="0" indent="0" fontAlgn="base">
              <a:buNone/>
            </a:pPr>
            <a:r>
              <a:rPr lang="en-US" sz="1600" b="1" dirty="0">
                <a:solidFill>
                  <a:srgbClr val="000000"/>
                </a:solidFill>
                <a:latin typeface="Century Gothic" panose="020B0502020202020204" pitchFamily="34" charset="0"/>
                <a:cs typeface="Malayalam MN" pitchFamily="2" charset="0"/>
              </a:rPr>
              <a:t>SUPPORT: </a:t>
            </a:r>
            <a:r>
              <a:rPr lang="en-US" sz="1600" dirty="0">
                <a:solidFill>
                  <a:srgbClr val="000000"/>
                </a:solidFill>
                <a:latin typeface="Century Gothic" panose="020B0502020202020204" pitchFamily="34" charset="0"/>
                <a:cs typeface="Malayalam MN" pitchFamily="2" charset="0"/>
              </a:rPr>
              <a:t>This curriculum guide, “Upcycled: Exploring Textiles &amp; Art,”  provides a unit lesson plan and curriculum developed by our faculty that is focused on upcycling for fashion design and art students. Schools with limited access to materials can use this option to teach their students. All participants in the program are eligible to show their work in the gallery!</a:t>
            </a:r>
          </a:p>
          <a:p>
            <a:pPr marL="0" indent="0" fontAlgn="base">
              <a:buNone/>
            </a:pPr>
            <a:endParaRPr lang="en-US" sz="1600" dirty="0">
              <a:solidFill>
                <a:srgbClr val="000000"/>
              </a:solidFill>
              <a:latin typeface="Century Gothic" panose="020B0502020202020204" pitchFamily="34" charset="0"/>
              <a:cs typeface="Malayalam MN" pitchFamily="2" charset="0"/>
            </a:endParaRPr>
          </a:p>
          <a:p>
            <a:pPr marL="0" indent="0" fontAlgn="base">
              <a:buNone/>
            </a:pPr>
            <a:r>
              <a:rPr lang="en-US" sz="1600" b="1" dirty="0">
                <a:solidFill>
                  <a:srgbClr val="000000"/>
                </a:solidFill>
                <a:latin typeface="Century Gothic" panose="020B0502020202020204" pitchFamily="34" charset="0"/>
                <a:cs typeface="Malayalam MN" pitchFamily="2" charset="0"/>
              </a:rPr>
              <a:t>DEADLINE: </a:t>
            </a:r>
            <a:r>
              <a:rPr lang="en-US" sz="1600" dirty="0">
                <a:solidFill>
                  <a:srgbClr val="000000"/>
                </a:solidFill>
                <a:latin typeface="Century Gothic" panose="020B0502020202020204" pitchFamily="34" charset="0"/>
                <a:cs typeface="Malayalam MN" pitchFamily="2" charset="0"/>
              </a:rPr>
              <a:t>DEC 22, 2023</a:t>
            </a:r>
            <a:r>
              <a:rPr lang="en-US" sz="1200" dirty="0">
                <a:latin typeface="Malayalam MN" pitchFamily="2" charset="0"/>
                <a:cs typeface="Malayalam MN" pitchFamily="2" charset="0"/>
              </a:rPr>
              <a:t>                                                                                                                        </a:t>
            </a:r>
            <a:r>
              <a:rPr lang="en-US" sz="1600" dirty="0">
                <a:solidFill>
                  <a:srgbClr val="000000"/>
                </a:solidFill>
                <a:latin typeface="Century Gothic" panose="020B0502020202020204" pitchFamily="34" charset="0"/>
                <a:cs typeface="Malayalam MN" pitchFamily="2" charset="0"/>
              </a:rPr>
              <a:t>Entries will be submitted to </a:t>
            </a:r>
            <a:r>
              <a:rPr lang="en-US" sz="1600" dirty="0">
                <a:solidFill>
                  <a:srgbClr val="000000"/>
                </a:solidFill>
                <a:latin typeface="Century Gothic" panose="020B0502020202020204" pitchFamily="34" charset="0"/>
                <a:cs typeface="Malayalam MN" pitchFamily="2" charset="0"/>
                <a:hlinkClick r:id="rId5"/>
              </a:rPr>
              <a:t>https://unlarts.slideroom.com/#/permalink/program/72199</a:t>
            </a:r>
            <a:r>
              <a:rPr lang="en-US" sz="1600" dirty="0">
                <a:solidFill>
                  <a:srgbClr val="000000"/>
                </a:solidFill>
                <a:latin typeface="Century Gothic" panose="020B0502020202020204" pitchFamily="34" charset="0"/>
                <a:cs typeface="Malayalam MN" pitchFamily="2" charset="0"/>
              </a:rPr>
              <a:t>    </a:t>
            </a:r>
          </a:p>
        </p:txBody>
      </p:sp>
      <p:cxnSp>
        <p:nvCxnSpPr>
          <p:cNvPr id="15" name="Straight Connector 14">
            <a:extLst>
              <a:ext uri="{FF2B5EF4-FFF2-40B4-BE49-F238E27FC236}">
                <a16:creationId xmlns:a16="http://schemas.microsoft.com/office/drawing/2014/main" id="{96403BC4-D5B1-CB35-3BF6-38CCB62C4351}"/>
              </a:ext>
            </a:extLst>
          </p:cNvPr>
          <p:cNvCxnSpPr/>
          <p:nvPr/>
        </p:nvCxnSpPr>
        <p:spPr>
          <a:xfrm>
            <a:off x="653297" y="1773219"/>
            <a:ext cx="5174673" cy="0"/>
          </a:xfrm>
          <a:prstGeom prst="line">
            <a:avLst/>
          </a:prstGeom>
        </p:spPr>
        <p:style>
          <a:lnRef idx="3">
            <a:schemeClr val="dk1"/>
          </a:lnRef>
          <a:fillRef idx="0">
            <a:schemeClr val="dk1"/>
          </a:fillRef>
          <a:effectRef idx="2">
            <a:schemeClr val="dk1"/>
          </a:effectRef>
          <a:fontRef idx="minor">
            <a:schemeClr val="tx1"/>
          </a:fontRef>
        </p:style>
      </p:cxnSp>
      <p:sp>
        <p:nvSpPr>
          <p:cNvPr id="7" name="Title 1">
            <a:extLst>
              <a:ext uri="{FF2B5EF4-FFF2-40B4-BE49-F238E27FC236}">
                <a16:creationId xmlns:a16="http://schemas.microsoft.com/office/drawing/2014/main" id="{A546C6FC-3F69-120D-73F2-03120CFEE3CF}"/>
              </a:ext>
            </a:extLst>
          </p:cNvPr>
          <p:cNvSpPr txBox="1">
            <a:spLocks/>
          </p:cNvSpPr>
          <p:nvPr/>
        </p:nvSpPr>
        <p:spPr>
          <a:xfrm>
            <a:off x="14520" y="9724210"/>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7</a:t>
            </a:r>
          </a:p>
        </p:txBody>
      </p:sp>
      <p:sp>
        <p:nvSpPr>
          <p:cNvPr id="8" name="TextBox 7">
            <a:extLst>
              <a:ext uri="{FF2B5EF4-FFF2-40B4-BE49-F238E27FC236}">
                <a16:creationId xmlns:a16="http://schemas.microsoft.com/office/drawing/2014/main" id="{E11EE180-7C6D-E29C-8DBE-47DAFBD89840}"/>
              </a:ext>
            </a:extLst>
          </p:cNvPr>
          <p:cNvSpPr txBox="1"/>
          <p:nvPr/>
        </p:nvSpPr>
        <p:spPr>
          <a:xfrm>
            <a:off x="4719781" y="9724210"/>
            <a:ext cx="3200665" cy="246221"/>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Photo by Pew Nguyen</a:t>
            </a:r>
            <a:endParaRPr lang="en-US" sz="1000" dirty="0">
              <a:solidFill>
                <a:schemeClr val="bg1">
                  <a:lumMod val="85000"/>
                </a:schemeClr>
              </a:solidFill>
              <a:latin typeface="Century Gothic" panose="020B0502020202020204" pitchFamily="34" charset="0"/>
            </a:endParaRPr>
          </a:p>
        </p:txBody>
      </p:sp>
    </p:spTree>
    <p:extLst>
      <p:ext uri="{BB962C8B-B14F-4D97-AF65-F5344CB8AC3E}">
        <p14:creationId xmlns:p14="http://schemas.microsoft.com/office/powerpoint/2010/main" val="12507041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6370</TotalTime>
  <Words>1437</Words>
  <Application>Microsoft Macintosh PowerPoint</Application>
  <PresentationFormat>Custom</PresentationFormat>
  <Paragraphs>92</Paragraphs>
  <Slides>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Century Gothic</vt:lpstr>
      <vt:lpstr>Malayalam MN</vt:lpstr>
      <vt:lpstr>Office Theme</vt:lpstr>
      <vt:lpstr>UPCYCLED EXPLORING TEXTILES &amp; ART</vt:lpstr>
      <vt:lpstr>ACKNOWLEDGEMENTS</vt:lpstr>
      <vt:lpstr>UPCYCLED FASHION</vt:lpstr>
      <vt:lpstr>PowerPoint Presentation</vt:lpstr>
      <vt:lpstr>PowerPoint Presentation</vt:lpstr>
      <vt:lpstr>ADDITIONAL EXAMPLES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Kuhlman</dc:creator>
  <cp:lastModifiedBy>Anna Kuhlman</cp:lastModifiedBy>
  <cp:revision>30</cp:revision>
  <dcterms:created xsi:type="dcterms:W3CDTF">2023-05-27T15:18:14Z</dcterms:created>
  <dcterms:modified xsi:type="dcterms:W3CDTF">2023-06-07T21:25:16Z</dcterms:modified>
</cp:coreProperties>
</file>