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
  </p:notesMasterIdLst>
  <p:sldIdLst>
    <p:sldId id="256" r:id="rId2"/>
    <p:sldId id="258" r:id="rId3"/>
    <p:sldId id="259" r:id="rId4"/>
    <p:sldId id="260" r:id="rId5"/>
    <p:sldId id="261" r:id="rId6"/>
    <p:sldId id="262" r:id="rId7"/>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6443"/>
    <p:restoredTop sz="94687"/>
  </p:normalViewPr>
  <p:slideViewPr>
    <p:cSldViewPr snapToGrid="0">
      <p:cViewPr varScale="1">
        <p:scale>
          <a:sx n="34" d="100"/>
          <a:sy n="34" d="100"/>
        </p:scale>
        <p:origin x="184" y="13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D8F78E-FA87-964B-BED9-542253A18B42}" type="datetimeFigureOut">
              <a:rPr lang="en-US" smtClean="0"/>
              <a:t>6/2/23</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67FFD1-2BC6-544C-9207-273A6CBF079F}" type="slidenum">
              <a:rPr lang="en-US" smtClean="0"/>
              <a:t>‹#›</a:t>
            </a:fld>
            <a:endParaRPr lang="en-US"/>
          </a:p>
        </p:txBody>
      </p:sp>
    </p:spTree>
    <p:extLst>
      <p:ext uri="{BB962C8B-B14F-4D97-AF65-F5344CB8AC3E}">
        <p14:creationId xmlns:p14="http://schemas.microsoft.com/office/powerpoint/2010/main" val="357891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Gin </a:t>
            </a:r>
            <a:r>
              <a:rPr lang="en-US" dirty="0" err="1"/>
              <a:t>Patin</a:t>
            </a:r>
            <a:endParaRPr lang="en-US" dirty="0"/>
          </a:p>
        </p:txBody>
      </p:sp>
      <p:sp>
        <p:nvSpPr>
          <p:cNvPr id="4" name="Slide Number Placeholder 3"/>
          <p:cNvSpPr>
            <a:spLocks noGrp="1"/>
          </p:cNvSpPr>
          <p:nvPr>
            <p:ph type="sldNum" sz="quarter" idx="5"/>
          </p:nvPr>
        </p:nvSpPr>
        <p:spPr/>
        <p:txBody>
          <a:bodyPr/>
          <a:lstStyle/>
          <a:p>
            <a:fld id="{AD67FFD1-2BC6-544C-9207-273A6CBF079F}" type="slidenum">
              <a:rPr lang="en-US" smtClean="0"/>
              <a:t>1</a:t>
            </a:fld>
            <a:endParaRPr lang="en-US"/>
          </a:p>
        </p:txBody>
      </p:sp>
    </p:spTree>
    <p:extLst>
      <p:ext uri="{BB962C8B-B14F-4D97-AF65-F5344CB8AC3E}">
        <p14:creationId xmlns:p14="http://schemas.microsoft.com/office/powerpoint/2010/main" val="2901677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3BACB68-206B-4D46-9557-B44F02481B2B}" type="datetimeFigureOut">
              <a:rPr lang="en-US" smtClean="0"/>
              <a:t>6/2/23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D5AF3E-9E16-7242-A81D-F0777A6EB038}" type="slidenum">
              <a:rPr lang="en-US" smtClean="0"/>
              <a:t>‹#›</a:t>
            </a:fld>
            <a:endParaRPr lang="en-US"/>
          </a:p>
        </p:txBody>
      </p:sp>
    </p:spTree>
    <p:extLst>
      <p:ext uri="{BB962C8B-B14F-4D97-AF65-F5344CB8AC3E}">
        <p14:creationId xmlns:p14="http://schemas.microsoft.com/office/powerpoint/2010/main" val="2738889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BACB68-206B-4D46-9557-B44F02481B2B}" type="datetimeFigureOut">
              <a:rPr lang="en-US" smtClean="0"/>
              <a:t>6/2/23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D5AF3E-9E16-7242-A81D-F0777A6EB038}" type="slidenum">
              <a:rPr lang="en-US" smtClean="0"/>
              <a:t>‹#›</a:t>
            </a:fld>
            <a:endParaRPr lang="en-US"/>
          </a:p>
        </p:txBody>
      </p:sp>
    </p:spTree>
    <p:extLst>
      <p:ext uri="{BB962C8B-B14F-4D97-AF65-F5344CB8AC3E}">
        <p14:creationId xmlns:p14="http://schemas.microsoft.com/office/powerpoint/2010/main" val="1917633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BACB68-206B-4D46-9557-B44F02481B2B}" type="datetimeFigureOut">
              <a:rPr lang="en-US" smtClean="0"/>
              <a:t>6/2/23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D5AF3E-9E16-7242-A81D-F0777A6EB038}" type="slidenum">
              <a:rPr lang="en-US" smtClean="0"/>
              <a:t>‹#›</a:t>
            </a:fld>
            <a:endParaRPr lang="en-US"/>
          </a:p>
        </p:txBody>
      </p:sp>
    </p:spTree>
    <p:extLst>
      <p:ext uri="{BB962C8B-B14F-4D97-AF65-F5344CB8AC3E}">
        <p14:creationId xmlns:p14="http://schemas.microsoft.com/office/powerpoint/2010/main" val="3879032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BACB68-206B-4D46-9557-B44F02481B2B}" type="datetimeFigureOut">
              <a:rPr lang="en-US" smtClean="0"/>
              <a:t>6/2/23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D5AF3E-9E16-7242-A81D-F0777A6EB038}" type="slidenum">
              <a:rPr lang="en-US" smtClean="0"/>
              <a:t>‹#›</a:t>
            </a:fld>
            <a:endParaRPr lang="en-US"/>
          </a:p>
        </p:txBody>
      </p:sp>
    </p:spTree>
    <p:extLst>
      <p:ext uri="{BB962C8B-B14F-4D97-AF65-F5344CB8AC3E}">
        <p14:creationId xmlns:p14="http://schemas.microsoft.com/office/powerpoint/2010/main" val="3812300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BACB68-206B-4D46-9557-B44F02481B2B}" type="datetimeFigureOut">
              <a:rPr lang="en-US" smtClean="0"/>
              <a:t>6/2/23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D5AF3E-9E16-7242-A81D-F0777A6EB038}" type="slidenum">
              <a:rPr lang="en-US" smtClean="0"/>
              <a:t>‹#›</a:t>
            </a:fld>
            <a:endParaRPr lang="en-US"/>
          </a:p>
        </p:txBody>
      </p:sp>
    </p:spTree>
    <p:extLst>
      <p:ext uri="{BB962C8B-B14F-4D97-AF65-F5344CB8AC3E}">
        <p14:creationId xmlns:p14="http://schemas.microsoft.com/office/powerpoint/2010/main" val="1018664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3BACB68-206B-4D46-9557-B44F02481B2B}" type="datetimeFigureOut">
              <a:rPr lang="en-US" smtClean="0"/>
              <a:t>6/2/23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D5AF3E-9E16-7242-A81D-F0777A6EB038}" type="slidenum">
              <a:rPr lang="en-US" smtClean="0"/>
              <a:t>‹#›</a:t>
            </a:fld>
            <a:endParaRPr lang="en-US"/>
          </a:p>
        </p:txBody>
      </p:sp>
    </p:spTree>
    <p:extLst>
      <p:ext uri="{BB962C8B-B14F-4D97-AF65-F5344CB8AC3E}">
        <p14:creationId xmlns:p14="http://schemas.microsoft.com/office/powerpoint/2010/main" val="3089496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3BACB68-206B-4D46-9557-B44F02481B2B}" type="datetimeFigureOut">
              <a:rPr lang="en-US" smtClean="0"/>
              <a:t>6/2/23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D5AF3E-9E16-7242-A81D-F0777A6EB038}" type="slidenum">
              <a:rPr lang="en-US" smtClean="0"/>
              <a:t>‹#›</a:t>
            </a:fld>
            <a:endParaRPr lang="en-US"/>
          </a:p>
        </p:txBody>
      </p:sp>
    </p:spTree>
    <p:extLst>
      <p:ext uri="{BB962C8B-B14F-4D97-AF65-F5344CB8AC3E}">
        <p14:creationId xmlns:p14="http://schemas.microsoft.com/office/powerpoint/2010/main" val="3747808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3BACB68-206B-4D46-9557-B44F02481B2B}" type="datetimeFigureOut">
              <a:rPr lang="en-US" smtClean="0"/>
              <a:t>6/2/23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D5AF3E-9E16-7242-A81D-F0777A6EB038}" type="slidenum">
              <a:rPr lang="en-US" smtClean="0"/>
              <a:t>‹#›</a:t>
            </a:fld>
            <a:endParaRPr lang="en-US"/>
          </a:p>
        </p:txBody>
      </p:sp>
    </p:spTree>
    <p:extLst>
      <p:ext uri="{BB962C8B-B14F-4D97-AF65-F5344CB8AC3E}">
        <p14:creationId xmlns:p14="http://schemas.microsoft.com/office/powerpoint/2010/main" val="657472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ACB68-206B-4D46-9557-B44F02481B2B}" type="datetimeFigureOut">
              <a:rPr lang="en-US" smtClean="0"/>
              <a:t>6/2/23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D5AF3E-9E16-7242-A81D-F0777A6EB038}" type="slidenum">
              <a:rPr lang="en-US" smtClean="0"/>
              <a:t>‹#›</a:t>
            </a:fld>
            <a:endParaRPr lang="en-US"/>
          </a:p>
        </p:txBody>
      </p:sp>
    </p:spTree>
    <p:extLst>
      <p:ext uri="{BB962C8B-B14F-4D97-AF65-F5344CB8AC3E}">
        <p14:creationId xmlns:p14="http://schemas.microsoft.com/office/powerpoint/2010/main" val="324794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33BACB68-206B-4D46-9557-B44F02481B2B}" type="datetimeFigureOut">
              <a:rPr lang="en-US" smtClean="0"/>
              <a:t>6/2/23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D5AF3E-9E16-7242-A81D-F0777A6EB038}" type="slidenum">
              <a:rPr lang="en-US" smtClean="0"/>
              <a:t>‹#›</a:t>
            </a:fld>
            <a:endParaRPr lang="en-US"/>
          </a:p>
        </p:txBody>
      </p:sp>
    </p:spTree>
    <p:extLst>
      <p:ext uri="{BB962C8B-B14F-4D97-AF65-F5344CB8AC3E}">
        <p14:creationId xmlns:p14="http://schemas.microsoft.com/office/powerpoint/2010/main" val="534601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33BACB68-206B-4D46-9557-B44F02481B2B}" type="datetimeFigureOut">
              <a:rPr lang="en-US" smtClean="0"/>
              <a:t>6/2/23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D5AF3E-9E16-7242-A81D-F0777A6EB038}" type="slidenum">
              <a:rPr lang="en-US" smtClean="0"/>
              <a:t>‹#›</a:t>
            </a:fld>
            <a:endParaRPr lang="en-US"/>
          </a:p>
        </p:txBody>
      </p:sp>
    </p:spTree>
    <p:extLst>
      <p:ext uri="{BB962C8B-B14F-4D97-AF65-F5344CB8AC3E}">
        <p14:creationId xmlns:p14="http://schemas.microsoft.com/office/powerpoint/2010/main" val="2143429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33BACB68-206B-4D46-9557-B44F02481B2B}" type="datetimeFigureOut">
              <a:rPr lang="en-US" smtClean="0"/>
              <a:t>6/2/23</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4DD5AF3E-9E16-7242-A81D-F0777A6EB038}" type="slidenum">
              <a:rPr lang="en-US" smtClean="0"/>
              <a:t>‹#›</a:t>
            </a:fld>
            <a:endParaRPr lang="en-US"/>
          </a:p>
        </p:txBody>
      </p:sp>
    </p:spTree>
    <p:extLst>
      <p:ext uri="{BB962C8B-B14F-4D97-AF65-F5344CB8AC3E}">
        <p14:creationId xmlns:p14="http://schemas.microsoft.com/office/powerpoint/2010/main" val="24970232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hyperlink" Target="https://unlarts.slideroom.com/#/permalink/program/72199" TargetMode="Externa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mt="25269"/>
          </a:blip>
          <a:tile tx="0" ty="0" sx="100000" sy="100000" flip="none" algn="tl"/>
        </a:blipFill>
        <a:effectLst/>
      </p:bgPr>
    </p:bg>
    <p:spTree>
      <p:nvGrpSpPr>
        <p:cNvPr id="1" name=""/>
        <p:cNvGrpSpPr/>
        <p:nvPr/>
      </p:nvGrpSpPr>
      <p:grpSpPr>
        <a:xfrm>
          <a:off x="0" y="0"/>
          <a:ext cx="0" cy="0"/>
          <a:chOff x="0" y="0"/>
          <a:chExt cx="0" cy="0"/>
        </a:xfrm>
      </p:grpSpPr>
      <p:pic>
        <p:nvPicPr>
          <p:cNvPr id="17" name="Picture 16" descr="A picture containing net, hat&#10;&#10;Description automatically generated">
            <a:extLst>
              <a:ext uri="{FF2B5EF4-FFF2-40B4-BE49-F238E27FC236}">
                <a16:creationId xmlns:a16="http://schemas.microsoft.com/office/drawing/2014/main" id="{77A420F0-04F6-7B6A-52DC-DA736B656F9A}"/>
              </a:ext>
            </a:extLst>
          </p:cNvPr>
          <p:cNvPicPr>
            <a:picLocks noChangeAspect="1"/>
          </p:cNvPicPr>
          <p:nvPr/>
        </p:nvPicPr>
        <p:blipFill rotWithShape="1">
          <a:blip r:embed="rId4">
            <a:alphaModFix amt="85000"/>
          </a:blip>
          <a:srcRect l="62951" t="26042"/>
          <a:stretch/>
        </p:blipFill>
        <p:spPr>
          <a:xfrm>
            <a:off x="1925406" y="0"/>
            <a:ext cx="5884862" cy="7846482"/>
          </a:xfrm>
          <a:prstGeom prst="rect">
            <a:avLst/>
          </a:prstGeom>
        </p:spPr>
      </p:pic>
      <p:sp>
        <p:nvSpPr>
          <p:cNvPr id="10" name="Rectangle 9">
            <a:extLst>
              <a:ext uri="{FF2B5EF4-FFF2-40B4-BE49-F238E27FC236}">
                <a16:creationId xmlns:a16="http://schemas.microsoft.com/office/drawing/2014/main" id="{E2DAE8C7-5A54-1FBE-8FE4-87394C1AAC02}"/>
              </a:ext>
            </a:extLst>
          </p:cNvPr>
          <p:cNvSpPr/>
          <p:nvPr/>
        </p:nvSpPr>
        <p:spPr>
          <a:xfrm>
            <a:off x="0" y="0"/>
            <a:ext cx="2904565" cy="7846482"/>
          </a:xfrm>
          <a:prstGeom prst="rect">
            <a:avLst/>
          </a:prstGeom>
          <a:solidFill>
            <a:schemeClr val="bg2">
              <a:lumMod val="50000"/>
              <a:alpha val="494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461270-F4A3-4EC0-E7DD-50D11BEE1DAF}"/>
              </a:ext>
            </a:extLst>
          </p:cNvPr>
          <p:cNvSpPr>
            <a:spLocks noGrp="1"/>
          </p:cNvSpPr>
          <p:nvPr>
            <p:ph type="ctrTitle"/>
          </p:nvPr>
        </p:nvSpPr>
        <p:spPr>
          <a:xfrm>
            <a:off x="-565336" y="7402617"/>
            <a:ext cx="8903072" cy="2045225"/>
          </a:xfrm>
        </p:spPr>
        <p:txBody>
          <a:bodyPr>
            <a:normAutofit/>
          </a:bodyPr>
          <a:lstStyle/>
          <a:p>
            <a:r>
              <a:rPr lang="en-US" sz="5400" dirty="0">
                <a:latin typeface="Malayalam MN" pitchFamily="2" charset="0"/>
                <a:cs typeface="Malayalam MN" pitchFamily="2" charset="0"/>
              </a:rPr>
              <a:t>UPCYCLED</a:t>
            </a:r>
            <a:br>
              <a:rPr lang="en-US" sz="4000" dirty="0">
                <a:latin typeface="Malayalam MN" pitchFamily="2" charset="0"/>
                <a:cs typeface="Malayalam MN" pitchFamily="2" charset="0"/>
              </a:rPr>
            </a:br>
            <a:r>
              <a:rPr lang="en-US" sz="3600" dirty="0">
                <a:latin typeface="Malayalam MN" pitchFamily="2" charset="0"/>
                <a:cs typeface="Malayalam MN" pitchFamily="2" charset="0"/>
              </a:rPr>
              <a:t>EXPLORING TEXTILES &amp; ART</a:t>
            </a:r>
            <a:endParaRPr lang="en-US" sz="4000" dirty="0">
              <a:latin typeface="Malayalam MN" pitchFamily="2" charset="0"/>
              <a:cs typeface="Malayalam MN" pitchFamily="2" charset="0"/>
            </a:endParaRPr>
          </a:p>
        </p:txBody>
      </p:sp>
      <p:sp>
        <p:nvSpPr>
          <p:cNvPr id="3" name="Subtitle 2">
            <a:extLst>
              <a:ext uri="{FF2B5EF4-FFF2-40B4-BE49-F238E27FC236}">
                <a16:creationId xmlns:a16="http://schemas.microsoft.com/office/drawing/2014/main" id="{AF400D3D-AF39-A195-9211-DB20EE0EF064}"/>
              </a:ext>
            </a:extLst>
          </p:cNvPr>
          <p:cNvSpPr>
            <a:spLocks noGrp="1"/>
          </p:cNvSpPr>
          <p:nvPr>
            <p:ph type="subTitle" idx="1"/>
          </p:nvPr>
        </p:nvSpPr>
        <p:spPr>
          <a:xfrm>
            <a:off x="971550" y="9447842"/>
            <a:ext cx="5829300" cy="2428451"/>
          </a:xfrm>
        </p:spPr>
        <p:txBody>
          <a:bodyPr>
            <a:normAutofit/>
          </a:bodyPr>
          <a:lstStyle/>
          <a:p>
            <a:r>
              <a:rPr lang="en-US" sz="1800" dirty="0">
                <a:solidFill>
                  <a:schemeClr val="bg1">
                    <a:lumMod val="50000"/>
                  </a:schemeClr>
                </a:solidFill>
                <a:latin typeface="Malayalam MN" pitchFamily="2" charset="0"/>
                <a:cs typeface="Malayalam MN" pitchFamily="2" charset="0"/>
              </a:rPr>
              <a:t>By The Robert </a:t>
            </a:r>
            <a:r>
              <a:rPr lang="en-US" sz="1800" dirty="0" err="1">
                <a:solidFill>
                  <a:schemeClr val="bg1">
                    <a:lumMod val="50000"/>
                  </a:schemeClr>
                </a:solidFill>
                <a:latin typeface="Malayalam MN" pitchFamily="2" charset="0"/>
                <a:cs typeface="Malayalam MN" pitchFamily="2" charset="0"/>
              </a:rPr>
              <a:t>Hillestad</a:t>
            </a:r>
            <a:r>
              <a:rPr lang="en-US" sz="1800" dirty="0">
                <a:solidFill>
                  <a:schemeClr val="bg1">
                    <a:lumMod val="50000"/>
                  </a:schemeClr>
                </a:solidFill>
                <a:latin typeface="Malayalam MN" pitchFamily="2" charset="0"/>
                <a:cs typeface="Malayalam MN" pitchFamily="2" charset="0"/>
              </a:rPr>
              <a:t> Textile Gallery</a:t>
            </a:r>
          </a:p>
        </p:txBody>
      </p:sp>
      <p:pic>
        <p:nvPicPr>
          <p:cNvPr id="7" name="Picture 6">
            <a:extLst>
              <a:ext uri="{FF2B5EF4-FFF2-40B4-BE49-F238E27FC236}">
                <a16:creationId xmlns:a16="http://schemas.microsoft.com/office/drawing/2014/main" id="{2431EC33-C039-E900-2272-2DBBC0510B99}"/>
              </a:ext>
            </a:extLst>
          </p:cNvPr>
          <p:cNvPicPr>
            <a:picLocks noChangeAspect="1"/>
          </p:cNvPicPr>
          <p:nvPr/>
        </p:nvPicPr>
        <p:blipFill>
          <a:blip r:embed="rId5"/>
          <a:stretch>
            <a:fillRect/>
          </a:stretch>
        </p:blipFill>
        <p:spPr>
          <a:xfrm>
            <a:off x="162069" y="54746"/>
            <a:ext cx="1179578" cy="1326776"/>
          </a:xfrm>
          <a:prstGeom prst="rect">
            <a:avLst/>
          </a:prstGeom>
        </p:spPr>
      </p:pic>
      <p:pic>
        <p:nvPicPr>
          <p:cNvPr id="15" name="Picture 14" descr="A screen shot of a phone&#10;&#10;Description automatically generated with low confidence">
            <a:extLst>
              <a:ext uri="{FF2B5EF4-FFF2-40B4-BE49-F238E27FC236}">
                <a16:creationId xmlns:a16="http://schemas.microsoft.com/office/drawing/2014/main" id="{DFC79457-3019-2190-00D9-93FFCED29500}"/>
              </a:ext>
            </a:extLst>
          </p:cNvPr>
          <p:cNvPicPr>
            <a:picLocks noChangeAspect="1"/>
          </p:cNvPicPr>
          <p:nvPr/>
        </p:nvPicPr>
        <p:blipFill rotWithShape="1">
          <a:blip r:embed="rId6"/>
          <a:srcRect l="37708" r="37749" b="50050"/>
          <a:stretch/>
        </p:blipFill>
        <p:spPr>
          <a:xfrm>
            <a:off x="6414153" y="231252"/>
            <a:ext cx="1196178" cy="973763"/>
          </a:xfrm>
          <a:prstGeom prst="rect">
            <a:avLst/>
          </a:prstGeom>
        </p:spPr>
      </p:pic>
    </p:spTree>
    <p:extLst>
      <p:ext uri="{BB962C8B-B14F-4D97-AF65-F5344CB8AC3E}">
        <p14:creationId xmlns:p14="http://schemas.microsoft.com/office/powerpoint/2010/main" val="1146283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ile, towel, fabric, stack&#10;&#10;Description automatically generated">
            <a:extLst>
              <a:ext uri="{FF2B5EF4-FFF2-40B4-BE49-F238E27FC236}">
                <a16:creationId xmlns:a16="http://schemas.microsoft.com/office/drawing/2014/main" id="{BED501F1-C26E-F152-6EBF-4B0846F5EC07}"/>
              </a:ext>
            </a:extLst>
          </p:cNvPr>
          <p:cNvPicPr>
            <a:picLocks noChangeAspect="1"/>
          </p:cNvPicPr>
          <p:nvPr/>
        </p:nvPicPr>
        <p:blipFill>
          <a:blip r:embed="rId2">
            <a:alphaModFix amt="70000"/>
            <a:extLst>
              <a:ext uri="{BEBA8EAE-BF5A-486C-A8C5-ECC9F3942E4B}">
                <a14:imgProps xmlns:a14="http://schemas.microsoft.com/office/drawing/2010/main">
                  <a14:imgLayer r:embed="rId3">
                    <a14:imgEffect>
                      <a14:backgroundRemoval t="8185" b="89982" l="9998" r="89961">
                        <a14:foregroundMark x1="19335" y1="39969" x2="16856" y2="38110"/>
                        <a14:foregroundMark x1="65730" y1="15363" x2="61743" y2="8572"/>
                        <a14:foregroundMark x1="61743" y1="8572" x2="41748" y2="10948"/>
                        <a14:foregroundMark x1="41748" y1="10948" x2="41169" y2="16628"/>
                        <a14:foregroundMark x1="76141" y1="41518" x2="82338" y2="40821"/>
                        <a14:foregroundMark x1="82338" y1="40821" x2="76472" y2="37929"/>
                        <a14:foregroundMark x1="76472" y1="37929" x2="75108" y2="37852"/>
                        <a14:foregroundMark x1="40488" y1="11955" x2="38690" y2="8985"/>
                        <a14:foregroundMark x1="38236" y1="8856" x2="44474" y2="9579"/>
                        <a14:foregroundMark x1="44474" y1="9579" x2="55092" y2="8701"/>
                        <a14:foregroundMark x1="45569" y1="8830" x2="39930" y2="8185"/>
                        <a14:foregroundMark x1="55154" y1="8830" x2="60545" y2="8469"/>
                        <a14:foregroundMark x1="66908" y1="8650" x2="60029" y2="8185"/>
                        <a14:foregroundMark x1="60029" y1="8185" x2="60029" y2="8185"/>
                        <a14:foregroundMark x1="60463" y1="8546" x2="66763" y2="8366"/>
                        <a14:foregroundMark x1="66763" y1="8366" x2="66763" y2="8366"/>
                      </a14:backgroundRemoval>
                    </a14:imgEffect>
                  </a14:imgLayer>
                </a14:imgProps>
              </a:ext>
            </a:extLst>
          </a:blip>
          <a:stretch>
            <a:fillRect/>
          </a:stretch>
        </p:blipFill>
        <p:spPr>
          <a:xfrm>
            <a:off x="4642393" y="4375352"/>
            <a:ext cx="3197256" cy="2557937"/>
          </a:xfrm>
          <a:prstGeom prst="rect">
            <a:avLst/>
          </a:prstGeom>
        </p:spPr>
      </p:pic>
      <p:sp>
        <p:nvSpPr>
          <p:cNvPr id="6" name="Title 1">
            <a:extLst>
              <a:ext uri="{FF2B5EF4-FFF2-40B4-BE49-F238E27FC236}">
                <a16:creationId xmlns:a16="http://schemas.microsoft.com/office/drawing/2014/main" id="{580366F7-43A2-EE71-037E-86469E746CE6}"/>
              </a:ext>
            </a:extLst>
          </p:cNvPr>
          <p:cNvSpPr txBox="1">
            <a:spLocks/>
          </p:cNvSpPr>
          <p:nvPr/>
        </p:nvSpPr>
        <p:spPr>
          <a:xfrm>
            <a:off x="143435" y="125503"/>
            <a:ext cx="5558677" cy="555812"/>
          </a:xfrm>
          <a:prstGeom prst="rect">
            <a:avLst/>
          </a:prstGeom>
        </p:spPr>
        <p:txBody>
          <a:bodyPr vert="horz" lIns="91440" tIns="45720" rIns="91440" bIns="45720" rtlCol="0" anchor="ctr">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600" dirty="0">
                <a:solidFill>
                  <a:schemeClr val="bg1">
                    <a:lumMod val="85000"/>
                  </a:schemeClr>
                </a:solidFill>
                <a:latin typeface="Malayalam MN" pitchFamily="2" charset="0"/>
                <a:cs typeface="Malayalam MN" pitchFamily="2" charset="0"/>
              </a:rPr>
              <a:t>UPCYCLED: EXPLORING TEXTILES &amp; ART</a:t>
            </a:r>
          </a:p>
        </p:txBody>
      </p:sp>
      <p:sp>
        <p:nvSpPr>
          <p:cNvPr id="7" name="Title 1">
            <a:extLst>
              <a:ext uri="{FF2B5EF4-FFF2-40B4-BE49-F238E27FC236}">
                <a16:creationId xmlns:a16="http://schemas.microsoft.com/office/drawing/2014/main" id="{12A9942F-D5DB-9BDB-58AE-C4073B5F4522}"/>
              </a:ext>
            </a:extLst>
          </p:cNvPr>
          <p:cNvSpPr txBox="1">
            <a:spLocks/>
          </p:cNvSpPr>
          <p:nvPr/>
        </p:nvSpPr>
        <p:spPr>
          <a:xfrm>
            <a:off x="3886200" y="9377085"/>
            <a:ext cx="5558677" cy="555812"/>
          </a:xfrm>
          <a:prstGeom prst="rect">
            <a:avLst/>
          </a:prstGeom>
        </p:spPr>
        <p:txBody>
          <a:bodyPr vert="horz" lIns="91440" tIns="45720" rIns="91440" bIns="45720" rtlCol="0" anchor="ctr">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600" dirty="0">
                <a:solidFill>
                  <a:schemeClr val="bg1">
                    <a:lumMod val="85000"/>
                  </a:schemeClr>
                </a:solidFill>
                <a:latin typeface="Malayalam MN" pitchFamily="2" charset="0"/>
                <a:cs typeface="Malayalam MN" pitchFamily="2" charset="0"/>
              </a:rPr>
              <a:t>ROBERT HILLESTAD TEXTILE GALLERY</a:t>
            </a:r>
          </a:p>
        </p:txBody>
      </p:sp>
      <p:pic>
        <p:nvPicPr>
          <p:cNvPr id="9" name="Picture 8" descr="A black background with a letter n&#10;&#10;Description automatically generated with low confidence">
            <a:extLst>
              <a:ext uri="{FF2B5EF4-FFF2-40B4-BE49-F238E27FC236}">
                <a16:creationId xmlns:a16="http://schemas.microsoft.com/office/drawing/2014/main" id="{E1E801BB-B06B-DCEC-27DB-6A1DF8143744}"/>
              </a:ext>
            </a:extLst>
          </p:cNvPr>
          <p:cNvPicPr>
            <a:picLocks noChangeAspect="1"/>
          </p:cNvPicPr>
          <p:nvPr/>
        </p:nvPicPr>
        <p:blipFill rotWithShape="1">
          <a:blip r:embed="rId4">
            <a:alphaModFix amt="50000"/>
          </a:blip>
          <a:srcRect l="36738" r="38748" b="51400"/>
          <a:stretch/>
        </p:blipFill>
        <p:spPr>
          <a:xfrm>
            <a:off x="143435" y="9371183"/>
            <a:ext cx="663388" cy="526074"/>
          </a:xfrm>
          <a:prstGeom prst="rect">
            <a:avLst/>
          </a:prstGeom>
        </p:spPr>
      </p:pic>
      <p:sp>
        <p:nvSpPr>
          <p:cNvPr id="2" name="Title 1">
            <a:extLst>
              <a:ext uri="{FF2B5EF4-FFF2-40B4-BE49-F238E27FC236}">
                <a16:creationId xmlns:a16="http://schemas.microsoft.com/office/drawing/2014/main" id="{C79185E3-A9B6-0BAC-C730-59342F1E017D}"/>
              </a:ext>
            </a:extLst>
          </p:cNvPr>
          <p:cNvSpPr>
            <a:spLocks noGrp="1"/>
          </p:cNvSpPr>
          <p:nvPr>
            <p:ph type="title"/>
          </p:nvPr>
        </p:nvSpPr>
        <p:spPr>
          <a:xfrm>
            <a:off x="407880" y="6505394"/>
            <a:ext cx="4167264" cy="526074"/>
          </a:xfrm>
        </p:spPr>
        <p:txBody>
          <a:bodyPr>
            <a:normAutofit/>
          </a:bodyPr>
          <a:lstStyle/>
          <a:p>
            <a:r>
              <a:rPr lang="en-US" sz="2000" dirty="0">
                <a:latin typeface="Malayalam MN" pitchFamily="2" charset="0"/>
                <a:cs typeface="Malayalam MN" pitchFamily="2" charset="0"/>
              </a:rPr>
              <a:t>ACKNOWLEDGEMENTS</a:t>
            </a:r>
            <a:endParaRPr lang="en-US" sz="2700" dirty="0">
              <a:latin typeface="Malayalam MN" pitchFamily="2" charset="0"/>
              <a:cs typeface="Malayalam MN" pitchFamily="2" charset="0"/>
            </a:endParaRPr>
          </a:p>
        </p:txBody>
      </p:sp>
      <p:sp>
        <p:nvSpPr>
          <p:cNvPr id="3" name="Text Placeholder 3">
            <a:extLst>
              <a:ext uri="{FF2B5EF4-FFF2-40B4-BE49-F238E27FC236}">
                <a16:creationId xmlns:a16="http://schemas.microsoft.com/office/drawing/2014/main" id="{02BED91D-5658-0826-45C5-2A283292FF8F}"/>
              </a:ext>
            </a:extLst>
          </p:cNvPr>
          <p:cNvSpPr txBox="1">
            <a:spLocks/>
          </p:cNvSpPr>
          <p:nvPr/>
        </p:nvSpPr>
        <p:spPr>
          <a:xfrm>
            <a:off x="432728" y="7038934"/>
            <a:ext cx="6906944" cy="2706003"/>
          </a:xfrm>
          <a:prstGeom prst="rect">
            <a:avLst/>
          </a:prstGeom>
        </p:spPr>
        <p:txBody>
          <a:bodyP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buNone/>
            </a:pPr>
            <a:r>
              <a:rPr lang="en-US" sz="1100" b="1" dirty="0">
                <a:latin typeface="Century Gothic" panose="020B0502020202020204" pitchFamily="34" charset="0"/>
                <a:cs typeface="Malayalam MN" pitchFamily="2" charset="0"/>
              </a:rPr>
              <a:t>Curriculum Design &amp; Development</a:t>
            </a:r>
            <a:r>
              <a:rPr lang="en-US" sz="1100" dirty="0">
                <a:latin typeface="Century Gothic" panose="020B0502020202020204" pitchFamily="34" charset="0"/>
                <a:cs typeface="Malayalam MN" pitchFamily="2" charset="0"/>
              </a:rPr>
              <a:t>		</a:t>
            </a:r>
            <a:r>
              <a:rPr lang="en-US" sz="1100">
                <a:latin typeface="Century Gothic" panose="020B0502020202020204" pitchFamily="34" charset="0"/>
                <a:cs typeface="Malayalam MN" pitchFamily="2" charset="0"/>
              </a:rPr>
              <a:t>	Anna Naomi </a:t>
            </a:r>
            <a:r>
              <a:rPr lang="en-US" sz="1100" dirty="0">
                <a:latin typeface="Century Gothic" panose="020B0502020202020204" pitchFamily="34" charset="0"/>
                <a:cs typeface="Malayalam MN" pitchFamily="2" charset="0"/>
              </a:rPr>
              <a:t>Erdmann,  M.A.</a:t>
            </a:r>
          </a:p>
          <a:p>
            <a:pPr marL="0" indent="0">
              <a:buNone/>
            </a:pPr>
            <a:r>
              <a:rPr lang="en-US" sz="1100" b="1" dirty="0">
                <a:latin typeface="Century Gothic" panose="020B0502020202020204" pitchFamily="34" charset="0"/>
                <a:cs typeface="Malayalam MN" pitchFamily="2" charset="0"/>
              </a:rPr>
              <a:t>Supervised by </a:t>
            </a:r>
            <a:r>
              <a:rPr lang="en-US" sz="1100" dirty="0">
                <a:latin typeface="Century Gothic" panose="020B0502020202020204" pitchFamily="34" charset="0"/>
                <a:cs typeface="Malayalam MN" pitchFamily="2" charset="0"/>
              </a:rPr>
              <a:t>				Michael Burton,  M.F.A.</a:t>
            </a:r>
          </a:p>
          <a:p>
            <a:pPr marL="0" indent="0">
              <a:buNone/>
            </a:pPr>
            <a:r>
              <a:rPr lang="en-US" sz="1100" b="1" dirty="0">
                <a:latin typeface="Century Gothic" panose="020B0502020202020204" pitchFamily="34" charset="0"/>
                <a:cs typeface="Malayalam MN" pitchFamily="2" charset="0"/>
              </a:rPr>
              <a:t>Sponsored by </a:t>
            </a:r>
            <a:r>
              <a:rPr lang="en-US" sz="1100" dirty="0">
                <a:latin typeface="Century Gothic" panose="020B0502020202020204" pitchFamily="34" charset="0"/>
                <a:cs typeface="Malayalam MN" pitchFamily="2" charset="0"/>
              </a:rPr>
              <a:t>				The Robert </a:t>
            </a:r>
            <a:r>
              <a:rPr lang="en-US" sz="1100" dirty="0" err="1">
                <a:latin typeface="Century Gothic" panose="020B0502020202020204" pitchFamily="34" charset="0"/>
                <a:cs typeface="Malayalam MN" pitchFamily="2" charset="0"/>
              </a:rPr>
              <a:t>Hillestad</a:t>
            </a:r>
            <a:r>
              <a:rPr lang="en-US" sz="1100" dirty="0">
                <a:latin typeface="Century Gothic" panose="020B0502020202020204" pitchFamily="34" charset="0"/>
                <a:cs typeface="Malayalam MN" pitchFamily="2" charset="0"/>
              </a:rPr>
              <a:t> Textile Gallery</a:t>
            </a:r>
          </a:p>
          <a:p>
            <a:pPr marL="0" indent="0">
              <a:buNone/>
            </a:pPr>
            <a:r>
              <a:rPr lang="en-US" sz="1100" b="1" dirty="0">
                <a:latin typeface="Century Gothic" panose="020B0502020202020204" pitchFamily="34" charset="0"/>
                <a:cs typeface="Malayalam MN" pitchFamily="2" charset="0"/>
              </a:rPr>
              <a:t>Cover Image</a:t>
            </a:r>
            <a:r>
              <a:rPr lang="en-US" sz="1100" dirty="0">
                <a:latin typeface="Century Gothic" panose="020B0502020202020204" pitchFamily="34" charset="0"/>
                <a:cs typeface="Malayalam MN" pitchFamily="2" charset="0"/>
              </a:rPr>
              <a:t>				Gin </a:t>
            </a:r>
            <a:r>
              <a:rPr lang="en-US" sz="1100" dirty="0" err="1">
                <a:latin typeface="Century Gothic" panose="020B0502020202020204" pitchFamily="34" charset="0"/>
                <a:cs typeface="Malayalam MN" pitchFamily="2" charset="0"/>
              </a:rPr>
              <a:t>Patin</a:t>
            </a:r>
            <a:endParaRPr lang="en-US" sz="1100" dirty="0">
              <a:latin typeface="Century Gothic" panose="020B0502020202020204" pitchFamily="34" charset="0"/>
              <a:cs typeface="Malayalam MN" pitchFamily="2" charset="0"/>
            </a:endParaRPr>
          </a:p>
          <a:p>
            <a:pPr marL="0" indent="0">
              <a:spcBef>
                <a:spcPts val="250"/>
              </a:spcBef>
              <a:buNone/>
            </a:pPr>
            <a:r>
              <a:rPr lang="en-US" sz="1100" b="1" dirty="0">
                <a:latin typeface="Century Gothic" panose="020B0502020202020204" pitchFamily="34" charset="0"/>
                <a:cs typeface="Malayalam MN" pitchFamily="2" charset="0"/>
              </a:rPr>
              <a:t>Special Thanks to	</a:t>
            </a:r>
            <a:r>
              <a:rPr lang="en-US" sz="1100" dirty="0">
                <a:latin typeface="Century Gothic" panose="020B0502020202020204" pitchFamily="34" charset="0"/>
                <a:cs typeface="Malayalam MN" pitchFamily="2" charset="0"/>
              </a:rPr>
              <a:t>			Lincoln Public Schools</a:t>
            </a:r>
          </a:p>
          <a:p>
            <a:pPr marL="0" indent="0">
              <a:spcBef>
                <a:spcPts val="250"/>
              </a:spcBef>
              <a:buNone/>
            </a:pPr>
            <a:r>
              <a:rPr lang="en-US" sz="1100" dirty="0">
                <a:latin typeface="Century Gothic" panose="020B0502020202020204" pitchFamily="34" charset="0"/>
                <a:cs typeface="Malayalam MN" pitchFamily="2" charset="0"/>
              </a:rPr>
              <a:t>					Mary  Alice </a:t>
            </a:r>
            <a:r>
              <a:rPr lang="en-US" sz="1100" dirty="0" err="1">
                <a:latin typeface="Century Gothic" panose="020B0502020202020204" pitchFamily="34" charset="0"/>
                <a:cs typeface="Malayalam MN" pitchFamily="2" charset="0"/>
              </a:rPr>
              <a:t>Casto</a:t>
            </a:r>
            <a:r>
              <a:rPr lang="en-US" sz="1100" dirty="0">
                <a:latin typeface="Century Gothic" panose="020B0502020202020204" pitchFamily="34" charset="0"/>
                <a:cs typeface="Malayalam MN" pitchFamily="2" charset="0"/>
              </a:rPr>
              <a:t>,  Ph.D.</a:t>
            </a:r>
          </a:p>
          <a:p>
            <a:pPr marL="0" indent="0">
              <a:spcBef>
                <a:spcPts val="250"/>
              </a:spcBef>
              <a:buNone/>
            </a:pPr>
            <a:r>
              <a:rPr lang="en-US" sz="1100" dirty="0">
                <a:latin typeface="Century Gothic" panose="020B0502020202020204" pitchFamily="34" charset="0"/>
                <a:cs typeface="Malayalam MN" pitchFamily="2" charset="0"/>
              </a:rPr>
              <a:t>					Sandra Starkey, Ph.D.</a:t>
            </a:r>
          </a:p>
          <a:p>
            <a:pPr marL="0" indent="0">
              <a:spcBef>
                <a:spcPts val="250"/>
              </a:spcBef>
              <a:buNone/>
            </a:pPr>
            <a:r>
              <a:rPr lang="en-US" sz="1100" dirty="0">
                <a:latin typeface="Century Gothic" panose="020B0502020202020204" pitchFamily="34" charset="0"/>
                <a:cs typeface="Malayalam MN" pitchFamily="2" charset="0"/>
              </a:rPr>
              <a:t>					Kristen Douglas,  M.A.Ed.</a:t>
            </a:r>
          </a:p>
          <a:p>
            <a:pPr marL="0" indent="0">
              <a:spcBef>
                <a:spcPts val="250"/>
              </a:spcBef>
              <a:buNone/>
            </a:pPr>
            <a:r>
              <a:rPr lang="en-US" sz="1100" dirty="0">
                <a:latin typeface="Century Gothic" panose="020B0502020202020204" pitchFamily="34" charset="0"/>
                <a:cs typeface="Malayalam MN" pitchFamily="2" charset="0"/>
              </a:rPr>
              <a:t>					The Department of Textiles 						Merchandising and Fashion 						Design (UNL)</a:t>
            </a:r>
          </a:p>
        </p:txBody>
      </p:sp>
      <p:sp>
        <p:nvSpPr>
          <p:cNvPr id="4" name="Title 1">
            <a:extLst>
              <a:ext uri="{FF2B5EF4-FFF2-40B4-BE49-F238E27FC236}">
                <a16:creationId xmlns:a16="http://schemas.microsoft.com/office/drawing/2014/main" id="{7446E023-F3AE-6598-C67F-D36ACCEACAB7}"/>
              </a:ext>
            </a:extLst>
          </p:cNvPr>
          <p:cNvSpPr txBox="1">
            <a:spLocks/>
          </p:cNvSpPr>
          <p:nvPr/>
        </p:nvSpPr>
        <p:spPr>
          <a:xfrm>
            <a:off x="407879" y="847457"/>
            <a:ext cx="5796977" cy="526074"/>
          </a:xfrm>
          <a:prstGeom prst="rect">
            <a:avLst/>
          </a:prstGeom>
        </p:spPr>
        <p:txBody>
          <a:bodyPr vert="horz" lIns="91440" tIns="45720" rIns="91440" bIns="45720" rtlCol="0" anchor="ctr">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2700" dirty="0">
                <a:latin typeface="Malayalam MN" pitchFamily="2" charset="0"/>
                <a:cs typeface="Malayalam MN" pitchFamily="2" charset="0"/>
              </a:rPr>
              <a:t>UPCYCLING, ART, &amp; DESIGN </a:t>
            </a:r>
          </a:p>
        </p:txBody>
      </p:sp>
      <p:sp>
        <p:nvSpPr>
          <p:cNvPr id="5" name="Text Placeholder 3">
            <a:extLst>
              <a:ext uri="{FF2B5EF4-FFF2-40B4-BE49-F238E27FC236}">
                <a16:creationId xmlns:a16="http://schemas.microsoft.com/office/drawing/2014/main" id="{C3D65DA3-9DC1-9F80-8B19-86DFACDE9444}"/>
              </a:ext>
            </a:extLst>
          </p:cNvPr>
          <p:cNvSpPr txBox="1">
            <a:spLocks/>
          </p:cNvSpPr>
          <p:nvPr/>
        </p:nvSpPr>
        <p:spPr>
          <a:xfrm>
            <a:off x="475129" y="1473172"/>
            <a:ext cx="6906944" cy="5366137"/>
          </a:xfrm>
          <a:prstGeom prst="rect">
            <a:avLst/>
          </a:prstGeom>
        </p:spPr>
        <p:txBody>
          <a:bodyP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fontAlgn="base">
              <a:buNone/>
            </a:pPr>
            <a:r>
              <a:rPr lang="en-US" sz="1600" dirty="0">
                <a:solidFill>
                  <a:srgbClr val="000000"/>
                </a:solidFill>
                <a:latin typeface="Century Gothic" panose="020B0502020202020204" pitchFamily="34" charset="0"/>
                <a:cs typeface="Malayalam MN" pitchFamily="2" charset="0"/>
              </a:rPr>
              <a:t>Whether utilizing sculpture, woven, tapestry, knitting, crochet, applique, needlework, needlepoint,  surface design, wearable art, fashion design, or haute couture, textiles offer a unique medium in art. Textiles allow the artist to take relatively two-dimensional materials and transform them in three-dimensional forms. Textiles offer innate textures, patterns, movement, colors, pattern, and variety which offer artists and designers a unique “canvas” to work with. </a:t>
            </a:r>
          </a:p>
          <a:p>
            <a:pPr marL="0" indent="0" fontAlgn="base">
              <a:buNone/>
            </a:pPr>
            <a:r>
              <a:rPr lang="en-US" sz="1600" dirty="0">
                <a:solidFill>
                  <a:srgbClr val="000000"/>
                </a:solidFill>
                <a:latin typeface="Century Gothic" panose="020B0502020202020204" pitchFamily="34" charset="0"/>
                <a:cs typeface="Malayalam MN" pitchFamily="2" charset="0"/>
              </a:rPr>
              <a:t>One of the most polluting and wasteful industries in the world is the textile and clothing industry. Additionally, most clothing and textiles end up in landfills especially with the increase of fast fashion. This over abundance of garments and other textile materials, as well as manufacturing waste, offers a unique and available material for artists while participating in sustainable practices. </a:t>
            </a:r>
          </a:p>
          <a:p>
            <a:pPr marL="0" indent="0" fontAlgn="base">
              <a:buNone/>
            </a:pPr>
            <a:r>
              <a:rPr lang="en-US" sz="1600" dirty="0">
                <a:solidFill>
                  <a:srgbClr val="000000"/>
                </a:solidFill>
                <a:latin typeface="Century Gothic" panose="020B0502020202020204" pitchFamily="34" charset="0"/>
                <a:cs typeface="Malayalam MN" pitchFamily="2" charset="0"/>
              </a:rPr>
              <a:t>This project encourages high school age                                     students to explore the textile medium while                        developing an environmentally conscious                                  mindset and art practices. The Robert </a:t>
            </a:r>
            <a:r>
              <a:rPr lang="en-US" sz="1600" dirty="0" err="1">
                <a:solidFill>
                  <a:srgbClr val="000000"/>
                </a:solidFill>
                <a:latin typeface="Century Gothic" panose="020B0502020202020204" pitchFamily="34" charset="0"/>
                <a:cs typeface="Malayalam MN" pitchFamily="2" charset="0"/>
              </a:rPr>
              <a:t>Hillestad</a:t>
            </a:r>
            <a:r>
              <a:rPr lang="en-US" sz="1600" dirty="0">
                <a:solidFill>
                  <a:srgbClr val="000000"/>
                </a:solidFill>
                <a:latin typeface="Century Gothic" panose="020B0502020202020204" pitchFamily="34" charset="0"/>
                <a:cs typeface="Malayalam MN" pitchFamily="2" charset="0"/>
              </a:rPr>
              <a:t>                            Textile Gallery will provide a space for students                                    to showcase their work at the annual Student                                Juried Exhibition (see page 6).  </a:t>
            </a:r>
            <a:endParaRPr lang="en-US" dirty="0">
              <a:latin typeface="Malayalam MN" pitchFamily="2" charset="0"/>
              <a:cs typeface="Malayalam MN" pitchFamily="2" charset="0"/>
            </a:endParaRPr>
          </a:p>
        </p:txBody>
      </p:sp>
      <p:sp>
        <p:nvSpPr>
          <p:cNvPr id="17" name="TextBox 16">
            <a:extLst>
              <a:ext uri="{FF2B5EF4-FFF2-40B4-BE49-F238E27FC236}">
                <a16:creationId xmlns:a16="http://schemas.microsoft.com/office/drawing/2014/main" id="{1F45E878-58D2-CB58-9A37-FCD92519F4E3}"/>
              </a:ext>
            </a:extLst>
          </p:cNvPr>
          <p:cNvSpPr txBox="1"/>
          <p:nvPr/>
        </p:nvSpPr>
        <p:spPr>
          <a:xfrm rot="16200000">
            <a:off x="6482177" y="4220980"/>
            <a:ext cx="1688070" cy="246221"/>
          </a:xfrm>
          <a:prstGeom prst="rect">
            <a:avLst/>
          </a:prstGeom>
          <a:noFill/>
        </p:spPr>
        <p:txBody>
          <a:bodyPr wrap="square" rtlCol="0">
            <a:spAutoFit/>
          </a:bodyPr>
          <a:lstStyle/>
          <a:p>
            <a:r>
              <a:rPr lang="en-US" sz="1000" b="0" i="0" dirty="0">
                <a:solidFill>
                  <a:schemeClr val="bg1">
                    <a:lumMod val="85000"/>
                  </a:schemeClr>
                </a:solidFill>
                <a:effectLst/>
                <a:latin typeface="Century Gothic" panose="020B0502020202020204" pitchFamily="34" charset="0"/>
              </a:rPr>
              <a:t>Mel Poole</a:t>
            </a:r>
            <a:endParaRPr lang="en-US" sz="1000" dirty="0">
              <a:solidFill>
                <a:schemeClr val="bg1">
                  <a:lumMod val="85000"/>
                </a:schemeClr>
              </a:solidFill>
              <a:latin typeface="Century Gothic" panose="020B0502020202020204" pitchFamily="34" charset="0"/>
            </a:endParaRPr>
          </a:p>
        </p:txBody>
      </p:sp>
      <p:sp>
        <p:nvSpPr>
          <p:cNvPr id="8" name="Title 1">
            <a:extLst>
              <a:ext uri="{FF2B5EF4-FFF2-40B4-BE49-F238E27FC236}">
                <a16:creationId xmlns:a16="http://schemas.microsoft.com/office/drawing/2014/main" id="{F81162F9-9ADD-6E7F-1DEA-E610F8ABD2E7}"/>
              </a:ext>
            </a:extLst>
          </p:cNvPr>
          <p:cNvSpPr txBox="1">
            <a:spLocks/>
          </p:cNvSpPr>
          <p:nvPr/>
        </p:nvSpPr>
        <p:spPr>
          <a:xfrm>
            <a:off x="7281877" y="181514"/>
            <a:ext cx="334892" cy="334190"/>
          </a:xfrm>
          <a:prstGeom prst="rect">
            <a:avLst/>
          </a:prstGeom>
        </p:spPr>
        <p:txBody>
          <a:bodyPr vert="horz" lIns="91440" tIns="45720" rIns="91440" bIns="45720" rtlCol="0" anchor="t">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r"/>
            <a:r>
              <a:rPr lang="en-US" sz="1600" dirty="0">
                <a:solidFill>
                  <a:schemeClr val="bg1">
                    <a:lumMod val="85000"/>
                  </a:schemeClr>
                </a:solidFill>
                <a:latin typeface="Malayalam MN" pitchFamily="2" charset="0"/>
                <a:cs typeface="Malayalam MN" pitchFamily="2" charset="0"/>
              </a:rPr>
              <a:t>2</a:t>
            </a:r>
          </a:p>
        </p:txBody>
      </p:sp>
    </p:spTree>
    <p:extLst>
      <p:ext uri="{BB962C8B-B14F-4D97-AF65-F5344CB8AC3E}">
        <p14:creationId xmlns:p14="http://schemas.microsoft.com/office/powerpoint/2010/main" val="3125804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749B66E-67A0-2B97-ADB4-A17337C40BE4}"/>
              </a:ext>
            </a:extLst>
          </p:cNvPr>
          <p:cNvPicPr>
            <a:picLocks noChangeAspect="1" noChangeArrowheads="1"/>
          </p:cNvPicPr>
          <p:nvPr/>
        </p:nvPicPr>
        <p:blipFill>
          <a:blip r:embed="rId2">
            <a:alphaModFix amt="50000"/>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86200" y="-262843"/>
            <a:ext cx="3934778" cy="65607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BA91F00-17B9-9DD0-313A-9C39DFE10634}"/>
              </a:ext>
            </a:extLst>
          </p:cNvPr>
          <p:cNvSpPr>
            <a:spLocks noGrp="1"/>
          </p:cNvSpPr>
          <p:nvPr>
            <p:ph type="title"/>
          </p:nvPr>
        </p:nvSpPr>
        <p:spPr>
          <a:xfrm>
            <a:off x="535365" y="1448226"/>
            <a:ext cx="2506801" cy="1198676"/>
          </a:xfrm>
        </p:spPr>
        <p:txBody>
          <a:bodyPr/>
          <a:lstStyle/>
          <a:p>
            <a:r>
              <a:rPr lang="en-US" dirty="0">
                <a:latin typeface="Malayalam MN" pitchFamily="2" charset="0"/>
                <a:cs typeface="Malayalam MN" pitchFamily="2" charset="0"/>
              </a:rPr>
              <a:t>TEXTILE SCULPTURE</a:t>
            </a:r>
          </a:p>
        </p:txBody>
      </p:sp>
      <p:sp>
        <p:nvSpPr>
          <p:cNvPr id="3" name="Content Placeholder 2">
            <a:extLst>
              <a:ext uri="{FF2B5EF4-FFF2-40B4-BE49-F238E27FC236}">
                <a16:creationId xmlns:a16="http://schemas.microsoft.com/office/drawing/2014/main" id="{AB33D2C2-F3D4-EFD0-C27B-512A2A850AD7}"/>
              </a:ext>
            </a:extLst>
          </p:cNvPr>
          <p:cNvSpPr>
            <a:spLocks noGrp="1"/>
          </p:cNvSpPr>
          <p:nvPr>
            <p:ph idx="1"/>
          </p:nvPr>
        </p:nvSpPr>
        <p:spPr>
          <a:xfrm>
            <a:off x="3263269" y="4075355"/>
            <a:ext cx="3934778" cy="5983045"/>
          </a:xfrm>
        </p:spPr>
        <p:txBody>
          <a:bodyPr/>
          <a:lstStyle/>
          <a:p>
            <a:pPr marL="0" indent="0" algn="l" rtl="0" fontAlgn="base">
              <a:buNone/>
            </a:pPr>
            <a:r>
              <a:rPr lang="en-US" sz="1800" b="1" i="0" dirty="0">
                <a:solidFill>
                  <a:srgbClr val="000000"/>
                </a:solidFill>
                <a:effectLst/>
                <a:latin typeface="Malayalam MN" pitchFamily="2" charset="0"/>
                <a:cs typeface="Malayalam MN" pitchFamily="2" charset="0"/>
              </a:rPr>
              <a:t>Materials:</a:t>
            </a:r>
            <a:r>
              <a:rPr lang="en-US" sz="1800" b="0" i="0" dirty="0">
                <a:solidFill>
                  <a:srgbClr val="000000"/>
                </a:solidFill>
                <a:effectLst/>
                <a:latin typeface="Malayalam MN" pitchFamily="2" charset="0"/>
                <a:cs typeface="Malayalam MN" pitchFamily="2" charset="0"/>
              </a:rPr>
              <a:t> </a:t>
            </a:r>
          </a:p>
          <a:p>
            <a:pPr algn="l" rtl="0" fontAlgn="base"/>
            <a:r>
              <a:rPr lang="en-US" sz="1600" b="0" i="0" dirty="0">
                <a:solidFill>
                  <a:srgbClr val="000000"/>
                </a:solidFill>
                <a:effectLst/>
                <a:latin typeface="Century Gothic" panose="020B0502020202020204" pitchFamily="34" charset="0"/>
              </a:rPr>
              <a:t>Armature Wire (32 gauge or above) AND/OR found objects </a:t>
            </a:r>
          </a:p>
          <a:p>
            <a:pPr algn="l" rtl="0" fontAlgn="base"/>
            <a:r>
              <a:rPr lang="en-US" sz="1600" b="0" i="0" dirty="0">
                <a:solidFill>
                  <a:srgbClr val="000000"/>
                </a:solidFill>
                <a:effectLst/>
                <a:latin typeface="Century Gothic" panose="020B0502020202020204" pitchFamily="34" charset="0"/>
              </a:rPr>
              <a:t>Needle Nose Pliers </a:t>
            </a:r>
          </a:p>
          <a:p>
            <a:pPr algn="l" rtl="0" fontAlgn="base"/>
            <a:r>
              <a:rPr lang="en-US" sz="1600" b="0" i="0" dirty="0">
                <a:solidFill>
                  <a:srgbClr val="000000"/>
                </a:solidFill>
                <a:effectLst/>
                <a:latin typeface="Century Gothic" panose="020B0502020202020204" pitchFamily="34" charset="0"/>
              </a:rPr>
              <a:t>Scissors / other cutting tools </a:t>
            </a:r>
          </a:p>
          <a:p>
            <a:pPr algn="l" rtl="0" fontAlgn="base"/>
            <a:r>
              <a:rPr lang="en-US" sz="1600" b="0" i="0" dirty="0">
                <a:solidFill>
                  <a:srgbClr val="000000"/>
                </a:solidFill>
                <a:effectLst/>
                <a:latin typeface="Century Gothic" panose="020B0502020202020204" pitchFamily="34" charset="0"/>
              </a:rPr>
              <a:t>Fabric Scraps (provided) </a:t>
            </a:r>
          </a:p>
          <a:p>
            <a:pPr algn="l" rtl="0" fontAlgn="base"/>
            <a:r>
              <a:rPr lang="en-US" sz="1600" b="0" i="0" dirty="0">
                <a:solidFill>
                  <a:srgbClr val="000000"/>
                </a:solidFill>
                <a:effectLst/>
                <a:latin typeface="Century Gothic" panose="020B0502020202020204" pitchFamily="34" charset="0"/>
              </a:rPr>
              <a:t>Fabric Sheers </a:t>
            </a:r>
          </a:p>
          <a:p>
            <a:pPr algn="l" rtl="0" fontAlgn="base"/>
            <a:r>
              <a:rPr lang="en-US" sz="1600" b="0" i="0" dirty="0">
                <a:solidFill>
                  <a:srgbClr val="000000"/>
                </a:solidFill>
                <a:effectLst/>
                <a:latin typeface="Century Gothic" panose="020B0502020202020204" pitchFamily="34" charset="0"/>
              </a:rPr>
              <a:t>Fabric Glue / PVA Glue / Rice Paste </a:t>
            </a:r>
          </a:p>
          <a:p>
            <a:pPr algn="l" rtl="0" fontAlgn="base"/>
            <a:r>
              <a:rPr lang="en-US" sz="1600" b="0" i="0" dirty="0">
                <a:solidFill>
                  <a:srgbClr val="000000"/>
                </a:solidFill>
                <a:effectLst/>
                <a:latin typeface="Century Gothic" panose="020B0502020202020204" pitchFamily="34" charset="0"/>
              </a:rPr>
              <a:t>Various types of glues (different fabric’s will respond differently), I.e. Craft Glue, Rubber Cement </a:t>
            </a:r>
          </a:p>
          <a:p>
            <a:pPr algn="l" rtl="0" fontAlgn="base"/>
            <a:r>
              <a:rPr lang="en-US" sz="1600" b="0" i="0" dirty="0">
                <a:solidFill>
                  <a:srgbClr val="000000"/>
                </a:solidFill>
                <a:effectLst/>
                <a:latin typeface="Century Gothic" panose="020B0502020202020204" pitchFamily="34" charset="0"/>
              </a:rPr>
              <a:t>Fray Check </a:t>
            </a:r>
          </a:p>
          <a:p>
            <a:pPr algn="l" rtl="0" fontAlgn="base"/>
            <a:r>
              <a:rPr lang="en-US" sz="1600" b="0" i="0" dirty="0">
                <a:solidFill>
                  <a:srgbClr val="000000"/>
                </a:solidFill>
                <a:effectLst/>
                <a:latin typeface="Century Gothic" panose="020B0502020202020204" pitchFamily="34" charset="0"/>
              </a:rPr>
              <a:t>Upcycled textile related materials: buttons, sequins, lace, zippers, trims, applique, etc. </a:t>
            </a:r>
          </a:p>
          <a:p>
            <a:pPr algn="l" rtl="0" fontAlgn="base"/>
            <a:r>
              <a:rPr lang="en-US" sz="1600" b="0" i="0" dirty="0">
                <a:solidFill>
                  <a:srgbClr val="000000"/>
                </a:solidFill>
                <a:effectLst/>
                <a:latin typeface="Century Gothic" panose="020B0502020202020204" pitchFamily="34" charset="0"/>
              </a:rPr>
              <a:t>Hand sewing needles and thread (optional) </a:t>
            </a:r>
          </a:p>
          <a:p>
            <a:pPr marL="0" indent="0">
              <a:buNone/>
            </a:pPr>
            <a:endParaRPr lang="en-US" dirty="0">
              <a:latin typeface="Malayalam MN" pitchFamily="2" charset="0"/>
              <a:cs typeface="Malayalam MN" pitchFamily="2" charset="0"/>
            </a:endParaRPr>
          </a:p>
        </p:txBody>
      </p:sp>
      <p:sp>
        <p:nvSpPr>
          <p:cNvPr id="4" name="Text Placeholder 3">
            <a:extLst>
              <a:ext uri="{FF2B5EF4-FFF2-40B4-BE49-F238E27FC236}">
                <a16:creationId xmlns:a16="http://schemas.microsoft.com/office/drawing/2014/main" id="{6F522E02-EA48-7CCC-C9F8-6DE373455C74}"/>
              </a:ext>
            </a:extLst>
          </p:cNvPr>
          <p:cNvSpPr>
            <a:spLocks noGrp="1"/>
          </p:cNvSpPr>
          <p:nvPr>
            <p:ph type="body" sz="half" idx="2"/>
          </p:nvPr>
        </p:nvSpPr>
        <p:spPr>
          <a:xfrm>
            <a:off x="535365" y="3017520"/>
            <a:ext cx="2506801" cy="6353663"/>
          </a:xfrm>
        </p:spPr>
        <p:txBody>
          <a:bodyPr>
            <a:normAutofit/>
          </a:bodyPr>
          <a:lstStyle/>
          <a:p>
            <a:pPr algn="l" rtl="0" fontAlgn="base"/>
            <a:r>
              <a:rPr lang="en-US" sz="1800" b="1" i="0" dirty="0">
                <a:solidFill>
                  <a:srgbClr val="000000"/>
                </a:solidFill>
                <a:effectLst/>
                <a:latin typeface="Malayalam MN" pitchFamily="2" charset="0"/>
                <a:cs typeface="Malayalam MN" pitchFamily="2" charset="0"/>
              </a:rPr>
              <a:t>Overview:</a:t>
            </a:r>
            <a:r>
              <a:rPr lang="en-US" sz="1800" b="0" i="0" dirty="0">
                <a:solidFill>
                  <a:srgbClr val="000000"/>
                </a:solidFill>
                <a:effectLst/>
                <a:latin typeface="Malayalam MN" pitchFamily="2" charset="0"/>
                <a:cs typeface="Malayalam MN" pitchFamily="2" charset="0"/>
              </a:rPr>
              <a:t> </a:t>
            </a:r>
          </a:p>
          <a:p>
            <a:pPr algn="l" rtl="0" fontAlgn="base"/>
            <a:r>
              <a:rPr lang="en-US" sz="1600" b="0" i="0" dirty="0">
                <a:solidFill>
                  <a:srgbClr val="000000"/>
                </a:solidFill>
                <a:effectLst/>
                <a:latin typeface="Century Gothic" panose="020B0502020202020204" pitchFamily="34" charset="0"/>
                <a:cs typeface="Malayalam MN" pitchFamily="2" charset="0"/>
              </a:rPr>
              <a:t>Create a 3-dimensional form using found objects or armature wire that is at least 50% covered by upcycled textile materials. </a:t>
            </a:r>
          </a:p>
          <a:p>
            <a:endParaRPr lang="en-US" sz="1600" dirty="0">
              <a:latin typeface="Century Gothic" panose="020B0502020202020204" pitchFamily="34" charset="0"/>
              <a:cs typeface="Malayalam MN" pitchFamily="2" charset="0"/>
            </a:endParaRPr>
          </a:p>
          <a:p>
            <a:pPr algn="l" rtl="0" fontAlgn="base"/>
            <a:r>
              <a:rPr lang="en-US" sz="1800" b="1" i="0" dirty="0">
                <a:solidFill>
                  <a:srgbClr val="000000"/>
                </a:solidFill>
                <a:effectLst/>
                <a:latin typeface="Malayalam MN" pitchFamily="2" charset="0"/>
                <a:cs typeface="Malayalam MN" pitchFamily="2" charset="0"/>
              </a:rPr>
              <a:t>Goals: </a:t>
            </a:r>
            <a:r>
              <a:rPr lang="en-US" sz="1800" b="0" i="0" dirty="0">
                <a:solidFill>
                  <a:srgbClr val="000000"/>
                </a:solidFill>
                <a:effectLst/>
                <a:latin typeface="Malayalam MN" pitchFamily="2" charset="0"/>
                <a:cs typeface="Malayalam MN" pitchFamily="2" charset="0"/>
              </a:rPr>
              <a:t> </a:t>
            </a:r>
          </a:p>
          <a:p>
            <a:pPr algn="l" rtl="0" fontAlgn="base"/>
            <a:r>
              <a:rPr lang="en-US" sz="1600" b="0" i="0" dirty="0">
                <a:solidFill>
                  <a:srgbClr val="000000"/>
                </a:solidFill>
                <a:effectLst/>
                <a:latin typeface="Century Gothic" panose="020B0502020202020204" pitchFamily="34" charset="0"/>
                <a:cs typeface="Malayalam MN" pitchFamily="2" charset="0"/>
              </a:rPr>
              <a:t>Creating a textile sculpture with armature wire or found objects  </a:t>
            </a:r>
          </a:p>
          <a:p>
            <a:pPr algn="l" rtl="0" fontAlgn="base"/>
            <a:r>
              <a:rPr lang="en-US" sz="1600" b="0" i="0" dirty="0">
                <a:solidFill>
                  <a:srgbClr val="000000"/>
                </a:solidFill>
                <a:effectLst/>
                <a:latin typeface="Century Gothic" panose="020B0502020202020204" pitchFamily="34" charset="0"/>
                <a:cs typeface="Malayalam MN" pitchFamily="2" charset="0"/>
              </a:rPr>
              <a:t>Explore textile mediums and 3-dimensional forms utilizing environmentally conscious upcycled materials</a:t>
            </a:r>
          </a:p>
          <a:p>
            <a:pPr algn="l" rtl="0" fontAlgn="base"/>
            <a:r>
              <a:rPr lang="en-US" sz="1600" b="0" i="0" dirty="0">
                <a:solidFill>
                  <a:srgbClr val="000000"/>
                </a:solidFill>
                <a:effectLst/>
                <a:latin typeface="Century Gothic" panose="020B0502020202020204" pitchFamily="34" charset="0"/>
                <a:cs typeface="Malayalam MN" pitchFamily="2" charset="0"/>
              </a:rPr>
              <a:t>Showcase completed sculpture in the Robert </a:t>
            </a:r>
            <a:r>
              <a:rPr lang="en-US" sz="1600" b="0" i="0" dirty="0" err="1">
                <a:solidFill>
                  <a:srgbClr val="000000"/>
                </a:solidFill>
                <a:effectLst/>
                <a:latin typeface="Century Gothic" panose="020B0502020202020204" pitchFamily="34" charset="0"/>
                <a:cs typeface="Malayalam MN" pitchFamily="2" charset="0"/>
              </a:rPr>
              <a:t>Hillestad</a:t>
            </a:r>
            <a:r>
              <a:rPr lang="en-US" sz="1600" b="0" i="0" dirty="0">
                <a:solidFill>
                  <a:srgbClr val="000000"/>
                </a:solidFill>
                <a:effectLst/>
                <a:latin typeface="Century Gothic" panose="020B0502020202020204" pitchFamily="34" charset="0"/>
                <a:cs typeface="Malayalam MN" pitchFamily="2" charset="0"/>
              </a:rPr>
              <a:t> Textile Gallery Student Exhibition (see page 6)</a:t>
            </a:r>
          </a:p>
          <a:p>
            <a:endParaRPr lang="en-US" dirty="0">
              <a:latin typeface="Malayalam MN" pitchFamily="2" charset="0"/>
              <a:cs typeface="Malayalam MN" pitchFamily="2" charset="0"/>
            </a:endParaRPr>
          </a:p>
        </p:txBody>
      </p:sp>
      <p:sp>
        <p:nvSpPr>
          <p:cNvPr id="5" name="Title 1">
            <a:extLst>
              <a:ext uri="{FF2B5EF4-FFF2-40B4-BE49-F238E27FC236}">
                <a16:creationId xmlns:a16="http://schemas.microsoft.com/office/drawing/2014/main" id="{D21FA8CD-96C8-797C-0E55-B3E82FDBB6AC}"/>
              </a:ext>
            </a:extLst>
          </p:cNvPr>
          <p:cNvSpPr txBox="1">
            <a:spLocks/>
          </p:cNvSpPr>
          <p:nvPr/>
        </p:nvSpPr>
        <p:spPr>
          <a:xfrm>
            <a:off x="143435" y="125503"/>
            <a:ext cx="5558677" cy="555812"/>
          </a:xfrm>
          <a:prstGeom prst="rect">
            <a:avLst/>
          </a:prstGeom>
        </p:spPr>
        <p:txBody>
          <a:bodyPr vert="horz" lIns="91440" tIns="45720" rIns="91440" bIns="45720" rtlCol="0" anchor="ctr">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600" dirty="0">
                <a:solidFill>
                  <a:schemeClr val="bg1">
                    <a:lumMod val="85000"/>
                  </a:schemeClr>
                </a:solidFill>
                <a:latin typeface="Malayalam MN" pitchFamily="2" charset="0"/>
                <a:cs typeface="Malayalam MN" pitchFamily="2" charset="0"/>
              </a:rPr>
              <a:t>UPCYCLED: EXPLORING TEXTILES &amp; ART</a:t>
            </a:r>
          </a:p>
        </p:txBody>
      </p:sp>
      <p:sp>
        <p:nvSpPr>
          <p:cNvPr id="6" name="Title 1">
            <a:extLst>
              <a:ext uri="{FF2B5EF4-FFF2-40B4-BE49-F238E27FC236}">
                <a16:creationId xmlns:a16="http://schemas.microsoft.com/office/drawing/2014/main" id="{1D3E61C3-2500-EAE8-ED95-DC9EB42B1046}"/>
              </a:ext>
            </a:extLst>
          </p:cNvPr>
          <p:cNvSpPr txBox="1">
            <a:spLocks/>
          </p:cNvSpPr>
          <p:nvPr/>
        </p:nvSpPr>
        <p:spPr>
          <a:xfrm>
            <a:off x="3886200" y="9377085"/>
            <a:ext cx="5558677" cy="555812"/>
          </a:xfrm>
          <a:prstGeom prst="rect">
            <a:avLst/>
          </a:prstGeom>
        </p:spPr>
        <p:txBody>
          <a:bodyPr vert="horz" lIns="91440" tIns="45720" rIns="91440" bIns="45720" rtlCol="0" anchor="ctr">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600" dirty="0">
                <a:solidFill>
                  <a:schemeClr val="bg1">
                    <a:lumMod val="85000"/>
                  </a:schemeClr>
                </a:solidFill>
                <a:latin typeface="Malayalam MN" pitchFamily="2" charset="0"/>
                <a:cs typeface="Malayalam MN" pitchFamily="2" charset="0"/>
              </a:rPr>
              <a:t>ROBERT HILLESTAD TEXTILE GALLERY</a:t>
            </a:r>
          </a:p>
        </p:txBody>
      </p:sp>
      <p:pic>
        <p:nvPicPr>
          <p:cNvPr id="7" name="Picture 6" descr="A black background with a letter n&#10;&#10;Description automatically generated with low confidence">
            <a:extLst>
              <a:ext uri="{FF2B5EF4-FFF2-40B4-BE49-F238E27FC236}">
                <a16:creationId xmlns:a16="http://schemas.microsoft.com/office/drawing/2014/main" id="{8210C5DB-2C48-5ADD-57D6-EF9CEBD06FE2}"/>
              </a:ext>
            </a:extLst>
          </p:cNvPr>
          <p:cNvPicPr>
            <a:picLocks noChangeAspect="1"/>
          </p:cNvPicPr>
          <p:nvPr/>
        </p:nvPicPr>
        <p:blipFill rotWithShape="1">
          <a:blip r:embed="rId4">
            <a:alphaModFix amt="50000"/>
          </a:blip>
          <a:srcRect l="36738" r="38748" b="51400"/>
          <a:stretch/>
        </p:blipFill>
        <p:spPr>
          <a:xfrm>
            <a:off x="143435" y="9371183"/>
            <a:ext cx="663388" cy="526074"/>
          </a:xfrm>
          <a:prstGeom prst="rect">
            <a:avLst/>
          </a:prstGeom>
        </p:spPr>
      </p:pic>
      <p:sp>
        <p:nvSpPr>
          <p:cNvPr id="8" name="TextBox 7">
            <a:extLst>
              <a:ext uri="{FF2B5EF4-FFF2-40B4-BE49-F238E27FC236}">
                <a16:creationId xmlns:a16="http://schemas.microsoft.com/office/drawing/2014/main" id="{5F8C75C0-C0EA-4D5A-0B29-15148AD696E6}"/>
              </a:ext>
            </a:extLst>
          </p:cNvPr>
          <p:cNvSpPr txBox="1"/>
          <p:nvPr/>
        </p:nvSpPr>
        <p:spPr>
          <a:xfrm>
            <a:off x="3886200" y="947937"/>
            <a:ext cx="1688070" cy="553998"/>
          </a:xfrm>
          <a:prstGeom prst="rect">
            <a:avLst/>
          </a:prstGeom>
          <a:noFill/>
        </p:spPr>
        <p:txBody>
          <a:bodyPr wrap="square" rtlCol="0">
            <a:spAutoFit/>
          </a:bodyPr>
          <a:lstStyle/>
          <a:p>
            <a:r>
              <a:rPr lang="en-US" sz="1000" b="0" i="0" dirty="0">
                <a:solidFill>
                  <a:schemeClr val="bg1">
                    <a:lumMod val="85000"/>
                  </a:schemeClr>
                </a:solidFill>
                <a:effectLst/>
                <a:latin typeface="Century Gothic" panose="020B0502020202020204" pitchFamily="34" charset="0"/>
              </a:rPr>
              <a:t>“</a:t>
            </a:r>
            <a:r>
              <a:rPr lang="en-US" sz="1000" b="0" i="0" dirty="0" err="1">
                <a:solidFill>
                  <a:schemeClr val="bg1">
                    <a:lumMod val="85000"/>
                  </a:schemeClr>
                </a:solidFill>
                <a:effectLst/>
                <a:latin typeface="Century Gothic" panose="020B0502020202020204" pitchFamily="34" charset="0"/>
              </a:rPr>
              <a:t>rocher</a:t>
            </a:r>
            <a:r>
              <a:rPr lang="en-US" sz="1000" b="0" i="0" dirty="0">
                <a:solidFill>
                  <a:schemeClr val="bg1">
                    <a:lumMod val="85000"/>
                  </a:schemeClr>
                </a:solidFill>
                <a:effectLst/>
                <a:latin typeface="Century Gothic" panose="020B0502020202020204" pitchFamily="34" charset="0"/>
              </a:rPr>
              <a:t> </a:t>
            </a:r>
            <a:r>
              <a:rPr lang="en-US" sz="1000" b="0" i="0" dirty="0" err="1">
                <a:solidFill>
                  <a:schemeClr val="bg1">
                    <a:lumMod val="85000"/>
                  </a:schemeClr>
                </a:solidFill>
                <a:effectLst/>
                <a:latin typeface="Century Gothic" panose="020B0502020202020204" pitchFamily="34" charset="0"/>
              </a:rPr>
              <a:t>habité</a:t>
            </a:r>
            <a:r>
              <a:rPr lang="en-US" sz="1000" b="0" i="0" dirty="0">
                <a:solidFill>
                  <a:schemeClr val="bg1">
                    <a:lumMod val="85000"/>
                  </a:schemeClr>
                </a:solidFill>
                <a:effectLst/>
                <a:latin typeface="Century Gothic" panose="020B0502020202020204" pitchFamily="34" charset="0"/>
              </a:rPr>
              <a:t>” 01 (“inhabited rock”)</a:t>
            </a:r>
          </a:p>
          <a:p>
            <a:r>
              <a:rPr lang="en-US" sz="1000" dirty="0">
                <a:solidFill>
                  <a:schemeClr val="bg1">
                    <a:lumMod val="85000"/>
                  </a:schemeClr>
                </a:solidFill>
                <a:latin typeface="Century Gothic" panose="020B0502020202020204" pitchFamily="34" charset="0"/>
              </a:rPr>
              <a:t>By </a:t>
            </a:r>
            <a:r>
              <a:rPr lang="en-US" sz="1000" b="0" i="0" dirty="0">
                <a:solidFill>
                  <a:schemeClr val="bg1">
                    <a:lumMod val="85000"/>
                  </a:schemeClr>
                </a:solidFill>
                <a:effectLst/>
                <a:latin typeface="Century Gothic" panose="020B0502020202020204" pitchFamily="34" charset="0"/>
              </a:rPr>
              <a:t>Isabelle </a:t>
            </a:r>
            <a:r>
              <a:rPr lang="en-US" sz="1000" b="0" i="0" dirty="0" err="1">
                <a:solidFill>
                  <a:schemeClr val="bg1">
                    <a:lumMod val="85000"/>
                  </a:schemeClr>
                </a:solidFill>
                <a:effectLst/>
                <a:latin typeface="Century Gothic" panose="020B0502020202020204" pitchFamily="34" charset="0"/>
              </a:rPr>
              <a:t>Bonte</a:t>
            </a:r>
            <a:endParaRPr lang="en-US" sz="1000" dirty="0">
              <a:solidFill>
                <a:schemeClr val="bg1">
                  <a:lumMod val="85000"/>
                </a:schemeClr>
              </a:solidFill>
              <a:latin typeface="Century Gothic" panose="020B0502020202020204" pitchFamily="34" charset="0"/>
            </a:endParaRPr>
          </a:p>
        </p:txBody>
      </p:sp>
      <p:sp>
        <p:nvSpPr>
          <p:cNvPr id="9" name="Title 1">
            <a:extLst>
              <a:ext uri="{FF2B5EF4-FFF2-40B4-BE49-F238E27FC236}">
                <a16:creationId xmlns:a16="http://schemas.microsoft.com/office/drawing/2014/main" id="{643BEADA-7F88-73D8-CC5C-38F9CA7E1F39}"/>
              </a:ext>
            </a:extLst>
          </p:cNvPr>
          <p:cNvSpPr txBox="1">
            <a:spLocks/>
          </p:cNvSpPr>
          <p:nvPr/>
        </p:nvSpPr>
        <p:spPr>
          <a:xfrm>
            <a:off x="7281877" y="181514"/>
            <a:ext cx="334892" cy="334190"/>
          </a:xfrm>
          <a:prstGeom prst="rect">
            <a:avLst/>
          </a:prstGeom>
        </p:spPr>
        <p:txBody>
          <a:bodyPr vert="horz" lIns="91440" tIns="45720" rIns="91440" bIns="45720" rtlCol="0" anchor="t">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r"/>
            <a:r>
              <a:rPr lang="en-US" sz="1600" dirty="0">
                <a:solidFill>
                  <a:schemeClr val="bg1">
                    <a:lumMod val="85000"/>
                  </a:schemeClr>
                </a:solidFill>
                <a:latin typeface="Malayalam MN" pitchFamily="2" charset="0"/>
                <a:cs typeface="Malayalam MN" pitchFamily="2" charset="0"/>
              </a:rPr>
              <a:t>3</a:t>
            </a:r>
          </a:p>
        </p:txBody>
      </p:sp>
    </p:spTree>
    <p:extLst>
      <p:ext uri="{BB962C8B-B14F-4D97-AF65-F5344CB8AC3E}">
        <p14:creationId xmlns:p14="http://schemas.microsoft.com/office/powerpoint/2010/main" val="2665536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A2E0E68-AF21-1B12-4E74-EB702A27E672}"/>
              </a:ext>
            </a:extLst>
          </p:cNvPr>
          <p:cNvPicPr>
            <a:picLocks noChangeAspect="1" noChangeArrowheads="1"/>
          </p:cNvPicPr>
          <p:nvPr/>
        </p:nvPicPr>
        <p:blipFill>
          <a:blip r:embed="rId2">
            <a:alphaModFix/>
            <a:extLst>
              <a:ext uri="{BEBA8EAE-BF5A-486C-A8C5-ECC9F3942E4B}">
                <a14:imgProps xmlns:a14="http://schemas.microsoft.com/office/drawing/2010/main">
                  <a14:imgLayer r:embed="rId3">
                    <a14:imgEffect>
                      <a14:backgroundRemoval t="63" b="90000" l="1875" r="98875">
                        <a14:foregroundMark x1="6563" y1="48125" x2="6563" y2="48125"/>
                        <a14:foregroundMark x1="1875" y1="47875" x2="1875" y2="47875"/>
                        <a14:foregroundMark x1="16000" y1="73500" x2="16000" y2="73500"/>
                        <a14:foregroundMark x1="19063" y1="72563" x2="13063" y2="74688"/>
                        <a14:foregroundMark x1="13063" y1="74688" x2="12687" y2="74500"/>
                        <a14:foregroundMark x1="80563" y1="18063" x2="74250" y2="19438"/>
                        <a14:foregroundMark x1="74250" y1="19438" x2="69375" y2="32375"/>
                        <a14:foregroundMark x1="69375" y1="32375" x2="78750" y2="33063"/>
                        <a14:foregroundMark x1="78750" y1="33063" x2="85125" y2="27688"/>
                        <a14:foregroundMark x1="85125" y1="27688" x2="85688" y2="20500"/>
                        <a14:foregroundMark x1="85688" y1="20500" x2="80375" y2="17125"/>
                        <a14:foregroundMark x1="80375" y1="17125" x2="73875" y2="17375"/>
                        <a14:foregroundMark x1="73875" y1="17375" x2="70750" y2="20750"/>
                        <a14:foregroundMark x1="87875" y1="23125" x2="93938" y2="19250"/>
                        <a14:foregroundMark x1="93938" y1="19250" x2="89063" y2="24438"/>
                        <a14:foregroundMark x1="89063" y1="24438" x2="87438" y2="23563"/>
                        <a14:foregroundMark x1="94875" y1="17188" x2="95188" y2="20875"/>
                        <a14:foregroundMark x1="98313" y1="19563" x2="96625" y2="21063"/>
                        <a14:foregroundMark x1="98750" y1="19375" x2="98875" y2="17625"/>
                        <a14:foregroundMark x1="77438" y1="45625" x2="77875" y2="43250"/>
                        <a14:foregroundMark x1="91563" y1="42500" x2="86500" y2="40250"/>
                        <a14:foregroundMark x1="63875" y1="37250" x2="63000" y2="43750"/>
                        <a14:foregroundMark x1="63000" y1="43750" x2="63000" y2="41563"/>
                        <a14:foregroundMark x1="61500" y1="32813" x2="61375" y2="33563"/>
                        <a14:foregroundMark x1="58375" y1="36063" x2="63313" y2="34875"/>
                        <a14:foregroundMark x1="67438" y1="20750" x2="69500" y2="14125"/>
                        <a14:foregroundMark x1="69500" y1="14125" x2="73750" y2="9313"/>
                        <a14:foregroundMark x1="73750" y1="9313" x2="66563" y2="7500"/>
                        <a14:foregroundMark x1="67750" y1="10750" x2="64875" y2="5063"/>
                        <a14:foregroundMark x1="65184" y1="1972" x2="65375" y2="63"/>
                        <a14:foregroundMark x1="64875" y1="5063" x2="65165" y2="2160"/>
                        <a14:backgroundMark x1="64938" y1="1250" x2="67938" y2="2000"/>
                        <a14:backgroundMark x1="65688" y1="2125" x2="65375" y2="1063"/>
                        <a14:backgroundMark x1="62875" y1="3625" x2="65688" y2="563"/>
                        <a14:backgroundMark x1="63500" y1="3438" x2="64563" y2="3125"/>
                      </a14:backgroundRemoval>
                    </a14:imgEffect>
                  </a14:imgLayer>
                </a14:imgProps>
              </a:ext>
              <a:ext uri="{28A0092B-C50C-407E-A947-70E740481C1C}">
                <a14:useLocalDpi xmlns:a14="http://schemas.microsoft.com/office/drawing/2010/main" val="0"/>
              </a:ext>
            </a:extLst>
          </a:blip>
          <a:srcRect/>
          <a:stretch>
            <a:fillRect/>
          </a:stretch>
        </p:blipFill>
        <p:spPr bwMode="auto">
          <a:xfrm>
            <a:off x="534352" y="6657974"/>
            <a:ext cx="3400426" cy="340042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055FE90-D34E-A7B5-AFE9-DECAF3467C8C}"/>
              </a:ext>
            </a:extLst>
          </p:cNvPr>
          <p:cNvSpPr>
            <a:spLocks noGrp="1"/>
          </p:cNvSpPr>
          <p:nvPr>
            <p:ph sz="half" idx="1"/>
          </p:nvPr>
        </p:nvSpPr>
        <p:spPr>
          <a:xfrm>
            <a:off x="534353" y="986118"/>
            <a:ext cx="3303270" cy="8073428"/>
          </a:xfrm>
        </p:spPr>
        <p:txBody>
          <a:bodyPr/>
          <a:lstStyle/>
          <a:p>
            <a:pPr marL="0" indent="0" algn="l" rtl="0" fontAlgn="base">
              <a:buNone/>
            </a:pPr>
            <a:r>
              <a:rPr lang="en-US" sz="1800" b="1" i="0" dirty="0">
                <a:solidFill>
                  <a:srgbClr val="000000"/>
                </a:solidFill>
                <a:effectLst/>
                <a:latin typeface="Malayalam MN" pitchFamily="2" charset="0"/>
                <a:cs typeface="Malayalam MN" pitchFamily="2" charset="0"/>
              </a:rPr>
              <a:t>Process</a:t>
            </a:r>
            <a:r>
              <a:rPr lang="en-US" sz="1800" b="0" i="0" dirty="0">
                <a:solidFill>
                  <a:srgbClr val="000000"/>
                </a:solidFill>
                <a:effectLst/>
                <a:latin typeface="Malayalam MN" pitchFamily="2" charset="0"/>
                <a:cs typeface="Malayalam MN" pitchFamily="2" charset="0"/>
              </a:rPr>
              <a:t>:  </a:t>
            </a:r>
            <a:endParaRPr lang="en-US" b="0" i="0" dirty="0">
              <a:solidFill>
                <a:srgbClr val="000000"/>
              </a:solidFill>
              <a:effectLst/>
              <a:latin typeface="Malayalam MN" pitchFamily="2" charset="0"/>
              <a:cs typeface="Malayalam MN" pitchFamily="2" charset="0"/>
            </a:endParaRPr>
          </a:p>
          <a:p>
            <a:pPr marL="0" indent="0" algn="l" rtl="0" fontAlgn="base">
              <a:buNone/>
            </a:pPr>
            <a:r>
              <a:rPr lang="en-US" sz="1600" b="0" i="0" dirty="0">
                <a:solidFill>
                  <a:srgbClr val="000000"/>
                </a:solidFill>
                <a:effectLst/>
                <a:latin typeface="Century Gothic" panose="020B0502020202020204" pitchFamily="34" charset="0"/>
              </a:rPr>
              <a:t>Students will create a recognizable form of their choosing utilizing found object(s) or armature wire. If using wire, make sure to loop ends back on themselves to avoid sharp ends. Students can alter and combine found objects to create their form.  </a:t>
            </a:r>
          </a:p>
          <a:p>
            <a:pPr marL="0" indent="0" algn="l" rtl="0" fontAlgn="base">
              <a:buNone/>
            </a:pPr>
            <a:r>
              <a:rPr lang="en-US" sz="1600" b="0" i="0" dirty="0">
                <a:solidFill>
                  <a:srgbClr val="000000"/>
                </a:solidFill>
                <a:effectLst/>
                <a:latin typeface="Century Gothic" panose="020B0502020202020204" pitchFamily="34" charset="0"/>
              </a:rPr>
              <a:t>Cover the form with upcycled textile scraps and textile related materials by methods such as wrapping, gluing, tying, or sewing. Students can combine or alter textiles before and/or after they are put on the form.  </a:t>
            </a:r>
          </a:p>
          <a:p>
            <a:pPr marL="0" indent="0" algn="l" rtl="0" fontAlgn="base">
              <a:buNone/>
            </a:pPr>
            <a:r>
              <a:rPr lang="en-US" sz="1600" b="0" i="0" dirty="0">
                <a:solidFill>
                  <a:srgbClr val="000000"/>
                </a:solidFill>
                <a:effectLst/>
                <a:latin typeface="Century Gothic" panose="020B0502020202020204" pitchFamily="34" charset="0"/>
              </a:rPr>
              <a:t>Use the textiles to enhance the form and create visual interest.  The students can either do this abstractly or representability but should support what the form is representing (I.e. a basketball form shouldn't look like a watermelon). </a:t>
            </a:r>
          </a:p>
          <a:p>
            <a:pPr marL="0" indent="0">
              <a:buNone/>
            </a:pPr>
            <a:endParaRPr lang="en-US" dirty="0"/>
          </a:p>
        </p:txBody>
      </p:sp>
      <p:sp>
        <p:nvSpPr>
          <p:cNvPr id="4" name="Content Placeholder 3">
            <a:extLst>
              <a:ext uri="{FF2B5EF4-FFF2-40B4-BE49-F238E27FC236}">
                <a16:creationId xmlns:a16="http://schemas.microsoft.com/office/drawing/2014/main" id="{D2B4391B-BDC4-E736-B8B2-4D7EAE7BDBC4}"/>
              </a:ext>
            </a:extLst>
          </p:cNvPr>
          <p:cNvSpPr>
            <a:spLocks noGrp="1"/>
          </p:cNvSpPr>
          <p:nvPr>
            <p:ph sz="half" idx="2"/>
          </p:nvPr>
        </p:nvSpPr>
        <p:spPr>
          <a:xfrm>
            <a:off x="3934778" y="986118"/>
            <a:ext cx="3303270" cy="8073428"/>
          </a:xfrm>
        </p:spPr>
        <p:txBody>
          <a:bodyPr/>
          <a:lstStyle/>
          <a:p>
            <a:pPr marL="0" indent="0" algn="l" rtl="0" fontAlgn="base">
              <a:buNone/>
            </a:pPr>
            <a:r>
              <a:rPr lang="en-US" sz="1800" b="1" dirty="0">
                <a:solidFill>
                  <a:srgbClr val="000000"/>
                </a:solidFill>
                <a:latin typeface="Malayalam MN" pitchFamily="2" charset="0"/>
                <a:cs typeface="Malayalam MN" pitchFamily="2" charset="0"/>
              </a:rPr>
              <a:t>Helpful Tips</a:t>
            </a:r>
            <a:r>
              <a:rPr lang="en-US" sz="1800" b="0" i="0" dirty="0">
                <a:solidFill>
                  <a:srgbClr val="000000"/>
                </a:solidFill>
                <a:effectLst/>
                <a:latin typeface="Malayalam MN" pitchFamily="2" charset="0"/>
                <a:cs typeface="Malayalam MN" pitchFamily="2" charset="0"/>
              </a:rPr>
              <a:t>: </a:t>
            </a:r>
          </a:p>
          <a:p>
            <a:pPr algn="l" rtl="0" fontAlgn="base">
              <a:buFont typeface="Arial" panose="020B0604020202020204" pitchFamily="34" charset="0"/>
              <a:buChar char="•"/>
            </a:pPr>
            <a:r>
              <a:rPr lang="en-US" sz="1600" b="0" i="0" dirty="0">
                <a:solidFill>
                  <a:srgbClr val="000000"/>
                </a:solidFill>
                <a:effectLst/>
                <a:latin typeface="Century Gothic" panose="020B0502020202020204" pitchFamily="34" charset="0"/>
              </a:rPr>
              <a:t>Encourage students to play with color, texture, line, shape, perspective, movement, variety, balance, emphasis.  </a:t>
            </a:r>
          </a:p>
          <a:p>
            <a:pPr algn="l" rtl="0" fontAlgn="base">
              <a:buFont typeface="Arial" panose="020B0604020202020204" pitchFamily="34" charset="0"/>
              <a:buChar char="•"/>
            </a:pPr>
            <a:r>
              <a:rPr lang="en-US" sz="1600" b="0" i="0" dirty="0">
                <a:solidFill>
                  <a:srgbClr val="000000"/>
                </a:solidFill>
                <a:effectLst/>
                <a:latin typeface="Century Gothic" panose="020B0502020202020204" pitchFamily="34" charset="0"/>
              </a:rPr>
              <a:t>Encourage students to think beyond the stereotypical “patchwork” appearance often associated with upcycling.  </a:t>
            </a:r>
          </a:p>
          <a:p>
            <a:pPr algn="l" rtl="0" fontAlgn="base">
              <a:buFont typeface="Arial" panose="020B0604020202020204" pitchFamily="34" charset="0"/>
              <a:buChar char="•"/>
            </a:pPr>
            <a:r>
              <a:rPr lang="en-US" sz="1600" b="0" i="0" dirty="0">
                <a:solidFill>
                  <a:srgbClr val="000000"/>
                </a:solidFill>
                <a:effectLst/>
                <a:latin typeface="Century Gothic" panose="020B0502020202020204" pitchFamily="34" charset="0"/>
              </a:rPr>
              <a:t>Deciding a color palette or theme may help break out of this mold.  </a:t>
            </a:r>
          </a:p>
          <a:p>
            <a:pPr algn="l" rtl="0" fontAlgn="base">
              <a:buFont typeface="Arial" panose="020B0604020202020204" pitchFamily="34" charset="0"/>
              <a:buChar char="•"/>
            </a:pPr>
            <a:r>
              <a:rPr lang="en-US" sz="1600" b="0" i="0" dirty="0">
                <a:solidFill>
                  <a:srgbClr val="000000"/>
                </a:solidFill>
                <a:effectLst/>
                <a:latin typeface="Century Gothic" panose="020B0502020202020204" pitchFamily="34" charset="0"/>
              </a:rPr>
              <a:t>An example would be if one was making a whale, try utilize flowing blue fabrics reminiscent of the ocean, instead of filling in the space with any blue fabric available.  </a:t>
            </a:r>
          </a:p>
          <a:p>
            <a:pPr algn="l" rtl="0" fontAlgn="base">
              <a:buFont typeface="Arial" panose="020B0604020202020204" pitchFamily="34" charset="0"/>
              <a:buChar char="•"/>
            </a:pPr>
            <a:r>
              <a:rPr lang="en-US" sz="1600" b="0" i="0" dirty="0">
                <a:solidFill>
                  <a:srgbClr val="000000"/>
                </a:solidFill>
                <a:effectLst/>
                <a:latin typeface="Century Gothic" panose="020B0502020202020204" pitchFamily="34" charset="0"/>
              </a:rPr>
              <a:t>Forms can range in size but should be large enough to demonstrate adequate understanding and completion of the prompt but small enough to be completed within the time frame and with the resources provided. No smaller than ∼5” x 5” or larger than ∼20” x 20” is a good measure. </a:t>
            </a:r>
          </a:p>
          <a:p>
            <a:endParaRPr lang="en-US" dirty="0"/>
          </a:p>
        </p:txBody>
      </p:sp>
      <p:sp>
        <p:nvSpPr>
          <p:cNvPr id="5" name="Title 1">
            <a:extLst>
              <a:ext uri="{FF2B5EF4-FFF2-40B4-BE49-F238E27FC236}">
                <a16:creationId xmlns:a16="http://schemas.microsoft.com/office/drawing/2014/main" id="{C50CCD37-E235-E964-10A0-BB571997B7AC}"/>
              </a:ext>
            </a:extLst>
          </p:cNvPr>
          <p:cNvSpPr txBox="1">
            <a:spLocks/>
          </p:cNvSpPr>
          <p:nvPr/>
        </p:nvSpPr>
        <p:spPr>
          <a:xfrm>
            <a:off x="143435" y="125503"/>
            <a:ext cx="5558677" cy="555812"/>
          </a:xfrm>
          <a:prstGeom prst="rect">
            <a:avLst/>
          </a:prstGeom>
        </p:spPr>
        <p:txBody>
          <a:bodyPr vert="horz" lIns="91440" tIns="45720" rIns="91440" bIns="45720" rtlCol="0" anchor="ctr">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600" dirty="0">
                <a:solidFill>
                  <a:schemeClr val="bg1">
                    <a:lumMod val="85000"/>
                  </a:schemeClr>
                </a:solidFill>
                <a:latin typeface="Malayalam MN" pitchFamily="2" charset="0"/>
                <a:cs typeface="Malayalam MN" pitchFamily="2" charset="0"/>
              </a:rPr>
              <a:t>UPCYCLED: EXPLORING TEXTILES &amp; ART</a:t>
            </a:r>
          </a:p>
        </p:txBody>
      </p:sp>
      <p:sp>
        <p:nvSpPr>
          <p:cNvPr id="6" name="Title 1">
            <a:extLst>
              <a:ext uri="{FF2B5EF4-FFF2-40B4-BE49-F238E27FC236}">
                <a16:creationId xmlns:a16="http://schemas.microsoft.com/office/drawing/2014/main" id="{5FB9F759-2767-2B35-A7F6-C5634F8F3BBF}"/>
              </a:ext>
            </a:extLst>
          </p:cNvPr>
          <p:cNvSpPr txBox="1">
            <a:spLocks/>
          </p:cNvSpPr>
          <p:nvPr/>
        </p:nvSpPr>
        <p:spPr>
          <a:xfrm>
            <a:off x="3886200" y="9377085"/>
            <a:ext cx="5558677" cy="555812"/>
          </a:xfrm>
          <a:prstGeom prst="rect">
            <a:avLst/>
          </a:prstGeom>
        </p:spPr>
        <p:txBody>
          <a:bodyPr vert="horz" lIns="91440" tIns="45720" rIns="91440" bIns="45720" rtlCol="0" anchor="ctr">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600" dirty="0">
                <a:solidFill>
                  <a:schemeClr val="bg1">
                    <a:lumMod val="85000"/>
                  </a:schemeClr>
                </a:solidFill>
                <a:latin typeface="Malayalam MN" pitchFamily="2" charset="0"/>
                <a:cs typeface="Malayalam MN" pitchFamily="2" charset="0"/>
              </a:rPr>
              <a:t>ROBERT HILLESTAD TEXTILE GALLERY</a:t>
            </a:r>
          </a:p>
        </p:txBody>
      </p:sp>
      <p:pic>
        <p:nvPicPr>
          <p:cNvPr id="7" name="Picture 6" descr="A black background with a letter n&#10;&#10;Description automatically generated with low confidence">
            <a:extLst>
              <a:ext uri="{FF2B5EF4-FFF2-40B4-BE49-F238E27FC236}">
                <a16:creationId xmlns:a16="http://schemas.microsoft.com/office/drawing/2014/main" id="{C74A1AF8-A369-2021-274B-1533AD5AB09F}"/>
              </a:ext>
            </a:extLst>
          </p:cNvPr>
          <p:cNvPicPr>
            <a:picLocks noChangeAspect="1"/>
          </p:cNvPicPr>
          <p:nvPr/>
        </p:nvPicPr>
        <p:blipFill rotWithShape="1">
          <a:blip r:embed="rId4">
            <a:alphaModFix amt="50000"/>
          </a:blip>
          <a:srcRect l="36738" r="38748" b="51400"/>
          <a:stretch/>
        </p:blipFill>
        <p:spPr>
          <a:xfrm>
            <a:off x="143435" y="9371183"/>
            <a:ext cx="663388" cy="526074"/>
          </a:xfrm>
          <a:prstGeom prst="rect">
            <a:avLst/>
          </a:prstGeom>
        </p:spPr>
      </p:pic>
      <p:sp>
        <p:nvSpPr>
          <p:cNvPr id="8" name="TextBox 7">
            <a:extLst>
              <a:ext uri="{FF2B5EF4-FFF2-40B4-BE49-F238E27FC236}">
                <a16:creationId xmlns:a16="http://schemas.microsoft.com/office/drawing/2014/main" id="{661FEDA9-27A4-8FE4-F5E8-B7EE71143736}"/>
              </a:ext>
            </a:extLst>
          </p:cNvPr>
          <p:cNvSpPr txBox="1"/>
          <p:nvPr/>
        </p:nvSpPr>
        <p:spPr>
          <a:xfrm>
            <a:off x="2637625" y="8291301"/>
            <a:ext cx="1688070" cy="553998"/>
          </a:xfrm>
          <a:prstGeom prst="rect">
            <a:avLst/>
          </a:prstGeom>
          <a:noFill/>
        </p:spPr>
        <p:txBody>
          <a:bodyPr wrap="square" rtlCol="0">
            <a:spAutoFit/>
          </a:bodyPr>
          <a:lstStyle/>
          <a:p>
            <a:r>
              <a:rPr lang="en-US" sz="1000" b="0" i="0" dirty="0">
                <a:solidFill>
                  <a:schemeClr val="bg1">
                    <a:lumMod val="85000"/>
                  </a:schemeClr>
                </a:solidFill>
                <a:effectLst/>
                <a:latin typeface="Century Gothic" panose="020B0502020202020204" pitchFamily="34" charset="0"/>
              </a:rPr>
              <a:t>Golden Bumblebee Textile Soft Sculpture</a:t>
            </a:r>
          </a:p>
          <a:p>
            <a:r>
              <a:rPr lang="en-US" sz="1000" dirty="0">
                <a:solidFill>
                  <a:schemeClr val="bg1">
                    <a:lumMod val="85000"/>
                  </a:schemeClr>
                </a:solidFill>
                <a:latin typeface="Century Gothic" panose="020B0502020202020204" pitchFamily="34" charset="0"/>
              </a:rPr>
              <a:t>By </a:t>
            </a:r>
            <a:r>
              <a:rPr lang="en-US" sz="1000" b="0" i="0" dirty="0">
                <a:solidFill>
                  <a:schemeClr val="bg1">
                    <a:lumMod val="85000"/>
                  </a:schemeClr>
                </a:solidFill>
                <a:effectLst/>
                <a:latin typeface="Century Gothic" panose="020B0502020202020204" pitchFamily="34" charset="0"/>
              </a:rPr>
              <a:t>Blue </a:t>
            </a:r>
            <a:r>
              <a:rPr lang="en-US" sz="1000" b="0" i="0" dirty="0" err="1">
                <a:solidFill>
                  <a:schemeClr val="bg1">
                    <a:lumMod val="85000"/>
                  </a:schemeClr>
                </a:solidFill>
                <a:effectLst/>
                <a:latin typeface="Century Gothic" panose="020B0502020202020204" pitchFamily="34" charset="0"/>
              </a:rPr>
              <a:t>Terrocotta</a:t>
            </a:r>
            <a:endParaRPr lang="en-US" sz="1000" dirty="0">
              <a:solidFill>
                <a:schemeClr val="bg1">
                  <a:lumMod val="85000"/>
                </a:schemeClr>
              </a:solidFill>
              <a:latin typeface="Century Gothic" panose="020B0502020202020204" pitchFamily="34" charset="0"/>
            </a:endParaRPr>
          </a:p>
        </p:txBody>
      </p:sp>
      <p:sp>
        <p:nvSpPr>
          <p:cNvPr id="2" name="Title 1">
            <a:extLst>
              <a:ext uri="{FF2B5EF4-FFF2-40B4-BE49-F238E27FC236}">
                <a16:creationId xmlns:a16="http://schemas.microsoft.com/office/drawing/2014/main" id="{DA55D06A-1D89-2895-3524-337374F176CC}"/>
              </a:ext>
            </a:extLst>
          </p:cNvPr>
          <p:cNvSpPr txBox="1">
            <a:spLocks/>
          </p:cNvSpPr>
          <p:nvPr/>
        </p:nvSpPr>
        <p:spPr>
          <a:xfrm>
            <a:off x="7281877" y="181514"/>
            <a:ext cx="334892" cy="334190"/>
          </a:xfrm>
          <a:prstGeom prst="rect">
            <a:avLst/>
          </a:prstGeom>
        </p:spPr>
        <p:txBody>
          <a:bodyPr vert="horz" lIns="91440" tIns="45720" rIns="91440" bIns="45720" rtlCol="0" anchor="t">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r"/>
            <a:r>
              <a:rPr lang="en-US" sz="1600" dirty="0">
                <a:solidFill>
                  <a:schemeClr val="bg1">
                    <a:lumMod val="85000"/>
                  </a:schemeClr>
                </a:solidFill>
                <a:latin typeface="Malayalam MN" pitchFamily="2" charset="0"/>
                <a:cs typeface="Malayalam MN" pitchFamily="2" charset="0"/>
              </a:rPr>
              <a:t>4</a:t>
            </a:r>
          </a:p>
        </p:txBody>
      </p:sp>
    </p:spTree>
    <p:extLst>
      <p:ext uri="{BB962C8B-B14F-4D97-AF65-F5344CB8AC3E}">
        <p14:creationId xmlns:p14="http://schemas.microsoft.com/office/powerpoint/2010/main" val="3357643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91F00-17B9-9DD0-313A-9C39DFE10634}"/>
              </a:ext>
            </a:extLst>
          </p:cNvPr>
          <p:cNvSpPr>
            <a:spLocks noGrp="1"/>
          </p:cNvSpPr>
          <p:nvPr>
            <p:ph type="title"/>
          </p:nvPr>
        </p:nvSpPr>
        <p:spPr>
          <a:xfrm>
            <a:off x="3198927" y="1225736"/>
            <a:ext cx="4269551" cy="739307"/>
          </a:xfrm>
        </p:spPr>
        <p:txBody>
          <a:bodyPr anchor="t"/>
          <a:lstStyle/>
          <a:p>
            <a:r>
              <a:rPr lang="en-US" dirty="0">
                <a:latin typeface="Malayalam MN" pitchFamily="2" charset="0"/>
                <a:cs typeface="Malayalam MN" pitchFamily="2" charset="0"/>
              </a:rPr>
              <a:t>ADDITIONAL EXAMPLES</a:t>
            </a:r>
          </a:p>
        </p:txBody>
      </p:sp>
      <p:sp>
        <p:nvSpPr>
          <p:cNvPr id="4" name="Text Placeholder 3">
            <a:extLst>
              <a:ext uri="{FF2B5EF4-FFF2-40B4-BE49-F238E27FC236}">
                <a16:creationId xmlns:a16="http://schemas.microsoft.com/office/drawing/2014/main" id="{6F522E02-EA48-7CCC-C9F8-6DE373455C74}"/>
              </a:ext>
            </a:extLst>
          </p:cNvPr>
          <p:cNvSpPr>
            <a:spLocks noGrp="1"/>
          </p:cNvSpPr>
          <p:nvPr>
            <p:ph type="body" sz="half" idx="2"/>
          </p:nvPr>
        </p:nvSpPr>
        <p:spPr>
          <a:xfrm>
            <a:off x="535365" y="1199934"/>
            <a:ext cx="2506801" cy="8610174"/>
          </a:xfrm>
        </p:spPr>
        <p:txBody>
          <a:bodyPr>
            <a:normAutofit lnSpcReduction="10000"/>
          </a:bodyPr>
          <a:lstStyle/>
          <a:p>
            <a:pPr algn="l" rtl="0" fontAlgn="base"/>
            <a:r>
              <a:rPr lang="en-US" sz="1900" b="1" i="0" dirty="0">
                <a:solidFill>
                  <a:srgbClr val="000000"/>
                </a:solidFill>
                <a:effectLst/>
                <a:latin typeface="Malayalam MN" pitchFamily="2" charset="0"/>
                <a:cs typeface="Malayalam MN" pitchFamily="2" charset="0"/>
              </a:rPr>
              <a:t>Sample Grading Criteria:</a:t>
            </a:r>
            <a:r>
              <a:rPr lang="en-US" sz="1900" b="0" i="0" dirty="0">
                <a:solidFill>
                  <a:srgbClr val="000000"/>
                </a:solidFill>
                <a:effectLst/>
                <a:latin typeface="Malayalam MN" pitchFamily="2" charset="0"/>
                <a:cs typeface="Malayalam MN" pitchFamily="2" charset="0"/>
              </a:rPr>
              <a:t> </a:t>
            </a:r>
          </a:p>
          <a:p>
            <a:pPr algn="l" rtl="0" fontAlgn="base"/>
            <a:r>
              <a:rPr lang="en-US" sz="1600" b="1" i="1" dirty="0">
                <a:solidFill>
                  <a:srgbClr val="000000"/>
                </a:solidFill>
                <a:effectLst/>
                <a:latin typeface="Century Gothic" panose="020B0502020202020204" pitchFamily="34" charset="0"/>
              </a:rPr>
              <a:t>Overall Design</a:t>
            </a:r>
            <a:r>
              <a:rPr lang="en-US" sz="1600" b="1" i="0" dirty="0">
                <a:solidFill>
                  <a:srgbClr val="000000"/>
                </a:solidFill>
                <a:effectLst/>
                <a:latin typeface="Century Gothic" panose="020B0502020202020204" pitchFamily="34" charset="0"/>
              </a:rPr>
              <a:t> (40%) - </a:t>
            </a:r>
            <a:r>
              <a:rPr lang="en-US" sz="1600" b="0" i="0" dirty="0">
                <a:solidFill>
                  <a:srgbClr val="000000"/>
                </a:solidFill>
                <a:effectLst/>
                <a:latin typeface="Century Gothic" panose="020B0502020202020204" pitchFamily="34" charset="0"/>
              </a:rPr>
              <a:t>The sculpture clearly depicts a recognizable form and is conscious of the principles and elements of art – color, texture, line, shape, perspective, movement, variety, balance, emphasis. </a:t>
            </a:r>
          </a:p>
          <a:p>
            <a:pPr algn="l" rtl="0" fontAlgn="base"/>
            <a:r>
              <a:rPr lang="en-US" sz="1600" b="1" i="1" dirty="0">
                <a:solidFill>
                  <a:srgbClr val="000000"/>
                </a:solidFill>
                <a:effectLst/>
                <a:latin typeface="Century Gothic" panose="020B0502020202020204" pitchFamily="34" charset="0"/>
              </a:rPr>
              <a:t>Craft (20%) - </a:t>
            </a:r>
            <a:r>
              <a:rPr lang="en-US" sz="1600" b="0" i="0" dirty="0">
                <a:solidFill>
                  <a:srgbClr val="000000"/>
                </a:solidFill>
                <a:effectLst/>
                <a:latin typeface="Century Gothic" panose="020B0502020202020204" pitchFamily="34" charset="0"/>
              </a:rPr>
              <a:t>The sculpture is clean and thoughtfully constructed – there are not unintentional chunks of glue, odd wrinkles, or other poorly executed techniques that distract from the appearance overall sculpture </a:t>
            </a:r>
          </a:p>
          <a:p>
            <a:pPr algn="l" rtl="0" fontAlgn="base"/>
            <a:r>
              <a:rPr lang="en-US" sz="1600" b="1" i="1" dirty="0">
                <a:solidFill>
                  <a:srgbClr val="000000"/>
                </a:solidFill>
                <a:effectLst/>
                <a:latin typeface="Century Gothic" panose="020B0502020202020204" pitchFamily="34" charset="0"/>
              </a:rPr>
              <a:t>Sensitivity to Materials (40%) </a:t>
            </a:r>
            <a:r>
              <a:rPr lang="en-US" sz="1600" b="1" i="0" dirty="0">
                <a:solidFill>
                  <a:srgbClr val="000000"/>
                </a:solidFill>
                <a:effectLst/>
                <a:latin typeface="Century Gothic" panose="020B0502020202020204" pitchFamily="34" charset="0"/>
              </a:rPr>
              <a:t>- </a:t>
            </a:r>
            <a:r>
              <a:rPr lang="en-US" sz="1600" b="0" i="0" dirty="0">
                <a:solidFill>
                  <a:srgbClr val="000000"/>
                </a:solidFill>
                <a:effectLst/>
                <a:latin typeface="Century Gothic" panose="020B0502020202020204" pitchFamily="34" charset="0"/>
              </a:rPr>
              <a:t>The materials used to create the sculpture are thoughtfully chosen. There is a sensitive and intentional use of texture, layers, fabrics, and/or other materials (beads, sequins, lace, buttons, etc.) to create an interesting surface. At least 50% of the sculpture is covered in textile material. </a:t>
            </a:r>
          </a:p>
          <a:p>
            <a:endParaRPr lang="en-US" dirty="0">
              <a:latin typeface="Malayalam MN" pitchFamily="2" charset="0"/>
              <a:cs typeface="Malayalam MN" pitchFamily="2" charset="0"/>
            </a:endParaRPr>
          </a:p>
        </p:txBody>
      </p:sp>
      <p:sp>
        <p:nvSpPr>
          <p:cNvPr id="5" name="Title 1">
            <a:extLst>
              <a:ext uri="{FF2B5EF4-FFF2-40B4-BE49-F238E27FC236}">
                <a16:creationId xmlns:a16="http://schemas.microsoft.com/office/drawing/2014/main" id="{D21FA8CD-96C8-797C-0E55-B3E82FDBB6AC}"/>
              </a:ext>
            </a:extLst>
          </p:cNvPr>
          <p:cNvSpPr txBox="1">
            <a:spLocks/>
          </p:cNvSpPr>
          <p:nvPr/>
        </p:nvSpPr>
        <p:spPr>
          <a:xfrm>
            <a:off x="143435" y="125503"/>
            <a:ext cx="5558677" cy="555812"/>
          </a:xfrm>
          <a:prstGeom prst="rect">
            <a:avLst/>
          </a:prstGeom>
        </p:spPr>
        <p:txBody>
          <a:bodyPr vert="horz" lIns="91440" tIns="45720" rIns="91440" bIns="45720" rtlCol="0" anchor="ctr">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600" dirty="0">
                <a:solidFill>
                  <a:schemeClr val="bg1">
                    <a:lumMod val="85000"/>
                  </a:schemeClr>
                </a:solidFill>
                <a:latin typeface="Malayalam MN" pitchFamily="2" charset="0"/>
                <a:cs typeface="Malayalam MN" pitchFamily="2" charset="0"/>
              </a:rPr>
              <a:t>UPCYCLED: EXPLORING TEXTILES &amp; ART</a:t>
            </a:r>
          </a:p>
        </p:txBody>
      </p:sp>
      <p:sp>
        <p:nvSpPr>
          <p:cNvPr id="6" name="Title 1">
            <a:extLst>
              <a:ext uri="{FF2B5EF4-FFF2-40B4-BE49-F238E27FC236}">
                <a16:creationId xmlns:a16="http://schemas.microsoft.com/office/drawing/2014/main" id="{1D3E61C3-2500-EAE8-ED95-DC9EB42B1046}"/>
              </a:ext>
            </a:extLst>
          </p:cNvPr>
          <p:cNvSpPr txBox="1">
            <a:spLocks/>
          </p:cNvSpPr>
          <p:nvPr/>
        </p:nvSpPr>
        <p:spPr>
          <a:xfrm>
            <a:off x="3886200" y="9377085"/>
            <a:ext cx="5558677" cy="555812"/>
          </a:xfrm>
          <a:prstGeom prst="rect">
            <a:avLst/>
          </a:prstGeom>
        </p:spPr>
        <p:txBody>
          <a:bodyPr vert="horz" lIns="91440" tIns="45720" rIns="91440" bIns="45720" rtlCol="0" anchor="ctr">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1600" dirty="0">
                <a:solidFill>
                  <a:schemeClr val="bg1">
                    <a:lumMod val="85000"/>
                  </a:schemeClr>
                </a:solidFill>
                <a:latin typeface="Malayalam MN" pitchFamily="2" charset="0"/>
                <a:cs typeface="Malayalam MN" pitchFamily="2" charset="0"/>
              </a:rPr>
              <a:t>ROBERT HILLESTAD TEXTILE GALLERY</a:t>
            </a:r>
          </a:p>
        </p:txBody>
      </p:sp>
      <p:pic>
        <p:nvPicPr>
          <p:cNvPr id="7" name="Picture 6" descr="A black background with a letter n&#10;&#10;Description automatically generated with low confidence">
            <a:extLst>
              <a:ext uri="{FF2B5EF4-FFF2-40B4-BE49-F238E27FC236}">
                <a16:creationId xmlns:a16="http://schemas.microsoft.com/office/drawing/2014/main" id="{8210C5DB-2C48-5ADD-57D6-EF9CEBD06FE2}"/>
              </a:ext>
            </a:extLst>
          </p:cNvPr>
          <p:cNvPicPr>
            <a:picLocks noChangeAspect="1"/>
          </p:cNvPicPr>
          <p:nvPr/>
        </p:nvPicPr>
        <p:blipFill rotWithShape="1">
          <a:blip r:embed="rId2">
            <a:alphaModFix amt="50000"/>
          </a:blip>
          <a:srcRect l="36738" r="38748" b="51400"/>
          <a:stretch/>
        </p:blipFill>
        <p:spPr>
          <a:xfrm>
            <a:off x="143435" y="9371183"/>
            <a:ext cx="663388" cy="526074"/>
          </a:xfrm>
          <a:prstGeom prst="rect">
            <a:avLst/>
          </a:prstGeom>
        </p:spPr>
      </p:pic>
      <p:pic>
        <p:nvPicPr>
          <p:cNvPr id="3074" name="Picture 2">
            <a:extLst>
              <a:ext uri="{FF2B5EF4-FFF2-40B4-BE49-F238E27FC236}">
                <a16:creationId xmlns:a16="http://schemas.microsoft.com/office/drawing/2014/main" id="{2A0C576A-FF35-8178-F06D-87ECFB3B0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8927" y="5529798"/>
            <a:ext cx="4157162" cy="275955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71953B83-C562-9B1D-49C2-0FA2BEC348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8927" y="1965043"/>
            <a:ext cx="4385152" cy="32476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F8C75C0-C0EA-4D5A-0B29-15148AD696E6}"/>
              </a:ext>
            </a:extLst>
          </p:cNvPr>
          <p:cNvSpPr txBox="1"/>
          <p:nvPr/>
        </p:nvSpPr>
        <p:spPr>
          <a:xfrm>
            <a:off x="3198927" y="4420761"/>
            <a:ext cx="1947264" cy="400110"/>
          </a:xfrm>
          <a:prstGeom prst="rect">
            <a:avLst/>
          </a:prstGeom>
          <a:noFill/>
        </p:spPr>
        <p:txBody>
          <a:bodyPr wrap="square" rtlCol="0">
            <a:spAutoFit/>
          </a:bodyPr>
          <a:lstStyle/>
          <a:p>
            <a:r>
              <a:rPr lang="en-US" sz="1000" b="0" i="0" dirty="0">
                <a:solidFill>
                  <a:schemeClr val="bg1">
                    <a:lumMod val="85000"/>
                  </a:schemeClr>
                </a:solidFill>
                <a:effectLst/>
                <a:latin typeface="Century Gothic" panose="020B0502020202020204" pitchFamily="34" charset="0"/>
              </a:rPr>
              <a:t>Swan Hairdryer</a:t>
            </a:r>
          </a:p>
          <a:p>
            <a:r>
              <a:rPr lang="en-US" sz="1000" dirty="0">
                <a:solidFill>
                  <a:schemeClr val="bg1">
                    <a:lumMod val="85000"/>
                  </a:schemeClr>
                </a:solidFill>
                <a:latin typeface="Century Gothic" panose="020B0502020202020204" pitchFamily="34" charset="0"/>
              </a:rPr>
              <a:t>By Ulla-</a:t>
            </a:r>
            <a:r>
              <a:rPr lang="en-US" sz="1000" dirty="0" err="1">
                <a:solidFill>
                  <a:schemeClr val="bg1">
                    <a:lumMod val="85000"/>
                  </a:schemeClr>
                </a:solidFill>
                <a:latin typeface="Century Gothic" panose="020B0502020202020204" pitchFamily="34" charset="0"/>
              </a:rPr>
              <a:t>Stina</a:t>
            </a:r>
            <a:r>
              <a:rPr lang="en-US" sz="1000" dirty="0">
                <a:solidFill>
                  <a:schemeClr val="bg1">
                    <a:lumMod val="85000"/>
                  </a:schemeClr>
                </a:solidFill>
                <a:latin typeface="Century Gothic" panose="020B0502020202020204" pitchFamily="34" charset="0"/>
              </a:rPr>
              <a:t> </a:t>
            </a:r>
            <a:r>
              <a:rPr lang="en-US" sz="1000" dirty="0" err="1">
                <a:solidFill>
                  <a:schemeClr val="bg1">
                    <a:lumMod val="85000"/>
                  </a:schemeClr>
                </a:solidFill>
                <a:latin typeface="Century Gothic" panose="020B0502020202020204" pitchFamily="34" charset="0"/>
              </a:rPr>
              <a:t>Wikander</a:t>
            </a:r>
            <a:endParaRPr lang="en-US" sz="1000" dirty="0">
              <a:solidFill>
                <a:schemeClr val="bg1">
                  <a:lumMod val="85000"/>
                </a:schemeClr>
              </a:solidFill>
              <a:latin typeface="Century Gothic" panose="020B0502020202020204" pitchFamily="34" charset="0"/>
            </a:endParaRPr>
          </a:p>
        </p:txBody>
      </p:sp>
      <p:sp>
        <p:nvSpPr>
          <p:cNvPr id="11" name="TextBox 10">
            <a:extLst>
              <a:ext uri="{FF2B5EF4-FFF2-40B4-BE49-F238E27FC236}">
                <a16:creationId xmlns:a16="http://schemas.microsoft.com/office/drawing/2014/main" id="{57FDB41F-3E6D-CC92-9F5E-9B2F1768395E}"/>
              </a:ext>
            </a:extLst>
          </p:cNvPr>
          <p:cNvSpPr txBox="1"/>
          <p:nvPr/>
        </p:nvSpPr>
        <p:spPr>
          <a:xfrm>
            <a:off x="3198927" y="8393900"/>
            <a:ext cx="1947264" cy="400110"/>
          </a:xfrm>
          <a:prstGeom prst="rect">
            <a:avLst/>
          </a:prstGeom>
          <a:noFill/>
        </p:spPr>
        <p:txBody>
          <a:bodyPr wrap="square" rtlCol="0">
            <a:spAutoFit/>
          </a:bodyPr>
          <a:lstStyle/>
          <a:p>
            <a:r>
              <a:rPr lang="en-US" sz="1000" b="0" i="0" dirty="0">
                <a:solidFill>
                  <a:schemeClr val="bg1">
                    <a:lumMod val="85000"/>
                  </a:schemeClr>
                </a:solidFill>
                <a:effectLst/>
                <a:latin typeface="Century Gothic" panose="020B0502020202020204" pitchFamily="34" charset="0"/>
              </a:rPr>
              <a:t>The Queens Beast</a:t>
            </a:r>
          </a:p>
          <a:p>
            <a:r>
              <a:rPr lang="en-US" sz="1000" dirty="0">
                <a:solidFill>
                  <a:schemeClr val="bg1">
                    <a:lumMod val="85000"/>
                  </a:schemeClr>
                </a:solidFill>
                <a:latin typeface="Century Gothic" panose="020B0502020202020204" pitchFamily="34" charset="0"/>
              </a:rPr>
              <a:t>By Elizabeth Jordan</a:t>
            </a:r>
          </a:p>
        </p:txBody>
      </p:sp>
      <p:sp>
        <p:nvSpPr>
          <p:cNvPr id="3" name="Title 1">
            <a:extLst>
              <a:ext uri="{FF2B5EF4-FFF2-40B4-BE49-F238E27FC236}">
                <a16:creationId xmlns:a16="http://schemas.microsoft.com/office/drawing/2014/main" id="{1E28BA85-B622-7910-7FA7-E34A63A234E5}"/>
              </a:ext>
            </a:extLst>
          </p:cNvPr>
          <p:cNvSpPr txBox="1">
            <a:spLocks/>
          </p:cNvSpPr>
          <p:nvPr/>
        </p:nvSpPr>
        <p:spPr>
          <a:xfrm>
            <a:off x="7281877" y="181514"/>
            <a:ext cx="334892" cy="334190"/>
          </a:xfrm>
          <a:prstGeom prst="rect">
            <a:avLst/>
          </a:prstGeom>
        </p:spPr>
        <p:txBody>
          <a:bodyPr vert="horz" lIns="91440" tIns="45720" rIns="91440" bIns="45720" rtlCol="0" anchor="t">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r"/>
            <a:r>
              <a:rPr lang="en-US" sz="1600" dirty="0">
                <a:solidFill>
                  <a:schemeClr val="bg1">
                    <a:lumMod val="85000"/>
                  </a:schemeClr>
                </a:solidFill>
                <a:latin typeface="Malayalam MN" pitchFamily="2" charset="0"/>
                <a:cs typeface="Malayalam MN" pitchFamily="2" charset="0"/>
              </a:rPr>
              <a:t>5</a:t>
            </a:r>
          </a:p>
        </p:txBody>
      </p:sp>
    </p:spTree>
    <p:extLst>
      <p:ext uri="{BB962C8B-B14F-4D97-AF65-F5344CB8AC3E}">
        <p14:creationId xmlns:p14="http://schemas.microsoft.com/office/powerpoint/2010/main" val="24232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Free Red and Yellow Fur Textile Stock Photo">
            <a:extLst>
              <a:ext uri="{FF2B5EF4-FFF2-40B4-BE49-F238E27FC236}">
                <a16:creationId xmlns:a16="http://schemas.microsoft.com/office/drawing/2014/main" id="{8A9749F4-1CC8-D17B-E354-9CE3B497C6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66" t="46219" r="64488" b="25753"/>
          <a:stretch/>
        </p:blipFill>
        <p:spPr bwMode="auto">
          <a:xfrm rot="16200000">
            <a:off x="5847501" y="472613"/>
            <a:ext cx="2397510" cy="14522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Red and Yellow Fur Textile Stock Photo">
            <a:extLst>
              <a:ext uri="{FF2B5EF4-FFF2-40B4-BE49-F238E27FC236}">
                <a16:creationId xmlns:a16="http://schemas.microsoft.com/office/drawing/2014/main" id="{4F394C1F-D18E-203D-2975-15AF9FEEA4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219" b="25753"/>
          <a:stretch/>
        </p:blipFill>
        <p:spPr bwMode="auto">
          <a:xfrm rot="16200000">
            <a:off x="3160060" y="5446057"/>
            <a:ext cx="7772400" cy="145228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AD7A1BD-DBE0-6ABF-AD4A-67C295912C75}"/>
              </a:ext>
            </a:extLst>
          </p:cNvPr>
          <p:cNvSpPr/>
          <p:nvPr/>
        </p:nvSpPr>
        <p:spPr>
          <a:xfrm>
            <a:off x="6320117" y="37045"/>
            <a:ext cx="1452283" cy="2323418"/>
          </a:xfrm>
          <a:prstGeom prst="rect">
            <a:avLst/>
          </a:prstGeom>
          <a:solidFill>
            <a:schemeClr val="bg2">
              <a:lumMod val="50000"/>
              <a:alpha val="494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F1B6B28A-821F-0A3D-26DD-B1B69165E0EE}"/>
              </a:ext>
            </a:extLst>
          </p:cNvPr>
          <p:cNvSpPr txBox="1">
            <a:spLocks/>
          </p:cNvSpPr>
          <p:nvPr/>
        </p:nvSpPr>
        <p:spPr>
          <a:xfrm>
            <a:off x="288495" y="150462"/>
            <a:ext cx="5904279" cy="2397508"/>
          </a:xfrm>
          <a:prstGeom prst="rect">
            <a:avLst/>
          </a:prstGeom>
        </p:spPr>
        <p:txBody>
          <a:bodyPr vert="horz" lIns="91440" tIns="45720" rIns="91440" bIns="45720" rtlCol="0" anchor="ctr">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4000" dirty="0">
                <a:latin typeface="Malayalam MN" pitchFamily="2" charset="0"/>
                <a:cs typeface="Malayalam MN" pitchFamily="2" charset="0"/>
              </a:rPr>
              <a:t>UPCYCLING! </a:t>
            </a:r>
          </a:p>
          <a:p>
            <a:pPr algn="ctr"/>
            <a:r>
              <a:rPr lang="en-US" sz="2000" dirty="0">
                <a:latin typeface="Malayalam MN" pitchFamily="2" charset="0"/>
                <a:cs typeface="Malayalam MN" pitchFamily="2" charset="0"/>
              </a:rPr>
              <a:t>A Fashion &amp; Textile Exhibition </a:t>
            </a:r>
          </a:p>
          <a:p>
            <a:pPr algn="ctr"/>
            <a:r>
              <a:rPr lang="en-US" sz="2000" dirty="0">
                <a:latin typeface="Malayalam MN" pitchFamily="2" charset="0"/>
                <a:cs typeface="Malayalam MN" pitchFamily="2" charset="0"/>
              </a:rPr>
              <a:t>of Remaking and Reinventing </a:t>
            </a:r>
          </a:p>
          <a:p>
            <a:pPr algn="ctr">
              <a:lnSpc>
                <a:spcPct val="150000"/>
              </a:lnSpc>
            </a:pPr>
            <a:endParaRPr lang="en-US" sz="1400" dirty="0">
              <a:solidFill>
                <a:schemeClr val="bg2">
                  <a:lumMod val="25000"/>
                </a:schemeClr>
              </a:solidFill>
              <a:latin typeface="Malayalam MN" pitchFamily="2" charset="0"/>
              <a:cs typeface="Malayalam MN" pitchFamily="2" charset="0"/>
            </a:endParaRPr>
          </a:p>
          <a:p>
            <a:pPr algn="ctr">
              <a:lnSpc>
                <a:spcPct val="150000"/>
              </a:lnSpc>
            </a:pPr>
            <a:r>
              <a:rPr lang="en-US" sz="1400" dirty="0">
                <a:solidFill>
                  <a:schemeClr val="bg2">
                    <a:lumMod val="25000"/>
                  </a:schemeClr>
                </a:solidFill>
                <a:latin typeface="Malayalam MN" pitchFamily="2" charset="0"/>
                <a:cs typeface="Malayalam MN" pitchFamily="2" charset="0"/>
              </a:rPr>
              <a:t>Robert </a:t>
            </a:r>
            <a:r>
              <a:rPr lang="en-US" sz="1400" dirty="0" err="1">
                <a:solidFill>
                  <a:schemeClr val="bg2">
                    <a:lumMod val="25000"/>
                  </a:schemeClr>
                </a:solidFill>
                <a:latin typeface="Malayalam MN" pitchFamily="2" charset="0"/>
                <a:cs typeface="Malayalam MN" pitchFamily="2" charset="0"/>
              </a:rPr>
              <a:t>Hillested</a:t>
            </a:r>
            <a:r>
              <a:rPr lang="en-US" sz="1400" dirty="0">
                <a:solidFill>
                  <a:schemeClr val="bg2">
                    <a:lumMod val="25000"/>
                  </a:schemeClr>
                </a:solidFill>
                <a:latin typeface="Malayalam MN" pitchFamily="2" charset="0"/>
                <a:cs typeface="Malayalam MN" pitchFamily="2" charset="0"/>
              </a:rPr>
              <a:t> Textile Gallery Student Juried Exhibition </a:t>
            </a:r>
          </a:p>
        </p:txBody>
      </p:sp>
      <p:pic>
        <p:nvPicPr>
          <p:cNvPr id="4" name="Picture 3">
            <a:extLst>
              <a:ext uri="{FF2B5EF4-FFF2-40B4-BE49-F238E27FC236}">
                <a16:creationId xmlns:a16="http://schemas.microsoft.com/office/drawing/2014/main" id="{4F5A3779-CDA3-EA50-91A0-0C3B2F8CCD50}"/>
              </a:ext>
            </a:extLst>
          </p:cNvPr>
          <p:cNvPicPr>
            <a:picLocks noChangeAspect="1"/>
          </p:cNvPicPr>
          <p:nvPr/>
        </p:nvPicPr>
        <p:blipFill>
          <a:blip r:embed="rId3"/>
          <a:stretch>
            <a:fillRect/>
          </a:stretch>
        </p:blipFill>
        <p:spPr>
          <a:xfrm>
            <a:off x="6453122" y="1130406"/>
            <a:ext cx="1142995" cy="1285627"/>
          </a:xfrm>
          <a:prstGeom prst="rect">
            <a:avLst/>
          </a:prstGeom>
        </p:spPr>
      </p:pic>
      <p:pic>
        <p:nvPicPr>
          <p:cNvPr id="5" name="Picture 4" descr="A screen shot of a phone&#10;&#10;Description automatically generated with low confidence">
            <a:extLst>
              <a:ext uri="{FF2B5EF4-FFF2-40B4-BE49-F238E27FC236}">
                <a16:creationId xmlns:a16="http://schemas.microsoft.com/office/drawing/2014/main" id="{9C6EF0FD-ED21-11B6-B897-F38528253B55}"/>
              </a:ext>
            </a:extLst>
          </p:cNvPr>
          <p:cNvPicPr>
            <a:picLocks noChangeAspect="1"/>
          </p:cNvPicPr>
          <p:nvPr/>
        </p:nvPicPr>
        <p:blipFill rotWithShape="1">
          <a:blip r:embed="rId4"/>
          <a:srcRect l="37708" r="37749" b="50050"/>
          <a:stretch/>
        </p:blipFill>
        <p:spPr>
          <a:xfrm>
            <a:off x="6502306" y="232015"/>
            <a:ext cx="1044628" cy="850392"/>
          </a:xfrm>
          <a:prstGeom prst="rect">
            <a:avLst/>
          </a:prstGeom>
        </p:spPr>
      </p:pic>
      <p:sp>
        <p:nvSpPr>
          <p:cNvPr id="6" name="Text Placeholder 3">
            <a:extLst>
              <a:ext uri="{FF2B5EF4-FFF2-40B4-BE49-F238E27FC236}">
                <a16:creationId xmlns:a16="http://schemas.microsoft.com/office/drawing/2014/main" id="{A4B50FDF-A06F-AF64-7440-03250199C07B}"/>
              </a:ext>
            </a:extLst>
          </p:cNvPr>
          <p:cNvSpPr txBox="1">
            <a:spLocks/>
          </p:cNvSpPr>
          <p:nvPr/>
        </p:nvSpPr>
        <p:spPr>
          <a:xfrm>
            <a:off x="349412" y="2520576"/>
            <a:ext cx="5782447" cy="6975350"/>
          </a:xfrm>
          <a:prstGeom prst="rect">
            <a:avLst/>
          </a:prstGeom>
        </p:spPr>
        <p:txBody>
          <a:bodyP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fontAlgn="base">
              <a:buNone/>
            </a:pPr>
            <a:r>
              <a:rPr lang="en-US" sz="1600" b="1" dirty="0">
                <a:solidFill>
                  <a:srgbClr val="000000"/>
                </a:solidFill>
                <a:latin typeface="Century Gothic" panose="020B0502020202020204" pitchFamily="34" charset="0"/>
                <a:cs typeface="Malayalam MN" pitchFamily="2" charset="0"/>
              </a:rPr>
              <a:t>WHAT: </a:t>
            </a:r>
            <a:r>
              <a:rPr lang="en-US" sz="1600" dirty="0">
                <a:solidFill>
                  <a:srgbClr val="000000"/>
                </a:solidFill>
                <a:latin typeface="Century Gothic" panose="020B0502020202020204" pitchFamily="34" charset="0"/>
                <a:cs typeface="Malayalam MN" pitchFamily="2" charset="0"/>
              </a:rPr>
              <a:t>The Robert </a:t>
            </a:r>
            <a:r>
              <a:rPr lang="en-US" sz="1600" dirty="0" err="1">
                <a:solidFill>
                  <a:srgbClr val="000000"/>
                </a:solidFill>
                <a:latin typeface="Century Gothic" panose="020B0502020202020204" pitchFamily="34" charset="0"/>
                <a:cs typeface="Malayalam MN" pitchFamily="2" charset="0"/>
              </a:rPr>
              <a:t>Hillestad</a:t>
            </a:r>
            <a:r>
              <a:rPr lang="en-US" sz="1600" dirty="0">
                <a:solidFill>
                  <a:srgbClr val="000000"/>
                </a:solidFill>
                <a:latin typeface="Century Gothic" panose="020B0502020202020204" pitchFamily="34" charset="0"/>
                <a:cs typeface="Malayalam MN" pitchFamily="2" charset="0"/>
              </a:rPr>
              <a:t> Textiles Gallery in the Department of Textiles, Merchandising, and Fashion Design invites high school students to showcase their textile art and fashion designs! Students can submit textile art including apparel design, fiber art, and surface design work. This exhibition seeks to promote and celebrate the creative work of young artists, designers, and makers working with textile or fiber materials or techniques. </a:t>
            </a:r>
          </a:p>
          <a:p>
            <a:pPr marL="0" indent="0" fontAlgn="base">
              <a:buNone/>
            </a:pPr>
            <a:r>
              <a:rPr lang="en-US" sz="1600" dirty="0">
                <a:solidFill>
                  <a:srgbClr val="000000"/>
                </a:solidFill>
                <a:latin typeface="Century Gothic" panose="020B0502020202020204" pitchFamily="34" charset="0"/>
                <a:cs typeface="Malayalam MN" pitchFamily="2" charset="0"/>
              </a:rPr>
              <a:t>Submitted works will be judged on creativity, originality, craft, and innovation. </a:t>
            </a:r>
          </a:p>
          <a:p>
            <a:pPr marL="0" indent="0" fontAlgn="base">
              <a:buNone/>
            </a:pPr>
            <a:r>
              <a:rPr lang="en-US" sz="1600" dirty="0">
                <a:solidFill>
                  <a:srgbClr val="000000"/>
                </a:solidFill>
                <a:latin typeface="Century Gothic" panose="020B0502020202020204" pitchFamily="34" charset="0"/>
                <a:cs typeface="Malayalam MN" pitchFamily="2" charset="0"/>
              </a:rPr>
              <a:t>The exhibition will run February 2023 to April 2024 at the Robert </a:t>
            </a:r>
            <a:r>
              <a:rPr lang="en-US" sz="1600" dirty="0" err="1">
                <a:solidFill>
                  <a:srgbClr val="000000"/>
                </a:solidFill>
                <a:latin typeface="Century Gothic" panose="020B0502020202020204" pitchFamily="34" charset="0"/>
                <a:cs typeface="Malayalam MN" pitchFamily="2" charset="0"/>
              </a:rPr>
              <a:t>Hillestad</a:t>
            </a:r>
            <a:r>
              <a:rPr lang="en-US" sz="1600" dirty="0">
                <a:solidFill>
                  <a:srgbClr val="000000"/>
                </a:solidFill>
                <a:latin typeface="Century Gothic" panose="020B0502020202020204" pitchFamily="34" charset="0"/>
                <a:cs typeface="Malayalam MN" pitchFamily="2" charset="0"/>
              </a:rPr>
              <a:t> Textile Gallery, located on the 2nd floor of the Gwendolyn Newkirk Human Sciences bldg. on East Campus, is open to the public M-F 9am – 4pm. </a:t>
            </a:r>
          </a:p>
          <a:p>
            <a:pPr marL="0" indent="0" fontAlgn="base">
              <a:buNone/>
            </a:pPr>
            <a:endParaRPr lang="en-US" sz="1600" dirty="0">
              <a:solidFill>
                <a:srgbClr val="000000"/>
              </a:solidFill>
              <a:latin typeface="Century Gothic" panose="020B0502020202020204" pitchFamily="34" charset="0"/>
              <a:cs typeface="Malayalam MN" pitchFamily="2" charset="0"/>
            </a:endParaRPr>
          </a:p>
          <a:p>
            <a:pPr marL="0" indent="0" fontAlgn="base">
              <a:buNone/>
            </a:pPr>
            <a:r>
              <a:rPr lang="en-US" sz="1600" b="1" dirty="0">
                <a:solidFill>
                  <a:srgbClr val="000000"/>
                </a:solidFill>
                <a:latin typeface="Century Gothic" panose="020B0502020202020204" pitchFamily="34" charset="0"/>
                <a:cs typeface="Malayalam MN" pitchFamily="2" charset="0"/>
              </a:rPr>
              <a:t>SUPPORT: </a:t>
            </a:r>
            <a:r>
              <a:rPr lang="en-US" sz="1600" dirty="0">
                <a:solidFill>
                  <a:srgbClr val="000000"/>
                </a:solidFill>
                <a:latin typeface="Century Gothic" panose="020B0502020202020204" pitchFamily="34" charset="0"/>
                <a:cs typeface="Malayalam MN" pitchFamily="2" charset="0"/>
              </a:rPr>
              <a:t>This curriculum guide, “Upcycled: Exploring Textiles &amp; Art,”  provides a unit lesson plan and curriculum developed by our faculty that is focused on upcycling for fashion design and art students. Schools with limited access to materials can use this option to teach their students. All participants in the program are eligible to show their work in the gallery!</a:t>
            </a:r>
          </a:p>
          <a:p>
            <a:pPr marL="0" indent="0" fontAlgn="base">
              <a:buNone/>
            </a:pPr>
            <a:endParaRPr lang="en-US" sz="1600" dirty="0">
              <a:solidFill>
                <a:srgbClr val="000000"/>
              </a:solidFill>
              <a:latin typeface="Century Gothic" panose="020B0502020202020204" pitchFamily="34" charset="0"/>
              <a:cs typeface="Malayalam MN" pitchFamily="2" charset="0"/>
            </a:endParaRPr>
          </a:p>
          <a:p>
            <a:pPr marL="0" indent="0" fontAlgn="base">
              <a:buNone/>
            </a:pPr>
            <a:r>
              <a:rPr lang="en-US" sz="1600" b="1" dirty="0">
                <a:solidFill>
                  <a:srgbClr val="000000"/>
                </a:solidFill>
                <a:latin typeface="Century Gothic" panose="020B0502020202020204" pitchFamily="34" charset="0"/>
                <a:cs typeface="Malayalam MN" pitchFamily="2" charset="0"/>
              </a:rPr>
              <a:t>DEADLINE: </a:t>
            </a:r>
            <a:r>
              <a:rPr lang="en-US" sz="1600" dirty="0">
                <a:solidFill>
                  <a:srgbClr val="000000"/>
                </a:solidFill>
                <a:latin typeface="Century Gothic" panose="020B0502020202020204" pitchFamily="34" charset="0"/>
                <a:cs typeface="Malayalam MN" pitchFamily="2" charset="0"/>
              </a:rPr>
              <a:t>DEC 22, 2023</a:t>
            </a:r>
            <a:r>
              <a:rPr lang="en-US" sz="1200" dirty="0">
                <a:latin typeface="Malayalam MN" pitchFamily="2" charset="0"/>
                <a:cs typeface="Malayalam MN" pitchFamily="2" charset="0"/>
              </a:rPr>
              <a:t>                                                                                                                        </a:t>
            </a:r>
            <a:r>
              <a:rPr lang="en-US" sz="1600" dirty="0">
                <a:solidFill>
                  <a:srgbClr val="000000"/>
                </a:solidFill>
                <a:latin typeface="Century Gothic" panose="020B0502020202020204" pitchFamily="34" charset="0"/>
                <a:cs typeface="Malayalam MN" pitchFamily="2" charset="0"/>
              </a:rPr>
              <a:t>Entries will be submitted to </a:t>
            </a:r>
            <a:r>
              <a:rPr lang="en-US" sz="1600" dirty="0">
                <a:solidFill>
                  <a:srgbClr val="000000"/>
                </a:solidFill>
                <a:latin typeface="Century Gothic" panose="020B0502020202020204" pitchFamily="34" charset="0"/>
                <a:cs typeface="Malayalam MN" pitchFamily="2" charset="0"/>
                <a:hlinkClick r:id="rId5"/>
              </a:rPr>
              <a:t>https://unlarts.slideroom.com/#/permalink/program/72199</a:t>
            </a:r>
            <a:r>
              <a:rPr lang="en-US" sz="1600" dirty="0">
                <a:solidFill>
                  <a:srgbClr val="000000"/>
                </a:solidFill>
                <a:latin typeface="Century Gothic" panose="020B0502020202020204" pitchFamily="34" charset="0"/>
                <a:cs typeface="Malayalam MN" pitchFamily="2" charset="0"/>
              </a:rPr>
              <a:t>    </a:t>
            </a:r>
          </a:p>
        </p:txBody>
      </p:sp>
      <p:cxnSp>
        <p:nvCxnSpPr>
          <p:cNvPr id="15" name="Straight Connector 14">
            <a:extLst>
              <a:ext uri="{FF2B5EF4-FFF2-40B4-BE49-F238E27FC236}">
                <a16:creationId xmlns:a16="http://schemas.microsoft.com/office/drawing/2014/main" id="{96403BC4-D5B1-CB35-3BF6-38CCB62C4351}"/>
              </a:ext>
            </a:extLst>
          </p:cNvPr>
          <p:cNvCxnSpPr/>
          <p:nvPr/>
        </p:nvCxnSpPr>
        <p:spPr>
          <a:xfrm>
            <a:off x="653297" y="1773219"/>
            <a:ext cx="5174673" cy="0"/>
          </a:xfrm>
          <a:prstGeom prst="line">
            <a:avLst/>
          </a:prstGeom>
        </p:spPr>
        <p:style>
          <a:lnRef idx="3">
            <a:schemeClr val="dk1"/>
          </a:lnRef>
          <a:fillRef idx="0">
            <a:schemeClr val="dk1"/>
          </a:fillRef>
          <a:effectRef idx="2">
            <a:schemeClr val="dk1"/>
          </a:effectRef>
          <a:fontRef idx="minor">
            <a:schemeClr val="tx1"/>
          </a:fontRef>
        </p:style>
      </p:cxnSp>
      <p:sp>
        <p:nvSpPr>
          <p:cNvPr id="16" name="Title 1">
            <a:extLst>
              <a:ext uri="{FF2B5EF4-FFF2-40B4-BE49-F238E27FC236}">
                <a16:creationId xmlns:a16="http://schemas.microsoft.com/office/drawing/2014/main" id="{8AB074CC-569F-6B22-3D42-79DB83141579}"/>
              </a:ext>
            </a:extLst>
          </p:cNvPr>
          <p:cNvSpPr txBox="1">
            <a:spLocks/>
          </p:cNvSpPr>
          <p:nvPr/>
        </p:nvSpPr>
        <p:spPr>
          <a:xfrm>
            <a:off x="14520" y="9724210"/>
            <a:ext cx="334892" cy="334190"/>
          </a:xfrm>
          <a:prstGeom prst="rect">
            <a:avLst/>
          </a:prstGeom>
        </p:spPr>
        <p:txBody>
          <a:bodyPr vert="horz" lIns="91440" tIns="45720" rIns="91440" bIns="45720" rtlCol="0" anchor="t">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r"/>
            <a:r>
              <a:rPr lang="en-US" sz="1600" dirty="0">
                <a:solidFill>
                  <a:schemeClr val="bg1">
                    <a:lumMod val="85000"/>
                  </a:schemeClr>
                </a:solidFill>
                <a:latin typeface="Malayalam MN" pitchFamily="2" charset="0"/>
                <a:cs typeface="Malayalam MN" pitchFamily="2" charset="0"/>
              </a:rPr>
              <a:t>6</a:t>
            </a:r>
          </a:p>
        </p:txBody>
      </p:sp>
      <p:sp>
        <p:nvSpPr>
          <p:cNvPr id="7" name="TextBox 6">
            <a:extLst>
              <a:ext uri="{FF2B5EF4-FFF2-40B4-BE49-F238E27FC236}">
                <a16:creationId xmlns:a16="http://schemas.microsoft.com/office/drawing/2014/main" id="{FA7DEF21-9BDC-4302-0C97-B310D7E8EE82}"/>
              </a:ext>
            </a:extLst>
          </p:cNvPr>
          <p:cNvSpPr txBox="1"/>
          <p:nvPr/>
        </p:nvSpPr>
        <p:spPr>
          <a:xfrm>
            <a:off x="4719781" y="9724210"/>
            <a:ext cx="3200665" cy="246221"/>
          </a:xfrm>
          <a:prstGeom prst="rect">
            <a:avLst/>
          </a:prstGeom>
          <a:noFill/>
        </p:spPr>
        <p:txBody>
          <a:bodyPr wrap="square" rtlCol="0">
            <a:spAutoFit/>
          </a:bodyPr>
          <a:lstStyle/>
          <a:p>
            <a:r>
              <a:rPr lang="en-US" sz="1000" b="0" i="0" dirty="0">
                <a:solidFill>
                  <a:schemeClr val="bg1">
                    <a:lumMod val="85000"/>
                  </a:schemeClr>
                </a:solidFill>
                <a:effectLst/>
                <a:latin typeface="Century Gothic" panose="020B0502020202020204" pitchFamily="34" charset="0"/>
              </a:rPr>
              <a:t>Photo by Pew Nguyen</a:t>
            </a:r>
            <a:endParaRPr lang="en-US" sz="1000" dirty="0">
              <a:solidFill>
                <a:schemeClr val="bg1">
                  <a:lumMod val="85000"/>
                </a:schemeClr>
              </a:solidFill>
              <a:latin typeface="Century Gothic" panose="020B0502020202020204" pitchFamily="34" charset="0"/>
            </a:endParaRPr>
          </a:p>
        </p:txBody>
      </p:sp>
    </p:spTree>
    <p:extLst>
      <p:ext uri="{BB962C8B-B14F-4D97-AF65-F5344CB8AC3E}">
        <p14:creationId xmlns:p14="http://schemas.microsoft.com/office/powerpoint/2010/main" val="38395674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2251</TotalTime>
  <Words>1257</Words>
  <Application>Microsoft Macintosh PowerPoint</Application>
  <PresentationFormat>Custom</PresentationFormat>
  <Paragraphs>87</Paragraphs>
  <Slides>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Calibri Light</vt:lpstr>
      <vt:lpstr>Century Gothic</vt:lpstr>
      <vt:lpstr>Malayalam MN</vt:lpstr>
      <vt:lpstr>Office Theme</vt:lpstr>
      <vt:lpstr>UPCYCLED EXPLORING TEXTILES &amp; ART</vt:lpstr>
      <vt:lpstr>ACKNOWLEDGEMENTS</vt:lpstr>
      <vt:lpstr>TEXTILE SCULPTURE</vt:lpstr>
      <vt:lpstr>PowerPoint Presentation</vt:lpstr>
      <vt:lpstr>ADDITIONAL EXAMPLES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Kuhlman</dc:creator>
  <cp:lastModifiedBy>Anna Kuhlman</cp:lastModifiedBy>
  <cp:revision>26</cp:revision>
  <dcterms:created xsi:type="dcterms:W3CDTF">2023-05-27T15:18:14Z</dcterms:created>
  <dcterms:modified xsi:type="dcterms:W3CDTF">2023-06-03T01:33:50Z</dcterms:modified>
</cp:coreProperties>
</file>