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78" r:id="rId2"/>
    <p:sldId id="1119" r:id="rId3"/>
    <p:sldId id="970" r:id="rId4"/>
    <p:sldId id="1102" r:id="rId5"/>
    <p:sldId id="1113" r:id="rId6"/>
    <p:sldId id="1103" r:id="rId7"/>
    <p:sldId id="1104" r:id="rId8"/>
    <p:sldId id="1114" r:id="rId9"/>
    <p:sldId id="1105" r:id="rId10"/>
    <p:sldId id="1112" r:id="rId11"/>
    <p:sldId id="1111" r:id="rId12"/>
    <p:sldId id="1106" r:id="rId13"/>
    <p:sldId id="1120" r:id="rId14"/>
    <p:sldId id="1121" r:id="rId15"/>
    <p:sldId id="1122" r:id="rId16"/>
    <p:sldId id="1123" r:id="rId17"/>
    <p:sldId id="1109" r:id="rId18"/>
    <p:sldId id="1110" r:id="rId19"/>
    <p:sldId id="111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wer strategic sourcing with digital procurement" id="{FE99BF74-FFF4-E949-8295-952F0162E347}">
          <p14:sldIdLst>
            <p14:sldId id="378"/>
            <p14:sldId id="1119"/>
            <p14:sldId id="970"/>
            <p14:sldId id="1102"/>
            <p14:sldId id="1113"/>
            <p14:sldId id="1103"/>
            <p14:sldId id="1104"/>
            <p14:sldId id="1114"/>
            <p14:sldId id="1105"/>
            <p14:sldId id="1112"/>
            <p14:sldId id="1111"/>
            <p14:sldId id="1106"/>
            <p14:sldId id="1120"/>
            <p14:sldId id="1121"/>
            <p14:sldId id="1122"/>
            <p14:sldId id="1123"/>
            <p14:sldId id="1109"/>
            <p14:sldId id="1110"/>
            <p14:sldId id="1116"/>
          </p14:sldIdLst>
        </p14:section>
        <p14:section name="Amazon Business for Manufacturing" id="{C92E40B6-3674-4553-8701-2EC8922C1DFF}">
          <p14:sldIdLst/>
        </p14:section>
        <p14:section name="Technology Solutions" id="{79E75674-0AB8-4590-A600-DFA9CED8B827}">
          <p14:sldIdLst/>
        </p14:section>
        <p14:section name="Business Giving" id="{F3C85AF1-32A3-4CD0-A270-A2FD3A6881E4}">
          <p14:sldIdLst/>
        </p14:section>
        <p14:section name="Managed Spend" id="{A3DF7F44-E375-4813-9E47-7F7D46F53B0A}">
          <p14:sldIdLst/>
        </p14:section>
        <p14:section name="Appendix" id="{A9A80270-3880-4974-B7A6-5B4799F436AC}">
          <p14:sldIdLst/>
        </p14:section>
        <p14:section name="Procure-to-pay (P2P) process" id="{1021D101-C398-4B82-9A4C-E503E4B1F398}">
          <p14:sldIdLst/>
        </p14:section>
        <p14:section name="Misc." id="{87BC64F2-DCFE-47E8-9EF9-90D7F86F013A}">
          <p14:sldIdLst/>
        </p14:section>
        <p14:section name="Quotes" id="{1F2B8230-FB37-45B2-9B72-42D3F93D66B0}">
          <p14:sldIdLst/>
        </p14:section>
        <p14:section name="Additional Slides" id="{4D9DE342-F2C6-164E-AD48-7F8431746C85}">
          <p14:sldIdLst/>
        </p14:section>
      </p14:sectionLst>
    </p:ext>
    <p:ext uri="{EFAFB233-063F-42B5-8137-9DF3F51BA10A}">
      <p15:sldGuideLst xmlns:p15="http://schemas.microsoft.com/office/powerpoint/2012/main">
        <p15:guide id="1" pos="4536" userDrawn="1">
          <p15:clr>
            <a:srgbClr val="A4A3A4"/>
          </p15:clr>
        </p15:guide>
        <p15:guide id="2" pos="4416" userDrawn="1">
          <p15:clr>
            <a:srgbClr val="A4A3A4"/>
          </p15:clr>
        </p15:guide>
        <p15:guide id="3" pos="672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A399F1-8CCF-6491-1610-9B7ED5A579B0}" name="Alexia Cooley" initials="AC" userId="zoFPMtcOQSoy6qagcbKS7pox4TNF20/EzbveMTfX2Ek=" providerId="None"/>
  <p188:author id="{6D92C7F2-464A-67B7-B2FF-0BCFEF8ADBDA}" name="Darren Choong" initials="DC" userId="7aBmvwu0KlO367J8X3mVocwzsVKhuUstOrn4MIbiH84=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raxton, Alicia" initials="BA" lastIdx="19" clrIdx="6">
    <p:extLst>
      <p:ext uri="{19B8F6BF-5375-455C-9EA6-DF929625EA0E}">
        <p15:presenceInfo xmlns:p15="http://schemas.microsoft.com/office/powerpoint/2012/main" userId="S-1-5-21-1407069837-2091007605-538272213-62488939" providerId="AD"/>
      </p:ext>
    </p:extLst>
  </p:cmAuthor>
  <p:cmAuthor id="1" name="Yacoub, Sarah" initials="YS" lastIdx="29" clrIdx="0">
    <p:extLst>
      <p:ext uri="{19B8F6BF-5375-455C-9EA6-DF929625EA0E}">
        <p15:presenceInfo xmlns:p15="http://schemas.microsoft.com/office/powerpoint/2012/main" userId="S-1-5-21-1407069837-2091007605-538272213-29506197" providerId="AD"/>
      </p:ext>
    </p:extLst>
  </p:cmAuthor>
  <p:cmAuthor id="2" name="Maul, Jennifer" initials="MJ" lastIdx="28" clrIdx="1">
    <p:extLst>
      <p:ext uri="{19B8F6BF-5375-455C-9EA6-DF929625EA0E}">
        <p15:presenceInfo xmlns:p15="http://schemas.microsoft.com/office/powerpoint/2012/main" userId="S-1-5-21-1407069837-2091007605-538272213-15282219" providerId="AD"/>
      </p:ext>
    </p:extLst>
  </p:cmAuthor>
  <p:cmAuthor id="3" name="Faulkner, Stephanee" initials="FS" lastIdx="4" clrIdx="2">
    <p:extLst>
      <p:ext uri="{19B8F6BF-5375-455C-9EA6-DF929625EA0E}">
        <p15:presenceInfo xmlns:p15="http://schemas.microsoft.com/office/powerpoint/2012/main" userId="S-1-5-21-1407069837-2091007605-538272213-40955137" providerId="AD"/>
      </p:ext>
    </p:extLst>
  </p:cmAuthor>
  <p:cmAuthor id="4" name="Nguyen, Lucy" initials="NL" lastIdx="23" clrIdx="3">
    <p:extLst>
      <p:ext uri="{19B8F6BF-5375-455C-9EA6-DF929625EA0E}">
        <p15:presenceInfo xmlns:p15="http://schemas.microsoft.com/office/powerpoint/2012/main" userId="S-1-5-21-1407069837-2091007605-538272213-42185369" providerId="AD"/>
      </p:ext>
    </p:extLst>
  </p:cmAuthor>
  <p:cmAuthor id="5" name="Held, David" initials="HD" lastIdx="18" clrIdx="4">
    <p:extLst>
      <p:ext uri="{19B8F6BF-5375-455C-9EA6-DF929625EA0E}">
        <p15:presenceInfo xmlns:p15="http://schemas.microsoft.com/office/powerpoint/2012/main" userId="S-1-5-21-1407069837-2091007605-538272213-43443862" providerId="AD"/>
      </p:ext>
    </p:extLst>
  </p:cmAuthor>
  <p:cmAuthor id="6" name="Choong, Darren" initials="CD" lastIdx="1" clrIdx="5">
    <p:extLst>
      <p:ext uri="{19B8F6BF-5375-455C-9EA6-DF929625EA0E}">
        <p15:presenceInfo xmlns:p15="http://schemas.microsoft.com/office/powerpoint/2012/main" userId="S-1-5-21-1407069837-2091007605-538272213-577189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00"/>
    <a:srgbClr val="F8F8F8"/>
    <a:srgbClr val="FF6100"/>
    <a:srgbClr val="0578FF"/>
    <a:srgbClr val="F55600"/>
    <a:srgbClr val="F09A2B"/>
    <a:srgbClr val="7FD0FF"/>
    <a:srgbClr val="AEE1FF"/>
    <a:srgbClr val="80CFFF"/>
    <a:srgbClr val="42A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2" autoAdjust="0"/>
    <p:restoredTop sz="93404" autoAdjust="0"/>
  </p:normalViewPr>
  <p:slideViewPr>
    <p:cSldViewPr snapToGrid="0" snapToObjects="1">
      <p:cViewPr varScale="1">
        <p:scale>
          <a:sx n="103" d="100"/>
          <a:sy n="103" d="100"/>
        </p:scale>
        <p:origin x="1104" y="114"/>
      </p:cViewPr>
      <p:guideLst>
        <p:guide pos="4536"/>
        <p:guide pos="4416"/>
        <p:guide pos="672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8/10/relationships/authors" Target="author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FD17B-2B34-B646-BAE6-10C3ED394943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1B6FD-4010-B940-8A1B-321E6227B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0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11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54EB1-B738-73F4-0153-5ED06D7A6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CCCD0D-2A3E-9F0E-D5AE-FCB103D2CA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90389F-752E-047A-F001-911C78BD6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15835-321A-E717-FF06-EED846A490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456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BE417-0CA5-708D-054A-66F15B35D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3533C-3788-47E6-A765-2CC2A8492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992C27-1647-41BC-0BBB-F01BF356F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E9C24-4DC3-1150-486E-73F139BA92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35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1EAB0-8922-EFFA-C946-2D9694D5C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22B1B5-7ACA-3D8B-6925-DE1BD29EC0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7A991F-37D3-8FF3-8A54-E97566588E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57070-D3C3-9A1B-0CB1-F3C3575B5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62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3AA56-8AA7-800E-A35D-8F4456EFF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82E805-8689-BEF7-4E63-6246E06A5F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A5F3D-6381-3DAF-B6D0-D6131E5F1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28BDF-9887-956B-3EC2-A993223DB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96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ABFA2-E41E-D0EC-4534-CFBE44D4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02D1D5-2F2E-0897-1AB8-50DCCD5D67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5AAB7-F8D9-1B00-CF4D-2E7A90E12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1C127-26EB-7CEF-4590-2F9588D0E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3542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CB77C-DC29-50C5-E0C5-9FA90C759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BC7FA9-BC75-2B76-EBEA-BF1A46254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A460C9-1874-13F2-6CBB-BCA401C828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A4712-0C82-6475-E39C-D1028C255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717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2D3C4C-3417-D0FA-EE75-8399163B2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6E250-C6F2-46F5-D8C8-3670E9165D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6D45A-0855-8C8D-C625-801EBD28B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0C2D4-4327-84BC-3E5D-9AA16D4A1B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043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67AC7-72AE-F2F9-A53F-F337772AC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C7487F-FC20-5E64-9C26-A9FFAD06C4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93297B-42A8-BCB4-3FAF-07C1460D6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B1817-6C77-A569-0447-5F5874F474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2D6F9C-AB60-6C45-BEBD-6BB2373F22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730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0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B5C83-F6F6-433D-3C58-C9D04467CA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78C72A-9FF5-B662-658F-0A84DA0CE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10D86A-5A9A-AE0C-5BF2-F264EEE2E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B6BB7-CADE-4EB8-E2A9-D1BC454C6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9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40963-0B57-02FF-003A-BCC1D3AA8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5F146D-329B-9043-AEA1-328BDBFE6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D1A544-C765-548E-7B3D-4EC2A42EDF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A6F7E-6D26-5726-C6A4-F78BE19FBB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94CA-A01F-E278-6635-C5887BAC2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DCAB1F-82E2-34F1-A194-D498888D55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60A88C-C636-A93F-AC2D-F670BB08F4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3595E-A987-032D-46C6-078A82C75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528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2F9B4E-38E8-FEA8-D4F9-8159A50EC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D8A206-73DF-BE31-591C-D9FBD5771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2DF175-5149-73F1-06E6-26C7608477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22513-B18D-93D7-15C3-E1085F7790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0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DF412-F0CD-E96E-7086-5E7BB4375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D500E9-C00C-4C68-EB29-123E8E697E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37D93-5543-7C7F-29CC-A0DF58F8F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CA1DA-7BBA-3D5F-EACB-CDFE0D007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44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96900-E28C-A506-3383-1505A44C6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770E04-AC10-5E6B-0694-CE69BF1EFE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7C734E-998B-03E9-72A4-9FBE952F29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82795-FB2E-DE8C-4B51-88F61B6A7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61B6FD-4010-B940-8A1B-321E6227B6B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1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FE0C33-B412-F587-7429-986015C9713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72BB1-1E84-8446-F3CC-514312A1E1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FE61D8-C14A-FC74-1486-2D064858E4FD}"/>
              </a:ext>
            </a:extLst>
          </p:cNvPr>
          <p:cNvSpPr txBox="1">
            <a:spLocks/>
          </p:cNvSpPr>
          <p:nvPr userDrawn="1"/>
        </p:nvSpPr>
        <p:spPr>
          <a:xfrm>
            <a:off x="9268611" y="6629142"/>
            <a:ext cx="274320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00" b="0" i="0" kern="120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AMAZON CONFIDENTIAL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55E2B-A622-0F40-9010-7B17D48D15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061173"/>
            <a:ext cx="5219700" cy="735651"/>
          </a:xfrm>
        </p:spPr>
        <p:txBody>
          <a:bodyPr anchor="ctr">
            <a:spAutoFit/>
          </a:bodyPr>
          <a:lstStyle>
            <a:lvl1pPr>
              <a:lnSpc>
                <a:spcPct val="75000"/>
              </a:lnSpc>
              <a:spcAft>
                <a:spcPts val="0"/>
              </a:spcAft>
              <a:defRPr sz="5400" b="1" i="0" spc="20" baseline="0">
                <a:solidFill>
                  <a:schemeClr val="bg1"/>
                </a:solidFill>
                <a:latin typeface="Ember Modern Display Standard" panose="020B05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7156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169B4A9-AAB9-88C4-9F4F-88CAE21479FB}"/>
              </a:ext>
            </a:extLst>
          </p:cNvPr>
          <p:cNvSpPr/>
          <p:nvPr userDrawn="1"/>
        </p:nvSpPr>
        <p:spPr>
          <a:xfrm>
            <a:off x="685800" y="914400"/>
            <a:ext cx="3447288" cy="502920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231714E-0AEB-57AB-A4E2-51C3E9038A0A}"/>
              </a:ext>
            </a:extLst>
          </p:cNvPr>
          <p:cNvSpPr/>
          <p:nvPr userDrawn="1"/>
        </p:nvSpPr>
        <p:spPr>
          <a:xfrm>
            <a:off x="4368800" y="914400"/>
            <a:ext cx="3447288" cy="502920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05289CC-4B5C-80CC-B0C3-3C29E25A2D1E}"/>
              </a:ext>
            </a:extLst>
          </p:cNvPr>
          <p:cNvSpPr/>
          <p:nvPr userDrawn="1"/>
        </p:nvSpPr>
        <p:spPr>
          <a:xfrm>
            <a:off x="8051800" y="914400"/>
            <a:ext cx="3447288" cy="502920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46306C-FDAD-D34F-A8DF-848397D9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425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up Sh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425449B-624E-501B-7F9A-8E1AA988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3" y="256032"/>
            <a:ext cx="8070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BE33E8F-E907-2BB4-7EF5-432F397CFE29}"/>
              </a:ext>
            </a:extLst>
          </p:cNvPr>
          <p:cNvSpPr/>
          <p:nvPr userDrawn="1"/>
        </p:nvSpPr>
        <p:spPr>
          <a:xfrm>
            <a:off x="685800" y="3044346"/>
            <a:ext cx="3447288" cy="2899253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B668C29-89C5-8117-8744-4F1A4B5BE3D0}"/>
              </a:ext>
            </a:extLst>
          </p:cNvPr>
          <p:cNvSpPr/>
          <p:nvPr userDrawn="1"/>
        </p:nvSpPr>
        <p:spPr>
          <a:xfrm>
            <a:off x="4368800" y="3044346"/>
            <a:ext cx="3447288" cy="2899253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BF3BDA6-6EAB-C59B-1FE2-1C145D6B2C32}"/>
              </a:ext>
            </a:extLst>
          </p:cNvPr>
          <p:cNvSpPr/>
          <p:nvPr userDrawn="1"/>
        </p:nvSpPr>
        <p:spPr>
          <a:xfrm>
            <a:off x="8051800" y="3044346"/>
            <a:ext cx="3447288" cy="2899253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306C-FDAD-D34F-A8DF-848397D9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B32B13E-C155-1EE0-66DB-3A973AE88C64}"/>
              </a:ext>
            </a:extLst>
          </p:cNvPr>
          <p:cNvSpPr/>
          <p:nvPr userDrawn="1"/>
        </p:nvSpPr>
        <p:spPr>
          <a:xfrm>
            <a:off x="3429000" y="914400"/>
            <a:ext cx="2589330" cy="502920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40A2B-B674-382A-4B90-F95C49921B18}"/>
              </a:ext>
            </a:extLst>
          </p:cNvPr>
          <p:cNvSpPr/>
          <p:nvPr userDrawn="1"/>
        </p:nvSpPr>
        <p:spPr>
          <a:xfrm>
            <a:off x="6172200" y="914400"/>
            <a:ext cx="2589330" cy="502920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1CB0B9-4AEB-F774-F072-516E98E11A90}"/>
              </a:ext>
            </a:extLst>
          </p:cNvPr>
          <p:cNvSpPr/>
          <p:nvPr userDrawn="1"/>
        </p:nvSpPr>
        <p:spPr>
          <a:xfrm>
            <a:off x="8915400" y="914400"/>
            <a:ext cx="2589330" cy="502920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169B4A9-AAB9-88C4-9F4F-88CAE21479FB}"/>
              </a:ext>
            </a:extLst>
          </p:cNvPr>
          <p:cNvSpPr/>
          <p:nvPr userDrawn="1"/>
        </p:nvSpPr>
        <p:spPr>
          <a:xfrm>
            <a:off x="685800" y="914400"/>
            <a:ext cx="2589330" cy="502920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26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up Sh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306C-FDAD-D34F-A8DF-848397D9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B32B13E-C155-1EE0-66DB-3A973AE88C64}"/>
              </a:ext>
            </a:extLst>
          </p:cNvPr>
          <p:cNvSpPr/>
          <p:nvPr userDrawn="1"/>
        </p:nvSpPr>
        <p:spPr>
          <a:xfrm>
            <a:off x="3429000" y="1707506"/>
            <a:ext cx="2589330" cy="3660361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CA40A2B-B674-382A-4B90-F95C49921B18}"/>
              </a:ext>
            </a:extLst>
          </p:cNvPr>
          <p:cNvSpPr/>
          <p:nvPr userDrawn="1"/>
        </p:nvSpPr>
        <p:spPr>
          <a:xfrm>
            <a:off x="6172200" y="1707506"/>
            <a:ext cx="2589330" cy="3660361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1CB0B9-4AEB-F774-F072-516E98E11A90}"/>
              </a:ext>
            </a:extLst>
          </p:cNvPr>
          <p:cNvSpPr/>
          <p:nvPr userDrawn="1"/>
        </p:nvSpPr>
        <p:spPr>
          <a:xfrm>
            <a:off x="8915400" y="1707506"/>
            <a:ext cx="2589330" cy="3660361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169B4A9-AAB9-88C4-9F4F-88CAE21479FB}"/>
              </a:ext>
            </a:extLst>
          </p:cNvPr>
          <p:cNvSpPr/>
          <p:nvPr userDrawn="1"/>
        </p:nvSpPr>
        <p:spPr>
          <a:xfrm>
            <a:off x="685800" y="1707506"/>
            <a:ext cx="2589330" cy="3660361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96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306C-FDAD-D34F-A8DF-848397D9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1CA1610-9ED5-04FB-7703-1C14B7C63D50}"/>
              </a:ext>
            </a:extLst>
          </p:cNvPr>
          <p:cNvSpPr/>
          <p:nvPr userDrawn="1"/>
        </p:nvSpPr>
        <p:spPr>
          <a:xfrm>
            <a:off x="685800" y="914400"/>
            <a:ext cx="2589330" cy="242316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7574205-6F7E-4977-6ABC-71AE5C0CFBA0}"/>
              </a:ext>
            </a:extLst>
          </p:cNvPr>
          <p:cNvSpPr/>
          <p:nvPr userDrawn="1"/>
        </p:nvSpPr>
        <p:spPr>
          <a:xfrm>
            <a:off x="685800" y="3524469"/>
            <a:ext cx="2589330" cy="242316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B656251-FF37-F2F4-6F75-E21FA1C7F15C}"/>
              </a:ext>
            </a:extLst>
          </p:cNvPr>
          <p:cNvSpPr/>
          <p:nvPr userDrawn="1"/>
        </p:nvSpPr>
        <p:spPr>
          <a:xfrm>
            <a:off x="3429000" y="914400"/>
            <a:ext cx="2589330" cy="242316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49806B3-6AA1-5A54-2189-54B38E85A943}"/>
              </a:ext>
            </a:extLst>
          </p:cNvPr>
          <p:cNvSpPr/>
          <p:nvPr userDrawn="1"/>
        </p:nvSpPr>
        <p:spPr>
          <a:xfrm>
            <a:off x="3429000" y="3524469"/>
            <a:ext cx="2589330" cy="242316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4DBFD886-326B-3163-6001-4D9498A11F96}"/>
              </a:ext>
            </a:extLst>
          </p:cNvPr>
          <p:cNvSpPr/>
          <p:nvPr userDrawn="1"/>
        </p:nvSpPr>
        <p:spPr>
          <a:xfrm>
            <a:off x="6172200" y="914400"/>
            <a:ext cx="2589330" cy="242316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BBD9230-49CA-9CE8-06BF-A0C80A48BEA9}"/>
              </a:ext>
            </a:extLst>
          </p:cNvPr>
          <p:cNvSpPr/>
          <p:nvPr userDrawn="1"/>
        </p:nvSpPr>
        <p:spPr>
          <a:xfrm>
            <a:off x="6172200" y="3524469"/>
            <a:ext cx="2589330" cy="242316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FE5B3A8-6BD4-9384-63F4-213412B7267D}"/>
              </a:ext>
            </a:extLst>
          </p:cNvPr>
          <p:cNvSpPr/>
          <p:nvPr userDrawn="1"/>
        </p:nvSpPr>
        <p:spPr>
          <a:xfrm>
            <a:off x="8915400" y="914400"/>
            <a:ext cx="2589330" cy="242316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95451C5-9614-36B1-37CA-3EAA75C635C5}"/>
              </a:ext>
            </a:extLst>
          </p:cNvPr>
          <p:cNvSpPr/>
          <p:nvPr userDrawn="1"/>
        </p:nvSpPr>
        <p:spPr>
          <a:xfrm>
            <a:off x="8915400" y="3524469"/>
            <a:ext cx="2589330" cy="242316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2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Off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DBAEE08-5377-6CB8-AF3A-4022A432AB6B}"/>
              </a:ext>
            </a:extLst>
          </p:cNvPr>
          <p:cNvSpPr/>
          <p:nvPr userDrawn="1"/>
        </p:nvSpPr>
        <p:spPr>
          <a:xfrm>
            <a:off x="6473952" y="914400"/>
            <a:ext cx="5029200" cy="502920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CA33B8-25D5-01E8-006B-43A3559F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29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quid 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DBAEE08-5377-6CB8-AF3A-4022A432AB6B}"/>
              </a:ext>
            </a:extLst>
          </p:cNvPr>
          <p:cNvSpPr/>
          <p:nvPr userDrawn="1"/>
        </p:nvSpPr>
        <p:spPr>
          <a:xfrm>
            <a:off x="6473952" y="914400"/>
            <a:ext cx="5029200" cy="5029200"/>
          </a:xfrm>
          <a:prstGeom prst="roundRect">
            <a:avLst>
              <a:gd name="adj" fmla="val 31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2BEAF3-457C-C44A-B0EF-F0B4D20F5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83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Off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75B674-1798-0684-EFC5-4C9221E9BA50}"/>
              </a:ext>
            </a:extLst>
          </p:cNvPr>
          <p:cNvSpPr/>
          <p:nvPr userDrawn="1"/>
        </p:nvSpPr>
        <p:spPr>
          <a:xfrm>
            <a:off x="685800" y="914400"/>
            <a:ext cx="5029200" cy="502920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577C3-3232-5619-4932-47C98FC0F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6874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quid-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75B674-1798-0684-EFC5-4C9221E9BA50}"/>
              </a:ext>
            </a:extLst>
          </p:cNvPr>
          <p:cNvSpPr/>
          <p:nvPr userDrawn="1"/>
        </p:nvSpPr>
        <p:spPr>
          <a:xfrm>
            <a:off x="685800" y="914400"/>
            <a:ext cx="5029200" cy="5029200"/>
          </a:xfrm>
          <a:prstGeom prst="roundRect">
            <a:avLst>
              <a:gd name="adj" fmla="val 310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533F7-243A-0D30-64A2-A8CA0D1F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144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6306C-FDAD-D34F-A8DF-848397D9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E6B48D7-E587-3546-BD64-45A18B6A8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444" y="1373594"/>
            <a:ext cx="104775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7483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D657C4-E1AC-034A-B453-17CAC7CD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278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quid I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0D4B90-E1D4-E111-AEB2-EE86C1FA61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1DD899-6974-6CAC-434C-85B3965A9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DDC1A3E-AD46-2913-0577-1E9062BE006D}"/>
              </a:ext>
            </a:extLst>
          </p:cNvPr>
          <p:cNvSpPr txBox="1">
            <a:spLocks/>
          </p:cNvSpPr>
          <p:nvPr userDrawn="1"/>
        </p:nvSpPr>
        <p:spPr>
          <a:xfrm>
            <a:off x="9268611" y="6629142"/>
            <a:ext cx="274320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00" b="0" i="0" kern="120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AMAZON CONFIDENTIAL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C0E8342-0AB1-C5C5-4D45-DD45F78D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627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57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quid 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1E0493-1BF9-3E6C-329D-0B3D0A7B9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C0227F-D8E1-DF0D-9C82-4628DB569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1BAE91-B0BA-C498-EC73-9E305C2A67BA}"/>
              </a:ext>
            </a:extLst>
          </p:cNvPr>
          <p:cNvSpPr txBox="1">
            <a:spLocks/>
          </p:cNvSpPr>
          <p:nvPr userDrawn="1"/>
        </p:nvSpPr>
        <p:spPr>
          <a:xfrm>
            <a:off x="9268611" y="6629142"/>
            <a:ext cx="274320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00" b="0" i="0" kern="120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AMAZON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8978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3F8E-C190-084B-A678-31EDA2329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78A58A1-3094-15FD-5696-D12E9F70C3A4}"/>
              </a:ext>
            </a:extLst>
          </p:cNvPr>
          <p:cNvSpPr/>
          <p:nvPr userDrawn="1"/>
        </p:nvSpPr>
        <p:spPr>
          <a:xfrm>
            <a:off x="685800" y="914400"/>
            <a:ext cx="10817352" cy="502920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9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up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F826F9A-3233-2704-D944-46C889B19F5E}"/>
              </a:ext>
            </a:extLst>
          </p:cNvPr>
          <p:cNvSpPr/>
          <p:nvPr userDrawn="1"/>
        </p:nvSpPr>
        <p:spPr>
          <a:xfrm>
            <a:off x="685800" y="914400"/>
            <a:ext cx="10817352" cy="548640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E521E0-B7F7-304F-818D-E274AC142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171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1B41D-56D5-0A06-D514-9D309F4C4CFD}"/>
              </a:ext>
            </a:extLst>
          </p:cNvPr>
          <p:cNvSpPr/>
          <p:nvPr userDrawn="1"/>
        </p:nvSpPr>
        <p:spPr>
          <a:xfrm>
            <a:off x="6473952" y="914400"/>
            <a:ext cx="5029200" cy="502920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8CF1622-DA5C-13A8-6C87-487F29E487BF}"/>
              </a:ext>
            </a:extLst>
          </p:cNvPr>
          <p:cNvSpPr/>
          <p:nvPr userDrawn="1"/>
        </p:nvSpPr>
        <p:spPr>
          <a:xfrm>
            <a:off x="685800" y="914400"/>
            <a:ext cx="5029200" cy="5029200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425449B-624E-501B-7F9A-8E1AA988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3" y="256032"/>
            <a:ext cx="8070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 Sma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425449B-624E-501B-7F9A-8E1AA988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3" y="256032"/>
            <a:ext cx="80702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AD2A2E3-7BE0-6973-CD31-BEB6F912A746}"/>
              </a:ext>
            </a:extLst>
          </p:cNvPr>
          <p:cNvSpPr/>
          <p:nvPr userDrawn="1"/>
        </p:nvSpPr>
        <p:spPr>
          <a:xfrm>
            <a:off x="6473952" y="2465408"/>
            <a:ext cx="5029200" cy="3478192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6174432-BEC0-D6A6-636A-33DC49EBD2AF}"/>
              </a:ext>
            </a:extLst>
          </p:cNvPr>
          <p:cNvSpPr/>
          <p:nvPr userDrawn="1"/>
        </p:nvSpPr>
        <p:spPr>
          <a:xfrm>
            <a:off x="685800" y="2465408"/>
            <a:ext cx="5029200" cy="3478192"/>
          </a:xfrm>
          <a:prstGeom prst="roundRect">
            <a:avLst>
              <a:gd name="adj" fmla="val 310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58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93F6B4-A04C-EB46-9F84-36FF4EF22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3" y="252228"/>
            <a:ext cx="8070235" cy="3651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8EE04-5193-924E-B1CC-047C4790F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5444" y="1373594"/>
            <a:ext cx="104775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02240-DAF8-8848-8AB2-3BF88435D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E9D9F-5F09-D64E-8D94-A8C29D95F325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1333D-FA04-B04C-AFE9-6F33B877B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37EACA-7AD8-F240-B024-6AFBD70B7EE7}"/>
              </a:ext>
            </a:extLst>
          </p:cNvPr>
          <p:cNvSpPr txBox="1">
            <a:spLocks/>
          </p:cNvSpPr>
          <p:nvPr userDrawn="1"/>
        </p:nvSpPr>
        <p:spPr>
          <a:xfrm>
            <a:off x="9268611" y="6629142"/>
            <a:ext cx="274320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00" b="0" i="0" kern="120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tx1"/>
                </a:solidFill>
              </a:rPr>
              <a:t>AMAZON CONFIDENTIAL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CFBB90-6A30-0749-A401-DBB2BDDF73DC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076688" y="326043"/>
            <a:ext cx="1439013" cy="2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8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22" r:id="rId2"/>
    <p:sldLayoutId id="2147483826" r:id="rId3"/>
    <p:sldLayoutId id="2147483827" r:id="rId4"/>
    <p:sldLayoutId id="2147483828" r:id="rId5"/>
    <p:sldLayoutId id="2147483676" r:id="rId6"/>
    <p:sldLayoutId id="2147483807" r:id="rId7"/>
    <p:sldLayoutId id="2147483713" r:id="rId8"/>
    <p:sldLayoutId id="2147483824" r:id="rId9"/>
    <p:sldLayoutId id="2147483819" r:id="rId10"/>
    <p:sldLayoutId id="2147483825" r:id="rId11"/>
    <p:sldLayoutId id="2147483650" r:id="rId12"/>
    <p:sldLayoutId id="2147483820" r:id="rId13"/>
    <p:sldLayoutId id="2147483823" r:id="rId14"/>
    <p:sldLayoutId id="2147483697" r:id="rId15"/>
    <p:sldLayoutId id="2147483817" r:id="rId16"/>
    <p:sldLayoutId id="2147483698" r:id="rId17"/>
    <p:sldLayoutId id="2147483818" r:id="rId18"/>
    <p:sldLayoutId id="214748382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spc="20" baseline="0">
          <a:solidFill>
            <a:schemeClr val="tx1"/>
          </a:solidFill>
          <a:latin typeface="Ember Modern Display Standard" panose="020B05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i="1" kern="120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1pPr>
      <a:lvl2pPr marL="45720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b="0" i="1" kern="120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2pPr>
      <a:lvl3pPr marL="91440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b="0" i="1" kern="120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3pPr>
      <a:lvl4pPr marL="137160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b="0" i="1" kern="120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4pPr>
      <a:lvl5pPr marL="1828800" indent="0" algn="l" defTabSz="914400" rtl="0" eaLnBrk="1" latinLnBrk="0" hangingPunct="1">
        <a:lnSpc>
          <a:spcPct val="125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b="0" i="1" kern="1200">
          <a:solidFill>
            <a:schemeClr val="tx1"/>
          </a:solidFill>
          <a:latin typeface="Amazon Ember" panose="020B0603020204020204" pitchFamily="34" charset="0"/>
          <a:ea typeface="Amazon Ember" panose="020B0603020204020204" pitchFamily="34" charset="0"/>
          <a:cs typeface="Amazon Ember" panose="020B06030202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552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orient="horz" pos="480" userDrawn="1">
          <p15:clr>
            <a:srgbClr val="F26B43"/>
          </p15:clr>
        </p15:guide>
        <p15:guide id="7" orient="horz" pos="86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youtu.be/u-Yp7eDkti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foust@amazon.com" TargetMode="External"/><Relationship Id="rId2" Type="http://schemas.openxmlformats.org/officeDocument/2006/relationships/hyperlink" Target="mailto:dkburd@amazon.com" TargetMode="Externa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hyperlink" Target="mailto:B2BenterpriseExperts@amazon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kburd@amazon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F861B3B-FCAE-8047-9DFD-4AEDFE594EDD}"/>
              </a:ext>
            </a:extLst>
          </p:cNvPr>
          <p:cNvSpPr txBox="1">
            <a:spLocks/>
          </p:cNvSpPr>
          <p:nvPr/>
        </p:nvSpPr>
        <p:spPr>
          <a:xfrm>
            <a:off x="741784" y="5051080"/>
            <a:ext cx="6349483" cy="646331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700" b="0" i="0" kern="120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000" b="1" dirty="0">
                <a:latin typeface="Ember Modern Display Standard" panose="020B0503020204020204" pitchFamily="34" charset="0"/>
              </a:rPr>
              <a:t>Kyle Burdette and Ryan Foust </a:t>
            </a:r>
          </a:p>
          <a:p>
            <a:pPr algn="l">
              <a:lnSpc>
                <a:spcPct val="90000"/>
              </a:lnSpc>
            </a:pPr>
            <a:r>
              <a:rPr lang="en-US" sz="2000" dirty="0">
                <a:latin typeface="Ember Modern Display Standard" panose="020B0503020204020204" pitchFamily="34" charset="0"/>
              </a:rPr>
              <a:t>August 4, 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9C5B6-47BA-B4EB-6E7A-ABA5A8B099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840558"/>
            <a:ext cx="10231016" cy="2621295"/>
          </a:xfrm>
        </p:spPr>
        <p:txBody>
          <a:bodyPr/>
          <a:lstStyle/>
          <a:p>
            <a:r>
              <a:rPr lang="en-US" sz="7200" dirty="0"/>
              <a:t>University of Nebraska Office Supplies Training with </a:t>
            </a:r>
            <a:r>
              <a:rPr lang="en-US" sz="7200" dirty="0">
                <a:solidFill>
                  <a:schemeClr val="tx2"/>
                </a:solidFill>
              </a:rPr>
              <a:t>Amazon Business</a:t>
            </a:r>
          </a:p>
        </p:txBody>
      </p:sp>
    </p:spTree>
    <p:extLst>
      <p:ext uri="{BB962C8B-B14F-4D97-AF65-F5344CB8AC3E}">
        <p14:creationId xmlns:p14="http://schemas.microsoft.com/office/powerpoint/2010/main" val="119250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437CA-9CAE-FE84-98EB-87B206E32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C72258-349F-7A4E-5FDF-5BCEC3E69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sz="2400" b="1" dirty="0"/>
              <a:t>Order History and Tracking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451DB0-35C5-A7AE-2234-83FAB50943B0}"/>
              </a:ext>
            </a:extLst>
          </p:cNvPr>
          <p:cNvSpPr/>
          <p:nvPr/>
        </p:nvSpPr>
        <p:spPr>
          <a:xfrm>
            <a:off x="1988871" y="2017894"/>
            <a:ext cx="8807322" cy="143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Find your orders, track orders, manage quotes, and more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4585FF-3F62-A2A7-B100-696177804C3D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64AE04-FE1C-7BB2-40B6-9A2D40C9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C5D48C-814A-98E4-6A49-707E9F021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28" y="1527558"/>
            <a:ext cx="11561543" cy="483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4EA1A6-8C91-80EE-486D-A87C3363FE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522" y="2527764"/>
            <a:ext cx="4380153" cy="4135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7FF2A6-6693-DC7A-AD3E-1AD8172C60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688" y="2569051"/>
            <a:ext cx="5836920" cy="41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9C7CC-1F59-30CF-4037-92684E9C1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268D043-8266-36A8-58B1-42582AF4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dirty="0"/>
              <a:t>Building Lists and Lists Shared with You</a:t>
            </a:r>
            <a:endParaRPr lang="en-US" sz="2400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6F110C6-C3E4-3CE2-2A06-E17B6D4B9442}"/>
              </a:ext>
            </a:extLst>
          </p:cNvPr>
          <p:cNvSpPr/>
          <p:nvPr/>
        </p:nvSpPr>
        <p:spPr>
          <a:xfrm>
            <a:off x="1379287" y="1664440"/>
            <a:ext cx="8807322" cy="507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9067A7-FD20-DCD9-1FDC-56734B433D6F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5FE786-CCD9-F1E5-9D47-C39E8554A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1CD721-8104-F127-D62A-8C0C4C0FE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036" y="1768251"/>
            <a:ext cx="8807322" cy="50095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45AE17-95F6-867D-F3B7-B75E6ED10D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42" y="1255616"/>
            <a:ext cx="11968716" cy="5217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59FB5-E900-AB4B-1E51-A420F300F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" y="2061594"/>
            <a:ext cx="17907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1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0D6B1-176C-C69C-20AD-C2927A834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6A4614-3A39-9CDB-22A8-D3F0505D4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sz="2400" b="1" dirty="0"/>
              <a:t>Best Practices for Buying Amazon Office Supplies via Ariba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CC74BA-62C6-7A75-C751-24917DE295A1}"/>
              </a:ext>
            </a:extLst>
          </p:cNvPr>
          <p:cNvSpPr/>
          <p:nvPr/>
        </p:nvSpPr>
        <p:spPr>
          <a:xfrm>
            <a:off x="1092964" y="1230339"/>
            <a:ext cx="8807322" cy="5391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Common Causes for Carts Breaking: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6200"/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Add/Removing Quantities in Ariba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6200"/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Add/Removing Items in Ariba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6200"/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Combining Multiple Amazon Carts Into 1 Ariba Cart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6200"/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Delay in Processing Ariba Cart  (2-Fold)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1D26">
                    <a:lumMod val="10000"/>
                    <a:lumOff val="90000"/>
                  </a:srgbClr>
                </a:solidFill>
                <a:effectLst/>
                <a:uLnTx/>
                <a:uFillTx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Why is it 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161D26">
                    <a:lumMod val="10000"/>
                    <a:lumOff val="90000"/>
                  </a:srgbClr>
                </a:solidFill>
                <a:effectLst/>
                <a:uLnTx/>
                <a:uFillTx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BAD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61D26">
                    <a:lumMod val="10000"/>
                    <a:lumOff val="90000"/>
                  </a:srgbClr>
                </a:solidFill>
                <a:effectLst/>
                <a:uLnTx/>
                <a:uFillTx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 when a cart breaks?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6200"/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Price Lock Breaks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6200"/>
                </a:solidFill>
                <a:effectLst/>
                <a:uLnTx/>
                <a:uFillTx/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Inventory Lock Breaks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6200"/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Order Can Fail </a:t>
            </a:r>
            <a:endParaRPr kumimoji="0" lang="en-ID" sz="2400" b="0" i="0" u="none" strike="noStrike" kern="1200" cap="none" spc="0" normalizeH="0" baseline="0" noProof="0" dirty="0">
              <a:ln>
                <a:noFill/>
              </a:ln>
              <a:solidFill>
                <a:srgbClr val="FF6200"/>
              </a:solidFill>
              <a:effectLst/>
              <a:uLnTx/>
              <a:uFillTx/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3234107-8883-AED8-AD46-BFED3FB7C616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FE65B5-FAEF-154B-B6CF-6DA8A6906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77350-66C1-8C8A-6F87-E3FA9AD5E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ACA3AC-0282-C38B-8388-BD9097F1D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sz="2400" b="1" dirty="0"/>
              <a:t>Requesting Bulk Quotes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30FDB6-7109-9967-C483-79473797CA9F}"/>
              </a:ext>
            </a:extLst>
          </p:cNvPr>
          <p:cNvSpPr/>
          <p:nvPr/>
        </p:nvSpPr>
        <p:spPr>
          <a:xfrm>
            <a:off x="1379287" y="1535134"/>
            <a:ext cx="10136414" cy="455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The Request for Quote Tool (RFQ) is a new tool which helps Amazon Business Customers request a specific, discounted price on higher volume purchases.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Parameters: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&gt;$7,500 of 1 item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&gt;$10,000 for multiple items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F63632-E9DF-987E-FFA6-684C1C56F24C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6061F0-0686-C009-5F7A-C1BDEB1A8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FA232-EC00-1043-D6C8-D03FE5697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518F83-DB56-9C55-E593-D109A29E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sz="2400" b="1" dirty="0"/>
              <a:t>Self-Service Quotes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4428C6-73BA-51AD-E2D9-DD2AF5D35E87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EF8D0D-1367-5C38-B033-0BF2DDC24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722758-C789-B68F-B528-61CD7BC50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2" y="1506582"/>
            <a:ext cx="11860316" cy="328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689FC-819B-04FE-38B6-D7C66A91B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365322-E67D-FFDC-8A3C-22CB186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sz="2400" b="1" dirty="0"/>
              <a:t>Requesting Bulk Quotes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C3C9EAE-0DA1-23C8-807D-562648ACFEE1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69B797-7BF5-2729-CB2C-6FA470EB7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D57C8B-FD4F-A447-3376-CA81C44BEC43}"/>
              </a:ext>
            </a:extLst>
          </p:cNvPr>
          <p:cNvSpPr txBox="1"/>
          <p:nvPr/>
        </p:nvSpPr>
        <p:spPr>
          <a:xfrm>
            <a:off x="1985549" y="2229394"/>
            <a:ext cx="85518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>
                    <a:lumMod val="95000"/>
                  </a:schemeClr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Live Demo</a:t>
            </a:r>
          </a:p>
          <a:p>
            <a:pPr algn="ctr"/>
            <a:endParaRPr lang="en-US" sz="6000" dirty="0">
              <a:solidFill>
                <a:schemeClr val="bg1">
                  <a:lumMod val="95000"/>
                </a:schemeClr>
              </a:solidFill>
              <a:latin typeface="Amazon Ember Heavy" panose="020B0803020204020204" pitchFamily="34" charset="0"/>
              <a:ea typeface="Amazon Ember Heavy" panose="020B0803020204020204" pitchFamily="34" charset="0"/>
              <a:cs typeface="Amazon Ember Heavy" panose="020B0803020204020204" pitchFamily="34" charset="0"/>
            </a:endParaRPr>
          </a:p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Link to Recording: </a:t>
            </a:r>
            <a:r>
              <a:rPr lang="en-US" sz="2400" dirty="0">
                <a:solidFill>
                  <a:schemeClr val="accent3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https://youtu.be/u-Yp7eDktiA</a:t>
            </a:r>
            <a:r>
              <a:rPr lang="en-US" sz="2400" dirty="0">
                <a:solidFill>
                  <a:schemeClr val="accent3"/>
                </a:solidFill>
                <a:latin typeface="Amazon Ember Heavy" panose="020B0803020204020204" pitchFamily="34" charset="0"/>
                <a:ea typeface="Amazon Ember Heavy" panose="020B0803020204020204" pitchFamily="34" charset="0"/>
                <a:cs typeface="Amazon Ember Heavy" panose="020B08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64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4149D-5B4F-4652-8D39-57B3D5027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06AFF9-08FF-DDD2-ACC1-006D4F17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sz="2400" b="1" dirty="0"/>
              <a:t>Requesting Bulk Quotes - Takeaway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975ECE-92FD-74B2-2680-C9E471765C83}"/>
              </a:ext>
            </a:extLst>
          </p:cNvPr>
          <p:cNvSpPr/>
          <p:nvPr/>
        </p:nvSpPr>
        <p:spPr>
          <a:xfrm>
            <a:off x="1379287" y="1664440"/>
            <a:ext cx="8807322" cy="507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F8432BE-28BA-2FC7-4179-5D109744ED3D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C57DDF-298B-36F5-C82D-921EADC84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7EA56D-3300-FA04-524A-4C77EDDE3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0944" y="88459"/>
            <a:ext cx="5419701" cy="6877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CB50BD-6447-32DB-867D-8B70464D2047}"/>
              </a:ext>
            </a:extLst>
          </p:cNvPr>
          <p:cNvSpPr txBox="1"/>
          <p:nvPr/>
        </p:nvSpPr>
        <p:spPr>
          <a:xfrm>
            <a:off x="942108" y="1387351"/>
            <a:ext cx="586509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mber Modern Display Standard" panose="020B05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Key Advantages:</a:t>
            </a:r>
          </a:p>
          <a:p>
            <a:endParaRPr lang="en-US" sz="2400" b="1" spc="20" dirty="0">
              <a:solidFill>
                <a:srgbClr val="FFFFFF"/>
              </a:solidFill>
              <a:latin typeface="Ember Modern Display Standard" panose="020B05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r>
              <a:rPr lang="en-US" sz="2400" b="1" spc="20" dirty="0">
                <a:solidFill>
                  <a:srgbClr val="FFFFFF"/>
                </a:solidFill>
                <a:latin typeface="Ember Modern Display Standard" panose="020B05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One Request = Many Quotes</a:t>
            </a:r>
          </a:p>
          <a:p>
            <a:endParaRPr lang="en-US" sz="2400" b="1" spc="20" dirty="0">
              <a:solidFill>
                <a:srgbClr val="FFFFFF"/>
              </a:solidFill>
              <a:latin typeface="Ember Modern Display Standard" panose="020B05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r>
              <a:rPr lang="en-US" sz="2400" b="1" spc="20" dirty="0">
                <a:solidFill>
                  <a:srgbClr val="FFFFFF"/>
                </a:solidFill>
                <a:latin typeface="Ember Modern Display Standard" panose="020B05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Quote Discounts</a:t>
            </a:r>
          </a:p>
          <a:p>
            <a:endParaRPr lang="en-US" sz="2400" b="1" spc="20" dirty="0">
              <a:solidFill>
                <a:srgbClr val="FFFFFF"/>
              </a:solidFill>
              <a:latin typeface="Ember Modern Display Standard" panose="020B05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r>
              <a:rPr lang="en-US" sz="2400" b="1" spc="20" dirty="0">
                <a:solidFill>
                  <a:srgbClr val="FFFFFF"/>
                </a:solidFill>
                <a:latin typeface="Ember Modern Display Standard" panose="020B05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Guaranteed Pricing/Inventory</a:t>
            </a:r>
          </a:p>
          <a:p>
            <a:endParaRPr lang="en-US" sz="2400" b="1" spc="20" dirty="0">
              <a:solidFill>
                <a:srgbClr val="FFFFFF"/>
              </a:solidFill>
              <a:latin typeface="Ember Modern Display Standard" panose="020B05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r>
              <a:rPr lang="en-US" sz="2400" b="1" spc="20" dirty="0">
                <a:solidFill>
                  <a:srgbClr val="FFFFFF"/>
                </a:solidFill>
                <a:latin typeface="Ember Modern Display Standard" panose="020B05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Quantity Limit Exceptions</a:t>
            </a:r>
          </a:p>
          <a:p>
            <a:endParaRPr lang="en-US" sz="2400" b="1" spc="20" dirty="0">
              <a:solidFill>
                <a:srgbClr val="FFFFFF"/>
              </a:solidFill>
              <a:latin typeface="Ember Modern Display Standard" panose="020B05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r>
              <a:rPr lang="en-US" sz="2400" b="1" spc="20" dirty="0">
                <a:solidFill>
                  <a:srgbClr val="FFFFFF"/>
                </a:solidFill>
                <a:latin typeface="Ember Modern Display Standard" panose="020B05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“Sold by Amazon” Items  </a:t>
            </a:r>
            <a:r>
              <a:rPr lang="en-US" sz="2000" b="1" spc="20" dirty="0">
                <a:solidFill>
                  <a:srgbClr val="FFFFFF"/>
                </a:solidFill>
                <a:latin typeface="Ember Modern Display Standard" panose="020B05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(return advantage) </a:t>
            </a:r>
          </a:p>
          <a:p>
            <a:endParaRPr lang="en-US" sz="2000" b="1" spc="20" dirty="0">
              <a:solidFill>
                <a:srgbClr val="FFFFFF"/>
              </a:solidFill>
              <a:latin typeface="Ember Modern Display Standard" panose="020B05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mber Modern Display Standard" panose="020B05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Grant Funded Special Projects</a:t>
            </a:r>
          </a:p>
          <a:p>
            <a:endParaRPr lang="en-US" dirty="0">
              <a:solidFill>
                <a:srgbClr val="FF6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8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43ED0-8B6C-4B1D-A941-A9E04B4C8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0A71A7B-3E1E-C686-42DE-E52676E8B02E}"/>
              </a:ext>
            </a:extLst>
          </p:cNvPr>
          <p:cNvSpPr/>
          <p:nvPr/>
        </p:nvSpPr>
        <p:spPr>
          <a:xfrm>
            <a:off x="3239676" y="1842431"/>
            <a:ext cx="5561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Q&amp;A</a:t>
            </a:r>
            <a:endParaRPr lang="en-US" sz="2800" b="1" dirty="0">
              <a:solidFill>
                <a:schemeClr val="tx2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5E0030-EA53-9FFD-FB9C-798EFBDA0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49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453C1-4BB9-A0FA-3EE0-19835DDAA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EF2AFE-F9AA-B73E-DF61-10503A97495D}"/>
              </a:ext>
            </a:extLst>
          </p:cNvPr>
          <p:cNvSpPr/>
          <p:nvPr/>
        </p:nvSpPr>
        <p:spPr>
          <a:xfrm>
            <a:off x="3239676" y="1842431"/>
            <a:ext cx="5561815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Thank You!</a:t>
            </a:r>
          </a:p>
          <a:p>
            <a:pPr algn="ctr"/>
            <a:endParaRPr lang="en-US" b="1" dirty="0">
              <a:solidFill>
                <a:schemeClr val="tx2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Kyle Burdette – </a:t>
            </a:r>
            <a:r>
              <a:rPr lang="en-US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hlinkClick r:id="rId2"/>
              </a:rPr>
              <a:t>dkburd@amazon.com</a:t>
            </a:r>
            <a:r>
              <a:rPr lang="en-US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Ryan Foust – </a:t>
            </a:r>
            <a:r>
              <a:rPr lang="en-US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hlinkClick r:id="rId3"/>
              </a:rPr>
              <a:t>rfoust@amazon.com</a:t>
            </a:r>
            <a:r>
              <a:rPr lang="en-US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 </a:t>
            </a:r>
          </a:p>
          <a:p>
            <a:pPr algn="ctr"/>
            <a:endParaRPr lang="en-US" b="1" dirty="0">
              <a:solidFill>
                <a:schemeClr val="tx2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Request a Return Label: </a:t>
            </a:r>
            <a:r>
              <a:rPr lang="en-US" b="1" dirty="0">
                <a:solidFill>
                  <a:schemeClr val="tx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  <a:hlinkClick r:id="rId4"/>
              </a:rPr>
              <a:t>B2BenterpriseExperts@amazon.com</a:t>
            </a:r>
            <a:endParaRPr lang="en-US" b="1" dirty="0">
              <a:solidFill>
                <a:schemeClr val="tx2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  <a:p>
            <a:pPr algn="ctr"/>
            <a:endParaRPr lang="en-US" sz="700" b="1" dirty="0">
              <a:solidFill>
                <a:schemeClr val="tx2"/>
              </a:solidFill>
              <a:latin typeface="Amazon Ember" panose="020B0603020204020204" pitchFamily="34" charset="0"/>
              <a:ea typeface="Amazon Ember" panose="020B0603020204020204" pitchFamily="34" charset="0"/>
              <a:cs typeface="Amazon Ember" panose="020B06030202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BE4F8F-5775-75CE-7B24-1DA2E3127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53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C352F-8FD0-EAD8-AA4D-CFBA297F9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107CF5-5D75-1568-495F-421B651EE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460D3E-4951-7B9B-7664-D95BC7D65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149" y="33043"/>
            <a:ext cx="5419701" cy="68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2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87473-EC1F-2DC8-BEE5-F576C93CC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679C9-4A77-3FCD-358E-D2859996F6E4}"/>
              </a:ext>
            </a:extLst>
          </p:cNvPr>
          <p:cNvSpPr txBox="1">
            <a:spLocks/>
          </p:cNvSpPr>
          <p:nvPr/>
        </p:nvSpPr>
        <p:spPr>
          <a:xfrm>
            <a:off x="5066435" y="1139562"/>
            <a:ext cx="6715018" cy="5016758"/>
          </a:xfrm>
          <a:prstGeom prst="rect">
            <a:avLst/>
          </a:prstGeom>
        </p:spPr>
        <p:txBody>
          <a:bodyPr wrap="square" numCol="1" spcCol="457200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Introductions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Finding Contract Office Supplies on Amazon Business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Live Demo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Specialty Focus – Copy Paper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Transition Support Services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Order History and Lists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Order Tracking and Returns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Best Practices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Requesting Bulk Quotes (office and other categories)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Q&amp;A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F15945-9F09-55BF-4F47-80F7AEF25E3A}"/>
              </a:ext>
            </a:extLst>
          </p:cNvPr>
          <p:cNvSpPr txBox="1">
            <a:spLocks/>
          </p:cNvSpPr>
          <p:nvPr/>
        </p:nvSpPr>
        <p:spPr>
          <a:xfrm>
            <a:off x="1095463" y="2540615"/>
            <a:ext cx="3656841" cy="2214651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700" b="0" i="0" kern="120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400" b="1" spc="20" dirty="0">
                <a:solidFill>
                  <a:schemeClr val="tx1"/>
                </a:solidFill>
                <a:latin typeface="Ember Modern Display Standard" panose="020B0503020204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092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5B17E5-C94F-4E17-B248-1FD95997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sz="2400" b="1" dirty="0"/>
              <a:t>Introductions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A34E61-6AB7-45D2-B179-BC13154F876A}"/>
              </a:ext>
            </a:extLst>
          </p:cNvPr>
          <p:cNvSpPr/>
          <p:nvPr/>
        </p:nvSpPr>
        <p:spPr>
          <a:xfrm>
            <a:off x="1379287" y="1664440"/>
            <a:ext cx="3746895" cy="476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Kyle Burdette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Sr. Account Executive </a:t>
            </a:r>
            <a:r>
              <a:rPr lang="en-US" sz="1600" dirty="0" err="1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BigTen</a:t>
            </a:r>
            <a: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+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  <a:hlinkClick r:id="rId3"/>
              </a:rPr>
              <a:t>dkburd@amazon.com</a:t>
            </a:r>
            <a: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312-952-8560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723312-9D00-45ED-A0F2-E389C40C8CD9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152CE9-0298-6CC3-83F3-600FC117C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F58B81-2CE8-E341-7640-C26ED5CF45B1}"/>
              </a:ext>
            </a:extLst>
          </p:cNvPr>
          <p:cNvSpPr/>
          <p:nvPr/>
        </p:nvSpPr>
        <p:spPr>
          <a:xfrm>
            <a:off x="6925741" y="1669064"/>
            <a:ext cx="3746895" cy="4764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Ryan Foust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Strategic Adoption Manager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  <a:hlinkClick r:id="rId3"/>
              </a:rPr>
              <a:t>rfoust@amazon.com</a:t>
            </a:r>
            <a: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847-830-8200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3DAB6F-ECF6-C889-1FBE-897AB39EB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364" y="1998469"/>
            <a:ext cx="2255390" cy="28280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6CCEED-80ED-3C2D-875E-2AF20C947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5741" y="1998469"/>
            <a:ext cx="2377747" cy="253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5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B5915-D941-A553-D627-A854112A2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892124-5D7C-7B27-D850-146F6CD68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sz="2400" b="1" dirty="0"/>
              <a:t>Finding Contract Office Supplies on Amazon Business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75C88FA-1622-A981-E927-5958F32CD12F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1EFA4-4DF1-39F4-27B0-3E2CAD94B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9A6C8A-AF85-400E-19D1-2CEB74DAE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29" y="1338694"/>
            <a:ext cx="11574865" cy="101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66DC08-704A-9DAB-BC8A-1AF3CE0BA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" y="2559235"/>
            <a:ext cx="10698218" cy="1086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934A91-6B2A-A3E3-40ED-D07DBFD2EDE4}"/>
              </a:ext>
            </a:extLst>
          </p:cNvPr>
          <p:cNvSpPr txBox="1"/>
          <p:nvPr/>
        </p:nvSpPr>
        <p:spPr>
          <a:xfrm>
            <a:off x="1034472" y="4128655"/>
            <a:ext cx="106957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8F8F8"/>
                </a:solidFill>
                <a:latin typeface="Ember Modern Display Standard" panose="020B0503020204020204"/>
              </a:rPr>
              <a:t>Regardless of the icon, the message is the same… </a:t>
            </a:r>
          </a:p>
          <a:p>
            <a:endParaRPr lang="en-US" sz="2400" b="1" dirty="0">
              <a:solidFill>
                <a:srgbClr val="F8F8F8"/>
              </a:solidFill>
              <a:latin typeface="Ember Modern Display Standard" panose="020B0503020204020204"/>
            </a:endParaRPr>
          </a:p>
          <a:p>
            <a:r>
              <a:rPr lang="en-US" sz="2000" b="1" i="1" dirty="0">
                <a:solidFill>
                  <a:srgbClr val="F8F8F8"/>
                </a:solidFill>
                <a:latin typeface="Ember Modern Display Standard" panose="020B0503020204020204"/>
              </a:rPr>
              <a:t>“This office supply has a custom discount negotiated by the University of Nebraska. Purchasing discounted office supplies from the contract is encouraged!”</a:t>
            </a:r>
          </a:p>
        </p:txBody>
      </p:sp>
    </p:spTree>
    <p:extLst>
      <p:ext uri="{BB962C8B-B14F-4D97-AF65-F5344CB8AC3E}">
        <p14:creationId xmlns:p14="http://schemas.microsoft.com/office/powerpoint/2010/main" val="3328359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61DE1-D215-B631-77B9-774498171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6B4967A-5860-8A5E-39D8-8619189A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sz="2400" b="1" dirty="0"/>
              <a:t>Finding Contract Office Supplies on Amazon Business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7681A0-8A04-437B-9758-DFB11FCB1F79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DB21E3-F874-47F8-BBCD-F464AED3D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665910-60E2-F313-BC0E-6643D7CB9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" y="1262414"/>
            <a:ext cx="6369377" cy="31878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7A0FC3-14D1-DB4F-8163-A368706E4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196" y="3072741"/>
            <a:ext cx="6369377" cy="333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D5B63-D281-7932-480C-BCB30EC8F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118A777-5894-CE2C-0A85-56B574F5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sz="2400" b="1" dirty="0"/>
              <a:t>Live Demo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4C73AE-F4EA-0186-B849-EFAB4D2B782A}"/>
              </a:ext>
            </a:extLst>
          </p:cNvPr>
          <p:cNvSpPr/>
          <p:nvPr/>
        </p:nvSpPr>
        <p:spPr>
          <a:xfrm>
            <a:off x="1379287" y="1664440"/>
            <a:ext cx="8807322" cy="969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Let’s go live!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D0CA54-91F8-5148-B6F1-D3F9551F06DC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5834FA-D2A6-4A13-606C-961DA8E17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2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DAF92-6D3F-CCF7-6D12-EE108C2D77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CB5EF35-E499-058B-A64A-112B096D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sz="2400" b="1" dirty="0"/>
              <a:t>Special Focus – Copy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484F6E-A68C-3191-CD1B-CF71A4FFD243}"/>
              </a:ext>
            </a:extLst>
          </p:cNvPr>
          <p:cNvSpPr/>
          <p:nvPr/>
        </p:nvSpPr>
        <p:spPr>
          <a:xfrm>
            <a:off x="6126773" y="1115175"/>
            <a:ext cx="3479040" cy="189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Hammermill 10 Reams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$36.50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215FAF-4DE5-99AD-41DE-053FB7907884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796162-7A98-F740-7130-D2AE22611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C892B5-B9E5-B6EA-EEFE-C9144E2BE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523" y="1228137"/>
            <a:ext cx="2648309" cy="5475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131D50-4042-E5DB-068A-EEE9E221B834}"/>
              </a:ext>
            </a:extLst>
          </p:cNvPr>
          <p:cNvSpPr/>
          <p:nvPr/>
        </p:nvSpPr>
        <p:spPr>
          <a:xfrm>
            <a:off x="109276" y="1119799"/>
            <a:ext cx="3479040" cy="189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Amazon Basics 10 Reams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$38.87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F903F4-5599-4FC9-7E65-4A10ABF7AC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65" y="1247028"/>
            <a:ext cx="2553600" cy="549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2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E3BBA-DF61-3140-E809-B0100D6E0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82DA8F-CC1D-AA6C-4B67-C554FB63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sz="2400" b="1" dirty="0"/>
              <a:t>Special Focus – Copy Paper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665AA2-57A0-F1B0-DEBA-42D84599C141}"/>
              </a:ext>
            </a:extLst>
          </p:cNvPr>
          <p:cNvSpPr/>
          <p:nvPr/>
        </p:nvSpPr>
        <p:spPr>
          <a:xfrm>
            <a:off x="6126773" y="1115175"/>
            <a:ext cx="3479040" cy="189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Hammermill 10 Reams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$36.50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44D68C-67E3-5D3F-E0A2-EA90D3BC20B4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9B3581-34E1-C0ED-052C-6277953BE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C992FD-0D08-CA4F-252F-A5219B970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5523" y="1228137"/>
            <a:ext cx="2648309" cy="5475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526F15D-3C0E-6754-FEC9-7447AF79B02D}"/>
              </a:ext>
            </a:extLst>
          </p:cNvPr>
          <p:cNvSpPr/>
          <p:nvPr/>
        </p:nvSpPr>
        <p:spPr>
          <a:xfrm>
            <a:off x="109276" y="1119799"/>
            <a:ext cx="3479040" cy="189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Amazon Basics 10 Reams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$38.87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CA1986-1735-1134-729C-FE0013D6F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65" y="1247028"/>
            <a:ext cx="2553600" cy="5493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DF3E6C-63E5-D013-999D-D6592071C6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4703" y="495953"/>
            <a:ext cx="4456523" cy="586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40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9ABD4-F857-6320-638D-5BA3B467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07F808-4B5D-3846-620A-4285CC1FF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29" y="377813"/>
            <a:ext cx="9871380" cy="755255"/>
          </a:xfrm>
        </p:spPr>
        <p:txBody>
          <a:bodyPr/>
          <a:lstStyle/>
          <a:p>
            <a:r>
              <a:rPr lang="en-US" sz="2400" b="1" dirty="0"/>
              <a:t>Transition Support Services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8E18AC-7D0C-0922-BB6B-C3B072E736D0}"/>
              </a:ext>
            </a:extLst>
          </p:cNvPr>
          <p:cNvSpPr/>
          <p:nvPr/>
        </p:nvSpPr>
        <p:spPr>
          <a:xfrm>
            <a:off x="1379287" y="1407734"/>
            <a:ext cx="8807322" cy="5124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Transitioning  to Amazon Business for Office Supplies 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Larger marketplace of options with contracted savings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Find the exact product you’ve been purchasing as well as alternatives at better pricing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chemeClr val="tx1">
                  <a:lumMod val="10000"/>
                  <a:lumOff val="90000"/>
                </a:schemeClr>
              </a:solidFill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Strategic Adoption Manager at your service!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Help with building lists to mirror your current department needs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Department level trainings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Here to assist with orders, returns, tracking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chemeClr val="tx1">
                    <a:lumMod val="10000"/>
                    <a:lumOff val="90000"/>
                  </a:schemeClr>
                </a:solidFill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On campus engagements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mazon Ember Display Heavy" panose="020F0803020204020204" pitchFamily="34" charset="0"/>
                <a:ea typeface="Amazon Ember Display Heavy" panose="020F0803020204020204" pitchFamily="34" charset="0"/>
                <a:cs typeface="Amazon Ember Display Heavy" panose="020F0803020204020204" pitchFamily="34" charset="0"/>
              </a:rPr>
              <a:t> </a:t>
            </a:r>
            <a:endParaRPr kumimoji="0" lang="en-ID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zon Ember Display Heavy" panose="020F0803020204020204" pitchFamily="34" charset="0"/>
              <a:ea typeface="Amazon Ember Display Heavy" panose="020F0803020204020204" pitchFamily="34" charset="0"/>
              <a:cs typeface="Amazon Ember Display Heavy" panose="020F08030202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5F5E49-45AA-F42B-519E-B3CA47FD1BE4}"/>
              </a:ext>
            </a:extLst>
          </p:cNvPr>
          <p:cNvSpPr/>
          <p:nvPr/>
        </p:nvSpPr>
        <p:spPr>
          <a:xfrm rot="5400000">
            <a:off x="6286251" y="-4411730"/>
            <a:ext cx="127229" cy="11053811"/>
          </a:xfrm>
          <a:prstGeom prst="rect">
            <a:avLst/>
          </a:prstGeom>
          <a:solidFill>
            <a:srgbClr val="FF62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61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2F5854-9197-0ADA-7DC2-971F4726F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685" y="326043"/>
            <a:ext cx="1439016" cy="2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72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mazon Business Colors">
      <a:dk1>
        <a:srgbClr val="161D26"/>
      </a:dk1>
      <a:lt1>
        <a:srgbClr val="FFFFFF"/>
      </a:lt1>
      <a:dk2>
        <a:srgbClr val="FF6100"/>
      </a:dk2>
      <a:lt2>
        <a:srgbClr val="F5F3EF"/>
      </a:lt2>
      <a:accent1>
        <a:srgbClr val="FFB18A"/>
      </a:accent1>
      <a:accent2>
        <a:srgbClr val="FED20D"/>
      </a:accent2>
      <a:accent3>
        <a:srgbClr val="1DA563"/>
      </a:accent3>
      <a:accent4>
        <a:srgbClr val="698DD1"/>
      </a:accent4>
      <a:accent5>
        <a:srgbClr val="C15CE5"/>
      </a:accent5>
      <a:accent6>
        <a:srgbClr val="D6DCE7"/>
      </a:accent6>
      <a:hlink>
        <a:srgbClr val="FF6100"/>
      </a:hlink>
      <a:folHlink>
        <a:srgbClr val="FF61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F4FB9C1DEF742B0E5F25707F12D98" ma:contentTypeVersion="8" ma:contentTypeDescription="Create a new document." ma:contentTypeScope="" ma:versionID="6b84386b7955a90a683bdbc603f52a52">
  <xsd:schema xmlns:xsd="http://www.w3.org/2001/XMLSchema" xmlns:xs="http://www.w3.org/2001/XMLSchema" xmlns:p="http://schemas.microsoft.com/office/2006/metadata/properties" xmlns:ns2="c645ddcc-eba3-46e9-bfaa-797de1f21f96" targetNamespace="http://schemas.microsoft.com/office/2006/metadata/properties" ma:root="true" ma:fieldsID="6732d112e7300d127c189c2ed6a55fa8" ns2:_="">
    <xsd:import namespace="c645ddcc-eba3-46e9-bfaa-797de1f21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5ddcc-eba3-46e9-bfaa-797de1f21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96E490-EABC-476F-AD12-B743EEEBB95A}"/>
</file>

<file path=customXml/itemProps2.xml><?xml version="1.0" encoding="utf-8"?>
<ds:datastoreItem xmlns:ds="http://schemas.openxmlformats.org/officeDocument/2006/customXml" ds:itemID="{59E60F37-B480-44AD-9A16-6C36C94AF9F4}"/>
</file>

<file path=customXml/itemProps3.xml><?xml version="1.0" encoding="utf-8"?>
<ds:datastoreItem xmlns:ds="http://schemas.openxmlformats.org/officeDocument/2006/customXml" ds:itemID="{02AD9ACD-1046-4C07-B617-D3BFF48E0D75}"/>
</file>

<file path=docProps/app.xml><?xml version="1.0" encoding="utf-8"?>
<Properties xmlns="http://schemas.openxmlformats.org/officeDocument/2006/extended-properties" xmlns:vt="http://schemas.openxmlformats.org/officeDocument/2006/docPropsVTypes">
  <TotalTime>53301</TotalTime>
  <Words>474</Words>
  <Application>Microsoft Office PowerPoint</Application>
  <PresentationFormat>Widescreen</PresentationFormat>
  <Paragraphs>139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Amazon Ember</vt:lpstr>
      <vt:lpstr>Amazon Ember Display Heavy</vt:lpstr>
      <vt:lpstr>Amazon Ember Heavy</vt:lpstr>
      <vt:lpstr>Arial</vt:lpstr>
      <vt:lpstr>Calibri</vt:lpstr>
      <vt:lpstr>Ember Modern Display Standard</vt:lpstr>
      <vt:lpstr>Office Theme</vt:lpstr>
      <vt:lpstr>PowerPoint Presentation</vt:lpstr>
      <vt:lpstr>PowerPoint Presentation</vt:lpstr>
      <vt:lpstr>Introductions</vt:lpstr>
      <vt:lpstr>Finding Contract Office Supplies on Amazon Business</vt:lpstr>
      <vt:lpstr>Finding Contract Office Supplies on Amazon Business</vt:lpstr>
      <vt:lpstr>Live Demo</vt:lpstr>
      <vt:lpstr>Special Focus – Copy Paper</vt:lpstr>
      <vt:lpstr>Special Focus – Copy Paper</vt:lpstr>
      <vt:lpstr>Transition Support Services  </vt:lpstr>
      <vt:lpstr>Order History and Tracking</vt:lpstr>
      <vt:lpstr>Building Lists and Lists Shared with You</vt:lpstr>
      <vt:lpstr>Best Practices for Buying Amazon Office Supplies via Ariba</vt:lpstr>
      <vt:lpstr>Requesting Bulk Quotes</vt:lpstr>
      <vt:lpstr>Self-Service Quotes</vt:lpstr>
      <vt:lpstr>Requesting Bulk Quotes</vt:lpstr>
      <vt:lpstr>Requesting Bulk Quotes - Takeaway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mjkang</dc:creator>
  <cp:lastModifiedBy>Sydney Zach</cp:lastModifiedBy>
  <cp:revision>702</cp:revision>
  <dcterms:created xsi:type="dcterms:W3CDTF">2021-01-12T00:43:02Z</dcterms:created>
  <dcterms:modified xsi:type="dcterms:W3CDTF">2025-08-04T17:08:37Z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29eed6f-34eb-4453-9f97-09510b9b219f_Enabled">
    <vt:lpwstr>true</vt:lpwstr>
  </property>
  <property fmtid="{D5CDD505-2E9C-101B-9397-08002B2CF9AE}" pid="3" name="MSIP_Label_929eed6f-34eb-4453-9f97-09510b9b219f_SetDate">
    <vt:lpwstr>2025-06-06T20:55:42Z</vt:lpwstr>
  </property>
  <property fmtid="{D5CDD505-2E9C-101B-9397-08002B2CF9AE}" pid="4" name="MSIP_Label_929eed6f-34eb-4453-9f97-09510b9b219f_Method">
    <vt:lpwstr>Standard</vt:lpwstr>
  </property>
  <property fmtid="{D5CDD505-2E9C-101B-9397-08002B2CF9AE}" pid="5" name="MSIP_Label_929eed6f-34eb-4453-9f97-09510b9b219f_Name">
    <vt:lpwstr>Amazon Pending_Classification</vt:lpwstr>
  </property>
  <property fmtid="{D5CDD505-2E9C-101B-9397-08002B2CF9AE}" pid="6" name="MSIP_Label_929eed6f-34eb-4453-9f97-09510b9b219f_SiteId">
    <vt:lpwstr>5280104a-472d-4538-9ccf-1e1d0efe8b1b</vt:lpwstr>
  </property>
  <property fmtid="{D5CDD505-2E9C-101B-9397-08002B2CF9AE}" pid="7" name="MSIP_Label_929eed6f-34eb-4453-9f97-09510b9b219f_ActionId">
    <vt:lpwstr>2142fc67-736a-424f-b7ee-0c3ca7056582</vt:lpwstr>
  </property>
  <property fmtid="{D5CDD505-2E9C-101B-9397-08002B2CF9AE}" pid="8" name="MSIP_Label_929eed6f-34eb-4453-9f97-09510b9b219f_ContentBits">
    <vt:lpwstr>0</vt:lpwstr>
  </property>
  <property fmtid="{D5CDD505-2E9C-101B-9397-08002B2CF9AE}" pid="9" name="MSIP_Label_929eed6f-34eb-4453-9f97-09510b9b219f_Tag">
    <vt:lpwstr>10, 3, 0, 1</vt:lpwstr>
  </property>
  <property fmtid="{D5CDD505-2E9C-101B-9397-08002B2CF9AE}" pid="10" name="ContentTypeId">
    <vt:lpwstr>0x010100E3DF4FB9C1DEF742B0E5F25707F12D98</vt:lpwstr>
  </property>
</Properties>
</file>