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5" r:id="rId2"/>
    <p:sldId id="353" r:id="rId3"/>
    <p:sldId id="291" r:id="rId4"/>
    <p:sldId id="354" r:id="rId5"/>
    <p:sldId id="355" r:id="rId6"/>
    <p:sldId id="356" r:id="rId7"/>
    <p:sldId id="357" r:id="rId8"/>
    <p:sldId id="358" r:id="rId9"/>
    <p:sldId id="362" r:id="rId10"/>
    <p:sldId id="360" r:id="rId11"/>
    <p:sldId id="287" r:id="rId12"/>
  </p:sldIdLst>
  <p:sldSz cx="16256000" cy="9144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FEFC15-7BAB-7841-F8FD-3DC009E99DD4}" name="Spencer Hall" initials="SH" userId="S::shall31@unl.edu::6abb882f-4133-46ca-b414-380dbf8194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3D4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6" autoAdjust="0"/>
    <p:restoredTop sz="68666" autoAdjust="0"/>
  </p:normalViewPr>
  <p:slideViewPr>
    <p:cSldViewPr snapToGrid="0">
      <p:cViewPr varScale="1">
        <p:scale>
          <a:sx n="82" d="100"/>
          <a:sy n="82" d="100"/>
        </p:scale>
        <p:origin x="223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12" cy="466434"/>
          </a:xfrm>
          <a:prstGeom prst="rect">
            <a:avLst/>
          </a:prstGeom>
        </p:spPr>
        <p:txBody>
          <a:bodyPr vert="horz" lIns="58704" tIns="29352" rIns="58704" bIns="29352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5" y="1"/>
            <a:ext cx="3038296" cy="466434"/>
          </a:xfrm>
          <a:prstGeom prst="rect">
            <a:avLst/>
          </a:prstGeom>
        </p:spPr>
        <p:txBody>
          <a:bodyPr vert="horz" lIns="58704" tIns="29352" rIns="58704" bIns="29352" rtlCol="0"/>
          <a:lstStyle>
            <a:lvl1pPr algn="r">
              <a:defRPr sz="800"/>
            </a:lvl1pPr>
          </a:lstStyle>
          <a:p>
            <a:fld id="{AF659A0F-98EE-47E8-95D7-761376BE7862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8704" tIns="29352" rIns="58704" bIns="293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58704" tIns="29352" rIns="58704" bIns="293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612" cy="466434"/>
          </a:xfrm>
          <a:prstGeom prst="rect">
            <a:avLst/>
          </a:prstGeom>
        </p:spPr>
        <p:txBody>
          <a:bodyPr vert="horz" lIns="58704" tIns="29352" rIns="58704" bIns="29352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5" y="8829968"/>
            <a:ext cx="3038296" cy="466434"/>
          </a:xfrm>
          <a:prstGeom prst="rect">
            <a:avLst/>
          </a:prstGeom>
        </p:spPr>
        <p:txBody>
          <a:bodyPr vert="horz" lIns="58704" tIns="29352" rIns="58704" bIns="29352" rtlCol="0" anchor="b"/>
          <a:lstStyle>
            <a:lvl1pPr algn="r">
              <a:defRPr sz="800"/>
            </a:lvl1pPr>
          </a:lstStyle>
          <a:p>
            <a:fld id="{6A4AA296-18EA-4AA7-8C81-650072F4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6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AA296-18EA-4AA7-8C81-650072F4F9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93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AA296-18EA-4AA7-8C81-650072F4F9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2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934BDA5-8BDB-034A-812E-28DFDC4AA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" y="0"/>
            <a:ext cx="16243300" cy="7620000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7192" y="8077200"/>
            <a:ext cx="795988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64921BF-FF99-BC44-9F2F-FC64D631838A}"/>
              </a:ext>
            </a:extLst>
          </p:cNvPr>
          <p:cNvSpPr/>
          <p:nvPr userDrawn="1"/>
        </p:nvSpPr>
        <p:spPr>
          <a:xfrm>
            <a:off x="10718800" y="1638300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71CF9C78-E331-774C-9C66-930EC4B7B3D2}"/>
              </a:ext>
            </a:extLst>
          </p:cNvPr>
          <p:cNvSpPr/>
          <p:nvPr userDrawn="1"/>
        </p:nvSpPr>
        <p:spPr>
          <a:xfrm>
            <a:off x="0" y="8343900"/>
            <a:ext cx="1525270" cy="203200"/>
          </a:xfrm>
          <a:custGeom>
            <a:avLst/>
            <a:gdLst/>
            <a:ahLst/>
            <a:cxnLst/>
            <a:rect l="l" t="t" r="r" b="b"/>
            <a:pathLst>
              <a:path w="1525270" h="203200">
                <a:moveTo>
                  <a:pt x="0" y="203200"/>
                </a:moveTo>
                <a:lnTo>
                  <a:pt x="1525015" y="203200"/>
                </a:lnTo>
                <a:lnTo>
                  <a:pt x="1525015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48ED6E-F499-E742-91E1-099FE0C2FF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55400" y="2160541"/>
            <a:ext cx="3911600" cy="3416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0575" y="1560367"/>
            <a:ext cx="8890000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5000" b="1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935654-4BF2-3749-B5BE-A2DF39E12C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8247879"/>
            <a:ext cx="4724400" cy="393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Gr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41ADE-3D9B-9A45-9BF8-A358CB07A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6600" cy="9144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84400" y="609600"/>
            <a:ext cx="119634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371599"/>
            <a:ext cx="11836400" cy="624454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rgbClr val="D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7BE951C-3295-CA4F-B6F5-BB04961B11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1" y="4019113"/>
            <a:ext cx="1271539" cy="1110769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AD4D9A2A-33C0-6245-ADC5-02C6D5B1D4FA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563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Glo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ED1EF5-66F1-244A-B20F-F8BF4CA95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" y="0"/>
            <a:ext cx="15430500" cy="9144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8800" y="609600"/>
            <a:ext cx="110490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371601"/>
            <a:ext cx="11836400" cy="624454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rgbClr val="D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7BE951C-3295-CA4F-B6F5-BB04961B11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1" y="4019113"/>
            <a:ext cx="1271539" cy="1110770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6EC2DA8-1199-9745-A1F2-769683C88F3F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Red Gr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D28A3B-03DC-3E41-A085-9E86B6F9B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87" y="0"/>
            <a:ext cx="14249400" cy="9144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382F4C-D42D-3E40-B287-E0BE1FA023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1" y="4019113"/>
            <a:ext cx="1271539" cy="1110769"/>
          </a:xfrm>
          <a:prstGeom prst="rect">
            <a:avLst/>
          </a:prstGeom>
        </p:spPr>
      </p:pic>
      <p:sp>
        <p:nvSpPr>
          <p:cNvPr id="24" name="Holder 2">
            <a:extLst>
              <a:ext uri="{FF2B5EF4-FFF2-40B4-BE49-F238E27FC236}">
                <a16:creationId xmlns:a16="http://schemas.microsoft.com/office/drawing/2014/main" id="{1D413CF6-ED99-9F42-BCF6-9786CB97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0" y="568961"/>
            <a:ext cx="61722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bg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D8F191FF-9478-5941-B04B-88C08C936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0" y="1804669"/>
            <a:ext cx="11836400" cy="657733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3D4B7669-FE11-C34B-AA73-1780BFEFD19E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White Glo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D28A3B-03DC-3E41-A085-9E86B6F9B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87" y="0"/>
            <a:ext cx="14249400" cy="9144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382F4C-D42D-3E40-B287-E0BE1FA023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1" y="4019113"/>
            <a:ext cx="1271539" cy="1110769"/>
          </a:xfrm>
          <a:prstGeom prst="rect">
            <a:avLst/>
          </a:prstGeom>
        </p:spPr>
      </p:pic>
      <p:sp>
        <p:nvSpPr>
          <p:cNvPr id="24" name="Holder 2">
            <a:extLst>
              <a:ext uri="{FF2B5EF4-FFF2-40B4-BE49-F238E27FC236}">
                <a16:creationId xmlns:a16="http://schemas.microsoft.com/office/drawing/2014/main" id="{1D413CF6-ED99-9F42-BCF6-9786CB97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0" y="568961"/>
            <a:ext cx="61722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rgbClr val="D00000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D8F191FF-9478-5941-B04B-88C08C936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0" y="1741167"/>
            <a:ext cx="11836400" cy="66408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AE2C473B-FBD4-744C-8721-BD11A8CAE3DC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65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6D2750-218D-7944-9273-FB9708C65A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48D41-B992-1349-8476-28FF2B68E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3581400"/>
            <a:ext cx="2123090" cy="1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3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4" r:id="rId4"/>
    <p:sldLayoutId id="2147483667" r:id="rId5"/>
    <p:sldLayoutId id="2147483665" r:id="rId6"/>
    <p:sldLayoutId id="2147483668" r:id="rId7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EHS-HR@unl.edu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spencer.hall@unl.edu" TargetMode="External"/><Relationship Id="rId13" Type="http://schemas.openxmlformats.org/officeDocument/2006/relationships/hyperlink" Target="mailto:rvoigtlander2@unl.edu" TargetMode="External"/><Relationship Id="rId18" Type="http://schemas.openxmlformats.org/officeDocument/2006/relationships/hyperlink" Target="mailto:adesai4@unl.edu" TargetMode="External"/><Relationship Id="rId3" Type="http://schemas.openxmlformats.org/officeDocument/2006/relationships/hyperlink" Target="mailto:tammie@unl.edu" TargetMode="External"/><Relationship Id="rId7" Type="http://schemas.openxmlformats.org/officeDocument/2006/relationships/hyperlink" Target="mailto:cklein7@unl.edu" TargetMode="External"/><Relationship Id="rId12" Type="http://schemas.openxmlformats.org/officeDocument/2006/relationships/hyperlink" Target="mailto:jcarlson8@unl.edu" TargetMode="External"/><Relationship Id="rId17" Type="http://schemas.openxmlformats.org/officeDocument/2006/relationships/hyperlink" Target="mailto:nhina2@unl.edu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mailto:cjensen@unl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miesbach3@unl.edu" TargetMode="External"/><Relationship Id="rId11" Type="http://schemas.openxmlformats.org/officeDocument/2006/relationships/hyperlink" Target="mailto:tina.horan@unl.edu" TargetMode="External"/><Relationship Id="rId5" Type="http://schemas.openxmlformats.org/officeDocument/2006/relationships/hyperlink" Target="mailto:CEHS-HR@unl.edu" TargetMode="External"/><Relationship Id="rId15" Type="http://schemas.openxmlformats.org/officeDocument/2006/relationships/hyperlink" Target="mailto:mkond2@unl.edu" TargetMode="External"/><Relationship Id="rId10" Type="http://schemas.openxmlformats.org/officeDocument/2006/relationships/hyperlink" Target="mailto:ltran6@unl.edu" TargetMode="External"/><Relationship Id="rId4" Type="http://schemas.openxmlformats.org/officeDocument/2006/relationships/hyperlink" Target="mailto:rgregory5@unl.edu" TargetMode="External"/><Relationship Id="rId9" Type="http://schemas.openxmlformats.org/officeDocument/2006/relationships/hyperlink" Target="mailto:dsmidt2@unl.edu" TargetMode="External"/><Relationship Id="rId14" Type="http://schemas.openxmlformats.org/officeDocument/2006/relationships/hyperlink" Target="mailto:Braxton.Lindhorst@unl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ehs.unl.edu/cehs/cehs-business-center/#tab3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07A3B94-9538-21C9-B1D5-51C4E3F88C2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C2C043-1363-2CEF-B1F9-60DB62BA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31" y="952400"/>
            <a:ext cx="8147539" cy="2708434"/>
          </a:xfrm>
        </p:spPr>
        <p:txBody>
          <a:bodyPr/>
          <a:lstStyle/>
          <a:p>
            <a:r>
              <a:rPr lang="en-US" sz="8800" dirty="0"/>
              <a:t>Money Monday: How do I hire?</a:t>
            </a:r>
          </a:p>
        </p:txBody>
      </p:sp>
    </p:spTree>
    <p:extLst>
      <p:ext uri="{BB962C8B-B14F-4D97-AF65-F5344CB8AC3E}">
        <p14:creationId xmlns:p14="http://schemas.microsoft.com/office/powerpoint/2010/main" val="2680867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A0F8A-ADB0-E4F7-9341-AEA54C3F5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2BE2B-9071-7128-BAC0-23D3C7D78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hiring goes through the CEHS HR team (</a:t>
            </a:r>
            <a:r>
              <a:rPr lang="en-US" dirty="0">
                <a:hlinkClick r:id="rId2"/>
              </a:rPr>
              <a:t>CEHS-HR@unl.edu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dirty="0"/>
              <a:t>If you aren’t sure about any of the 5 “</a:t>
            </a:r>
            <a:r>
              <a:rPr lang="en-US" dirty="0" err="1"/>
              <a:t>Ws</a:t>
            </a:r>
            <a:r>
              <a:rPr lang="en-US" dirty="0"/>
              <a:t>” or the “H,” we’re here to help.</a:t>
            </a:r>
          </a:p>
        </p:txBody>
      </p:sp>
    </p:spTree>
    <p:extLst>
      <p:ext uri="{BB962C8B-B14F-4D97-AF65-F5344CB8AC3E}">
        <p14:creationId xmlns:p14="http://schemas.microsoft.com/office/powerpoint/2010/main" val="40466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7133-ACD8-48F6-A935-7B719EB5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CEHS Business Team Contacts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34BCE-6D26-4110-A01C-F8DD6D370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738" y="1277815"/>
            <a:ext cx="13009936" cy="7502770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Search process and other Hiring questions: Tammie Herrington (</a:t>
            </a:r>
            <a:r>
              <a:rPr lang="en-US" sz="2400" dirty="0">
                <a:hlinkClick r:id="rId3"/>
              </a:rPr>
              <a:t>tammie@unl.edu</a:t>
            </a:r>
            <a:r>
              <a:rPr lang="en-US" sz="2400" dirty="0"/>
              <a:t>) and Rhonda Gregory (</a:t>
            </a:r>
            <a:r>
              <a:rPr lang="en-US" sz="2400" dirty="0">
                <a:hlinkClick r:id="rId4"/>
              </a:rPr>
              <a:t>rgregory5@unl.edu</a:t>
            </a:r>
            <a:r>
              <a:rPr lang="en-US" sz="2400" dirty="0"/>
              <a:t>)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General Payroll Questions and Paperwork Submission: </a:t>
            </a:r>
            <a:r>
              <a:rPr lang="en-US" sz="2400" dirty="0">
                <a:hlinkClick r:id="rId5"/>
              </a:rPr>
              <a:t>CEHS-HR@unl.edu</a:t>
            </a:r>
            <a:r>
              <a:rPr lang="en-US" sz="2400" dirty="0"/>
              <a:t>, Mary Miesbach (</a:t>
            </a:r>
            <a:r>
              <a:rPr lang="en-US" sz="2400" dirty="0">
                <a:hlinkClick r:id="rId6"/>
              </a:rPr>
              <a:t>mmiesbach3@unl.edu</a:t>
            </a:r>
            <a:r>
              <a:rPr lang="en-US" sz="2400" dirty="0"/>
              <a:t>) and Caitlin Klein (</a:t>
            </a:r>
            <a:r>
              <a:rPr lang="en-US" sz="2400" dirty="0">
                <a:hlinkClick r:id="rId7"/>
              </a:rPr>
              <a:t>cklein7@unl.edu</a:t>
            </a:r>
            <a:r>
              <a:rPr lang="en-US" sz="2400" dirty="0"/>
              <a:t>)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General HR Questions: Spencer Hall (</a:t>
            </a:r>
            <a:r>
              <a:rPr lang="en-US" sz="2400" dirty="0">
                <a:hlinkClick r:id="rId8"/>
              </a:rPr>
              <a:t>spencer.hall@unl.edu</a:t>
            </a:r>
            <a:r>
              <a:rPr lang="en-US" sz="2400" dirty="0"/>
              <a:t>) or Dori Smidt (</a:t>
            </a:r>
            <a:r>
              <a:rPr lang="en-US" sz="2400" dirty="0">
                <a:hlinkClick r:id="rId9"/>
              </a:rPr>
              <a:t>dsmidt2@unl.edu</a:t>
            </a:r>
            <a:r>
              <a:rPr lang="en-US" sz="2400" dirty="0"/>
              <a:t>)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Financial Questions – City Campus Units: Ly Tran (</a:t>
            </a:r>
            <a:r>
              <a:rPr lang="en-US" sz="2400" dirty="0">
                <a:hlinkClick r:id="rId10"/>
              </a:rPr>
              <a:t>ltran6@unl.edu</a:t>
            </a:r>
            <a:r>
              <a:rPr lang="en-US" sz="2400" dirty="0"/>
              <a:t>) or Dori Smidt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Financial Questions – East Campus Units: Spencer Hall or Dori Smidt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Financial Questions – CYFS: Tina Horan (</a:t>
            </a:r>
            <a:r>
              <a:rPr lang="en-US" sz="2400" dirty="0">
                <a:hlinkClick r:id="rId11"/>
              </a:rPr>
              <a:t>tina.horan@unl.edu</a:t>
            </a:r>
            <a:r>
              <a:rPr lang="en-US" sz="2400" dirty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Grants Specialist Lead – All Units: Jonathan Carlson (</a:t>
            </a:r>
            <a:r>
              <a:rPr lang="en-US" sz="2400" dirty="0">
                <a:hlinkClick r:id="rId12"/>
              </a:rPr>
              <a:t>jcarlson8@unl.edu</a:t>
            </a:r>
            <a:r>
              <a:rPr lang="en-US" sz="2400" dirty="0"/>
              <a:t>)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Grants Specialist – CYFS: Rebecca Voigtlander (</a:t>
            </a:r>
            <a:r>
              <a:rPr lang="en-US" sz="2400" dirty="0">
                <a:hlinkClick r:id="rId13"/>
              </a:rPr>
              <a:t>rvoigtlander2@unl.edu</a:t>
            </a:r>
            <a:r>
              <a:rPr lang="en-US" sz="2400" dirty="0"/>
              <a:t>), Braxton Lindhorst (</a:t>
            </a:r>
            <a:r>
              <a:rPr lang="en-US" sz="2400" dirty="0">
                <a:hlinkClick r:id="rId14"/>
              </a:rPr>
              <a:t>Braxton.Lindhorst@unl.edu</a:t>
            </a:r>
            <a:r>
              <a:rPr lang="en-US" sz="2400" dirty="0"/>
              <a:t>), Matilda Kond (</a:t>
            </a:r>
            <a:r>
              <a:rPr lang="en-US" sz="2400" dirty="0">
                <a:hlinkClick r:id="rId15"/>
              </a:rPr>
              <a:t>mkond2@unl.edu</a:t>
            </a:r>
            <a:r>
              <a:rPr lang="en-US" sz="2400" dirty="0"/>
              <a:t>), or Catherine Jensen (</a:t>
            </a:r>
            <a:r>
              <a:rPr lang="en-US" sz="2400" dirty="0">
                <a:hlinkClick r:id="rId16"/>
              </a:rPr>
              <a:t>cjensen@unl.edu</a:t>
            </a:r>
            <a:r>
              <a:rPr lang="en-US" sz="2400" dirty="0"/>
              <a:t>)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Grants Specialist – Dean’s Office and NHS: Nazia Hina (</a:t>
            </a:r>
            <a:r>
              <a:rPr lang="en-US" sz="2400" dirty="0">
                <a:hlinkClick r:id="rId17"/>
              </a:rPr>
              <a:t>nhina2@unl.edu</a:t>
            </a:r>
            <a:r>
              <a:rPr lang="en-US" sz="2400" dirty="0"/>
              <a:t>)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Grants Specialist – EDPS and IVRL: Ashith Desai (</a:t>
            </a:r>
            <a:r>
              <a:rPr lang="en-US" sz="2400" dirty="0">
                <a:hlinkClick r:id="rId18"/>
              </a:rPr>
              <a:t>adesai4@unl.edu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208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A196-3FC2-7A90-0B6F-64465147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0" y="609600"/>
            <a:ext cx="11049000" cy="1101969"/>
          </a:xfrm>
        </p:spPr>
        <p:txBody>
          <a:bodyPr/>
          <a:lstStyle/>
          <a:p>
            <a:r>
              <a:rPr lang="en-US" sz="6600" dirty="0"/>
              <a:t>First Things to Think About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5431C-A8D7-838B-CE6B-533700F11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8800" y="1828801"/>
            <a:ext cx="11836400" cy="6244542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/>
              <a:t>5 “</a:t>
            </a:r>
            <a:r>
              <a:rPr lang="en-US" sz="6000" dirty="0" err="1"/>
              <a:t>Ws</a:t>
            </a:r>
            <a:r>
              <a:rPr lang="en-US" sz="6000" dirty="0"/>
              <a:t>” and an “H”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/>
              <a:t>Who do I want to hire?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/>
              <a:t>What will the hire do?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/>
              <a:t>When will the hire start?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/>
              <a:t>Where will the hire work?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/>
              <a:t>Why do I want to hire this position?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/>
              <a:t>How will I pay for this position?</a:t>
            </a:r>
          </a:p>
        </p:txBody>
      </p:sp>
    </p:spTree>
    <p:extLst>
      <p:ext uri="{BB962C8B-B14F-4D97-AF65-F5344CB8AC3E}">
        <p14:creationId xmlns:p14="http://schemas.microsoft.com/office/powerpoint/2010/main" val="259077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436D58-0733-9A4D-8354-1256CFA00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400" y="2438400"/>
            <a:ext cx="8890000" cy="2708434"/>
          </a:xfrm>
        </p:spPr>
        <p:txBody>
          <a:bodyPr/>
          <a:lstStyle/>
          <a:p>
            <a:pPr algn="ctr"/>
            <a:r>
              <a:rPr lang="en-US" sz="8800" dirty="0"/>
              <a:t>Who do I want to Hire?</a:t>
            </a:r>
          </a:p>
        </p:txBody>
      </p:sp>
    </p:spTree>
    <p:extLst>
      <p:ext uri="{BB962C8B-B14F-4D97-AF65-F5344CB8AC3E}">
        <p14:creationId xmlns:p14="http://schemas.microsoft.com/office/powerpoint/2010/main" val="37428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2678-CB19-A436-A312-089F8ED84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400" y="609600"/>
            <a:ext cx="11963400" cy="1242646"/>
          </a:xfrm>
        </p:spPr>
        <p:txBody>
          <a:bodyPr/>
          <a:lstStyle/>
          <a:p>
            <a:pPr algn="l"/>
            <a:r>
              <a:rPr lang="en-US" sz="6600" b="1" dirty="0">
                <a:solidFill>
                  <a:srgbClr val="D00000"/>
                </a:solidFill>
              </a:rPr>
              <a:t>Who do I want to hire?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D6AB5-C203-B2AD-AD17-92BCD02A3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0" y="2672862"/>
            <a:ext cx="11836400" cy="494328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What is the need?</a:t>
            </a:r>
          </a:p>
          <a:p>
            <a:r>
              <a:rPr lang="en-US" sz="4000" dirty="0">
                <a:solidFill>
                  <a:schemeClr val="tx1"/>
                </a:solidFill>
              </a:rPr>
              <a:t>A hire should fill a need. That could be anything from an empty faculty line to some extra, part-time support doing data entry for a research project.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How long will the position exist?</a:t>
            </a:r>
          </a:p>
          <a:p>
            <a:r>
              <a:rPr lang="en-US" sz="4000" dirty="0">
                <a:solidFill>
                  <a:schemeClr val="tx1"/>
                </a:solidFill>
              </a:rPr>
              <a:t>Position duration helps to determine all of the next steps.</a:t>
            </a:r>
          </a:p>
        </p:txBody>
      </p:sp>
    </p:spTree>
    <p:extLst>
      <p:ext uri="{BB962C8B-B14F-4D97-AF65-F5344CB8AC3E}">
        <p14:creationId xmlns:p14="http://schemas.microsoft.com/office/powerpoint/2010/main" val="38895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B8317-93ED-B203-B3CC-3210BC154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9723" y="2321169"/>
            <a:ext cx="12332677" cy="6060831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What will be the main job duties of this hire?</a:t>
            </a:r>
          </a:p>
          <a:p>
            <a:r>
              <a:rPr lang="en-US" sz="4000" dirty="0">
                <a:solidFill>
                  <a:srgbClr val="D00000"/>
                </a:solidFill>
              </a:rPr>
              <a:t>Will this hire teach? Do administrative support? Help with research?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4A5E9F-0160-830E-93B3-0C7E107E97F0}"/>
              </a:ext>
            </a:extLst>
          </p:cNvPr>
          <p:cNvSpPr txBox="1">
            <a:spLocks/>
          </p:cNvSpPr>
          <p:nvPr/>
        </p:nvSpPr>
        <p:spPr>
          <a:xfrm>
            <a:off x="2184400" y="609600"/>
            <a:ext cx="11963400" cy="1242646"/>
          </a:xfrm>
          <a:prstGeom prst="rect">
            <a:avLst/>
          </a:prstGeom>
        </p:spPr>
        <p:txBody>
          <a:bodyPr lIns="0" tIns="0" rIns="0" bIns="0"/>
          <a:lstStyle>
            <a:lvl1pPr algn="r" eaLnBrk="1" hangingPunct="1">
              <a:defRPr sz="3200" b="0" i="0">
                <a:solidFill>
                  <a:srgbClr val="D00000"/>
                </a:solidFill>
                <a:latin typeface="+mn-lt"/>
                <a:ea typeface="+mj-ea"/>
                <a:cs typeface="Times New Roman"/>
              </a:defRPr>
            </a:lvl1pPr>
          </a:lstStyle>
          <a:p>
            <a:pPr algn="l"/>
            <a:r>
              <a:rPr lang="en-US" sz="6600" b="1" kern="0" dirty="0"/>
              <a:t>What will the hire do?</a:t>
            </a:r>
          </a:p>
        </p:txBody>
      </p:sp>
    </p:spTree>
    <p:extLst>
      <p:ext uri="{BB962C8B-B14F-4D97-AF65-F5344CB8AC3E}">
        <p14:creationId xmlns:p14="http://schemas.microsoft.com/office/powerpoint/2010/main" val="48685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CB332-294C-59AB-678E-57E02A1E8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0" y="1061330"/>
            <a:ext cx="10664092" cy="485139"/>
          </a:xfrm>
        </p:spPr>
        <p:txBody>
          <a:bodyPr/>
          <a:lstStyle/>
          <a:p>
            <a:pPr algn="l"/>
            <a:r>
              <a:rPr lang="en-US" sz="6600" b="1" dirty="0"/>
              <a:t>When will the hire start?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062F0-A134-A8DC-D477-5F87B77A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0" y="3047999"/>
            <a:ext cx="11836400" cy="5334001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Some positions can start quickly, some can take a long time. Depending on the position, some or all of the following may be necessary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Mission critical position approval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Background check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Driver authorization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Salary determination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Strategic hiring plan</a:t>
            </a:r>
          </a:p>
        </p:txBody>
      </p:sp>
    </p:spTree>
    <p:extLst>
      <p:ext uri="{BB962C8B-B14F-4D97-AF65-F5344CB8AC3E}">
        <p14:creationId xmlns:p14="http://schemas.microsoft.com/office/powerpoint/2010/main" val="2928543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C1D4E-9629-6D6F-3DE2-EDC746EC0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0" y="1664677"/>
            <a:ext cx="11836400" cy="7080738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Where will the hire work?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Do you have space for this position?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Why do you want to hire this position?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A hire should have a purpose.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will you pay for this position?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Is funding already secured?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3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14A08-2FA5-2EF6-96D6-14E4C1E37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6431" y="2555631"/>
            <a:ext cx="11836400" cy="6119446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Student Hires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b="0" dirty="0">
                <a:solidFill>
                  <a:schemeClr val="tx1"/>
                </a:solidFill>
              </a:rPr>
              <a:t>No mission critical approval required therefore start as soon as paperwork completed</a:t>
            </a:r>
          </a:p>
          <a:p>
            <a:r>
              <a:rPr lang="en-US" sz="4400" dirty="0">
                <a:solidFill>
                  <a:schemeClr val="tx1"/>
                </a:solidFill>
              </a:rPr>
              <a:t>Temp and On call staff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b="0" dirty="0">
                <a:solidFill>
                  <a:schemeClr val="tx1"/>
                </a:solidFill>
              </a:rPr>
              <a:t>Mission critical needed if over $16.50 an hour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b="0" dirty="0">
                <a:solidFill>
                  <a:schemeClr val="tx1"/>
                </a:solidFill>
              </a:rPr>
              <a:t>Expect 2-3 weeks for approval and then time to complete paperwork</a:t>
            </a:r>
          </a:p>
          <a:p>
            <a:r>
              <a:rPr lang="en-US" sz="4400" dirty="0">
                <a:solidFill>
                  <a:schemeClr val="tx1"/>
                </a:solidFill>
              </a:rPr>
              <a:t>Temp faculty (Lecturer/Lecturer 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0" dirty="0">
                <a:solidFill>
                  <a:schemeClr val="tx1"/>
                </a:solidFill>
              </a:rPr>
              <a:t>   No mission critical approval necessary. Need to complete offer letter and paperwork.</a:t>
            </a:r>
          </a:p>
          <a:p>
            <a:r>
              <a:rPr lang="en-US" sz="4400" dirty="0">
                <a:solidFill>
                  <a:schemeClr val="tx1"/>
                </a:solidFill>
              </a:rPr>
              <a:t>Permanent</a:t>
            </a:r>
            <a:r>
              <a:rPr lang="en-US" sz="2500" b="0" dirty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>positions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b="0" dirty="0">
                <a:solidFill>
                  <a:schemeClr val="tx1"/>
                </a:solidFill>
              </a:rPr>
              <a:t>Mission critical required.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b="0" dirty="0">
                <a:solidFill>
                  <a:schemeClr val="tx1"/>
                </a:solidFill>
              </a:rPr>
              <a:t>Must advertise and complete competitive search or have an approved waiver.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b="0" dirty="0">
                <a:solidFill>
                  <a:schemeClr val="tx1"/>
                </a:solidFill>
              </a:rPr>
              <a:t>Expect 1 -2 months for approval of mission critical, requisition, job description, and time to advertise and search.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b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267C73-BA24-3E18-7E78-4165592CA44D}"/>
              </a:ext>
            </a:extLst>
          </p:cNvPr>
          <p:cNvSpPr txBox="1">
            <a:spLocks/>
          </p:cNvSpPr>
          <p:nvPr/>
        </p:nvSpPr>
        <p:spPr>
          <a:xfrm>
            <a:off x="2184400" y="609600"/>
            <a:ext cx="11963400" cy="1242646"/>
          </a:xfrm>
          <a:prstGeom prst="rect">
            <a:avLst/>
          </a:prstGeom>
        </p:spPr>
        <p:txBody>
          <a:bodyPr lIns="0" tIns="0" rIns="0" bIns="0"/>
          <a:lstStyle>
            <a:lvl1pPr algn="r" eaLnBrk="1" hangingPunct="1">
              <a:defRPr sz="3200" b="0" i="0">
                <a:solidFill>
                  <a:srgbClr val="D00000"/>
                </a:solidFill>
                <a:latin typeface="+mn-lt"/>
                <a:ea typeface="+mj-ea"/>
                <a:cs typeface="Times New Roman"/>
              </a:defRPr>
            </a:lvl1pPr>
          </a:lstStyle>
          <a:p>
            <a:pPr algn="l"/>
            <a:r>
              <a:rPr lang="en-US" sz="6600" b="1" kern="0" dirty="0"/>
              <a:t>Timeline to hire</a:t>
            </a:r>
          </a:p>
        </p:txBody>
      </p:sp>
    </p:spTree>
    <p:extLst>
      <p:ext uri="{BB962C8B-B14F-4D97-AF65-F5344CB8AC3E}">
        <p14:creationId xmlns:p14="http://schemas.microsoft.com/office/powerpoint/2010/main" val="147952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8AA5A-1E51-C4EF-687A-176B1CA4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9015" y="568961"/>
            <a:ext cx="10888785" cy="1083993"/>
          </a:xfrm>
        </p:spPr>
        <p:txBody>
          <a:bodyPr/>
          <a:lstStyle/>
          <a:p>
            <a:r>
              <a:rPr lang="en-US" sz="5400" b="1" dirty="0"/>
              <a:t>Temporary and Student hires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4F02D-4C7E-3C4A-B0D3-2B44CA2D9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0" dirty="0"/>
              <a:t>Handshake is available to post jobs, usually for student hires. 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D1D3D4"/>
                </a:solidFill>
              </a:rPr>
              <a:t>Hires over $16.50/</a:t>
            </a:r>
            <a:r>
              <a:rPr lang="en-US" sz="2400" b="0" dirty="0" err="1">
                <a:solidFill>
                  <a:srgbClr val="D1D3D4"/>
                </a:solidFill>
              </a:rPr>
              <a:t>hr</a:t>
            </a:r>
            <a:r>
              <a:rPr lang="en-US" sz="2400" b="0" dirty="0">
                <a:solidFill>
                  <a:srgbClr val="D1D3D4"/>
                </a:solidFill>
              </a:rPr>
              <a:t> require mission critical approval prior to posting the position on Handshake</a:t>
            </a:r>
            <a:endParaRPr lang="en-US" sz="100" b="0" dirty="0">
              <a:solidFill>
                <a:srgbClr val="D1D3D4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0" dirty="0"/>
              <a:t>Once a hire is identified, complete the Temporary Employment Request form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hlinkClick r:id="rId2"/>
              </a:rPr>
              <a:t>https://cehs.unl.edu/cehs/cehs-business-center/#tab3</a:t>
            </a:r>
            <a:endParaRPr lang="en-US" sz="36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0" dirty="0"/>
              <a:t>Complete as much as possible, sign, and send to CEHS-HR</a:t>
            </a:r>
          </a:p>
        </p:txBody>
      </p:sp>
    </p:spTree>
    <p:extLst>
      <p:ext uri="{BB962C8B-B14F-4D97-AF65-F5344CB8AC3E}">
        <p14:creationId xmlns:p14="http://schemas.microsoft.com/office/powerpoint/2010/main" val="487160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itGlory-PPT-template" id="{25FF1998-5BA4-3346-9F04-C45D263CFD75}" vid="{CA984101-C6EB-4A46-A17E-53FE57953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F4FB9C1DEF742B0E5F25707F12D98" ma:contentTypeVersion="8" ma:contentTypeDescription="Create a new document." ma:contentTypeScope="" ma:versionID="6b84386b7955a90a683bdbc603f52a52">
  <xsd:schema xmlns:xsd="http://www.w3.org/2001/XMLSchema" xmlns:xs="http://www.w3.org/2001/XMLSchema" xmlns:p="http://schemas.microsoft.com/office/2006/metadata/properties" xmlns:ns2="c645ddcc-eba3-46e9-bfaa-797de1f21f96" targetNamespace="http://schemas.microsoft.com/office/2006/metadata/properties" ma:root="true" ma:fieldsID="6732d112e7300d127c189c2ed6a55fa8" ns2:_="">
    <xsd:import namespace="c645ddcc-eba3-46e9-bfaa-797de1f21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5ddcc-eba3-46e9-bfaa-797de1f21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490645-3792-4FDA-95D4-9879470C89F4}"/>
</file>

<file path=customXml/itemProps2.xml><?xml version="1.0" encoding="utf-8"?>
<ds:datastoreItem xmlns:ds="http://schemas.openxmlformats.org/officeDocument/2006/customXml" ds:itemID="{D3260370-4600-49D9-861A-0DAFEE8495DC}"/>
</file>

<file path=customXml/itemProps3.xml><?xml version="1.0" encoding="utf-8"?>
<ds:datastoreItem xmlns:ds="http://schemas.openxmlformats.org/officeDocument/2006/customXml" ds:itemID="{5B212E87-785B-474D-BA1C-187D8402BD3A}"/>
</file>

<file path=docProps/app.xml><?xml version="1.0" encoding="utf-8"?>
<Properties xmlns="http://schemas.openxmlformats.org/officeDocument/2006/extended-properties" xmlns:vt="http://schemas.openxmlformats.org/officeDocument/2006/docPropsVTypes">
  <Template>GritGlory-PPT-template-2</Template>
  <TotalTime>1398</TotalTime>
  <Words>697</Words>
  <Application>Microsoft Office PowerPoint</Application>
  <PresentationFormat>Custom</PresentationFormat>
  <Paragraphs>68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Money Monday: How do I hire?</vt:lpstr>
      <vt:lpstr>First Things to Think About</vt:lpstr>
      <vt:lpstr>Who do I want to Hire?</vt:lpstr>
      <vt:lpstr>Who do I want to hire?</vt:lpstr>
      <vt:lpstr>PowerPoint Presentation</vt:lpstr>
      <vt:lpstr>When will the hire start?</vt:lpstr>
      <vt:lpstr>PowerPoint Presentation</vt:lpstr>
      <vt:lpstr>PowerPoint Presentation</vt:lpstr>
      <vt:lpstr>Temporary and Student hires</vt:lpstr>
      <vt:lpstr>HR team</vt:lpstr>
      <vt:lpstr>CEHS Business Team Contacts </vt:lpstr>
    </vt:vector>
  </TitlesOfParts>
  <Company>University of Nebraska-Lincoln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 Fiddelke</dc:creator>
  <cp:lastModifiedBy>Spencer Hall</cp:lastModifiedBy>
  <cp:revision>90</cp:revision>
  <cp:lastPrinted>2022-02-15T17:08:18Z</cp:lastPrinted>
  <dcterms:created xsi:type="dcterms:W3CDTF">2018-09-25T20:37:23Z</dcterms:created>
  <dcterms:modified xsi:type="dcterms:W3CDTF">2024-08-05T15:24:04Z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2018-08-28T00:00:00Z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2018-08-28T00:00:00Z</vt:filetime>
  </property>
  <property fmtid="{D5CDD505-2E9C-101B-9397-08002B2CF9AE}" pid="5" name="ContentTypeId">
    <vt:lpwstr>0x010100E3DF4FB9C1DEF742B0E5F25707F12D98</vt:lpwstr>
  </property>
</Properties>
</file>