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2" r:id="rId1"/>
  </p:sldMasterIdLst>
  <p:notesMasterIdLst>
    <p:notesMasterId r:id="rId39"/>
  </p:notesMasterIdLst>
  <p:sldIdLst>
    <p:sldId id="262" r:id="rId2"/>
    <p:sldId id="366" r:id="rId3"/>
    <p:sldId id="272" r:id="rId4"/>
    <p:sldId id="273" r:id="rId5"/>
    <p:sldId id="304" r:id="rId6"/>
    <p:sldId id="271" r:id="rId7"/>
    <p:sldId id="263" r:id="rId8"/>
    <p:sldId id="290" r:id="rId9"/>
    <p:sldId id="284" r:id="rId10"/>
    <p:sldId id="264" r:id="rId11"/>
    <p:sldId id="265" r:id="rId12"/>
    <p:sldId id="268" r:id="rId13"/>
    <p:sldId id="279" r:id="rId14"/>
    <p:sldId id="269" r:id="rId15"/>
    <p:sldId id="274" r:id="rId16"/>
    <p:sldId id="270" r:id="rId17"/>
    <p:sldId id="370" r:id="rId18"/>
    <p:sldId id="368" r:id="rId19"/>
    <p:sldId id="330" r:id="rId20"/>
    <p:sldId id="288" r:id="rId21"/>
    <p:sldId id="291" r:id="rId22"/>
    <p:sldId id="285" r:id="rId23"/>
    <p:sldId id="287" r:id="rId24"/>
    <p:sldId id="371" r:id="rId25"/>
    <p:sldId id="286" r:id="rId26"/>
    <p:sldId id="275" r:id="rId27"/>
    <p:sldId id="373" r:id="rId28"/>
    <p:sldId id="293" r:id="rId29"/>
    <p:sldId id="327" r:id="rId30"/>
    <p:sldId id="328" r:id="rId31"/>
    <p:sldId id="259" r:id="rId32"/>
    <p:sldId id="278" r:id="rId33"/>
    <p:sldId id="276" r:id="rId34"/>
    <p:sldId id="277" r:id="rId35"/>
    <p:sldId id="282" r:id="rId36"/>
    <p:sldId id="329" r:id="rId37"/>
    <p:sldId id="261" r:id="rId38"/>
  </p:sldIdLst>
  <p:sldSz cx="16257588" cy="9144000"/>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D3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404" autoAdjust="0"/>
    <p:restoredTop sz="79915" autoAdjust="0"/>
  </p:normalViewPr>
  <p:slideViewPr>
    <p:cSldViewPr snapToGrid="0" snapToObjects="1">
      <p:cViewPr varScale="1">
        <p:scale>
          <a:sx n="96" d="100"/>
          <a:sy n="96" d="100"/>
        </p:scale>
        <p:origin x="1986" y="8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11699" cy="463407"/>
          </a:xfrm>
          <a:prstGeom prst="rect">
            <a:avLst/>
          </a:prstGeom>
        </p:spPr>
        <p:txBody>
          <a:bodyPr vert="horz" lIns="92482" tIns="46242" rIns="92482" bIns="46242" rtlCol="0"/>
          <a:lstStyle>
            <a:lvl1pPr algn="l">
              <a:defRPr sz="1200"/>
            </a:lvl1pPr>
          </a:lstStyle>
          <a:p>
            <a:endParaRPr lang="en-US"/>
          </a:p>
        </p:txBody>
      </p:sp>
      <p:sp>
        <p:nvSpPr>
          <p:cNvPr id="3" name="Date Placeholder 2"/>
          <p:cNvSpPr>
            <a:spLocks noGrp="1"/>
          </p:cNvSpPr>
          <p:nvPr>
            <p:ph type="dt" idx="1"/>
          </p:nvPr>
        </p:nvSpPr>
        <p:spPr>
          <a:xfrm>
            <a:off x="3936768" y="1"/>
            <a:ext cx="3011699" cy="463407"/>
          </a:xfrm>
          <a:prstGeom prst="rect">
            <a:avLst/>
          </a:prstGeom>
        </p:spPr>
        <p:txBody>
          <a:bodyPr vert="horz" lIns="92482" tIns="46242" rIns="92482" bIns="46242" rtlCol="0"/>
          <a:lstStyle>
            <a:lvl1pPr algn="r">
              <a:defRPr sz="1200"/>
            </a:lvl1pPr>
          </a:lstStyle>
          <a:p>
            <a:fld id="{410074AF-4C05-4A61-9F7E-A254C892F42B}" type="datetimeFigureOut">
              <a:rPr lang="en-US" smtClean="0"/>
              <a:t>5/28/2025</a:t>
            </a:fld>
            <a:endParaRPr lang="en-US"/>
          </a:p>
        </p:txBody>
      </p:sp>
      <p:sp>
        <p:nvSpPr>
          <p:cNvPr id="4" name="Slide Image Placeholder 3"/>
          <p:cNvSpPr>
            <a:spLocks noGrp="1" noRot="1" noChangeAspect="1"/>
          </p:cNvSpPr>
          <p:nvPr>
            <p:ph type="sldImg" idx="2"/>
          </p:nvPr>
        </p:nvSpPr>
        <p:spPr>
          <a:xfrm>
            <a:off x="704850" y="1154113"/>
            <a:ext cx="5540375" cy="3116262"/>
          </a:xfrm>
          <a:prstGeom prst="rect">
            <a:avLst/>
          </a:prstGeom>
          <a:noFill/>
          <a:ln w="12700">
            <a:solidFill>
              <a:prstClr val="black"/>
            </a:solidFill>
          </a:ln>
        </p:spPr>
        <p:txBody>
          <a:bodyPr vert="horz" lIns="92482" tIns="46242" rIns="92482" bIns="46242" rtlCol="0" anchor="ctr"/>
          <a:lstStyle/>
          <a:p>
            <a:endParaRPr lang="en-US"/>
          </a:p>
        </p:txBody>
      </p:sp>
      <p:sp>
        <p:nvSpPr>
          <p:cNvPr id="5" name="Notes Placeholder 4"/>
          <p:cNvSpPr>
            <a:spLocks noGrp="1"/>
          </p:cNvSpPr>
          <p:nvPr>
            <p:ph type="body" sz="quarter" idx="3"/>
          </p:nvPr>
        </p:nvSpPr>
        <p:spPr>
          <a:xfrm>
            <a:off x="695008" y="4444862"/>
            <a:ext cx="5560060" cy="3636705"/>
          </a:xfrm>
          <a:prstGeom prst="rect">
            <a:avLst/>
          </a:prstGeom>
        </p:spPr>
        <p:txBody>
          <a:bodyPr vert="horz" lIns="92482" tIns="46242" rIns="92482" bIns="4624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6"/>
          </a:xfrm>
          <a:prstGeom prst="rect">
            <a:avLst/>
          </a:prstGeom>
        </p:spPr>
        <p:txBody>
          <a:bodyPr vert="horz" lIns="92482" tIns="46242" rIns="92482" bIns="46242"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6"/>
          </a:xfrm>
          <a:prstGeom prst="rect">
            <a:avLst/>
          </a:prstGeom>
        </p:spPr>
        <p:txBody>
          <a:bodyPr vert="horz" lIns="92482" tIns="46242" rIns="92482" bIns="46242" rtlCol="0" anchor="b"/>
          <a:lstStyle>
            <a:lvl1pPr algn="r">
              <a:defRPr sz="1200"/>
            </a:lvl1pPr>
          </a:lstStyle>
          <a:p>
            <a:fld id="{54C400CD-E678-4901-80C3-E28E0EA29DE2}" type="slidenum">
              <a:rPr lang="en-US" smtClean="0"/>
              <a:t>‹#›</a:t>
            </a:fld>
            <a:endParaRPr lang="en-US"/>
          </a:p>
        </p:txBody>
      </p:sp>
    </p:spTree>
    <p:extLst>
      <p:ext uri="{BB962C8B-B14F-4D97-AF65-F5344CB8AC3E}">
        <p14:creationId xmlns:p14="http://schemas.microsoft.com/office/powerpoint/2010/main" val="39234332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834">
              <a:defRPr/>
            </a:pPr>
            <a:r>
              <a:rPr lang="en-US" dirty="0"/>
              <a:t>Departments must maintain receipting systems or daily check logs which document adherence to the timeliness of deposits.  Random campus units will be periodically asked by the UNL Bursar’s Office to produce their check log for the previous month.  If one cannot be produced, UNL’s Bursar’s Office will inform Internal Audit and a report will be made to the Audit Committee.</a:t>
            </a:r>
            <a:endParaRPr lang="en-US" sz="1800" dirty="0"/>
          </a:p>
          <a:p>
            <a:endParaRPr lang="en-US" dirty="0"/>
          </a:p>
        </p:txBody>
      </p:sp>
      <p:sp>
        <p:nvSpPr>
          <p:cNvPr id="4" name="Slide Number Placeholder 3"/>
          <p:cNvSpPr>
            <a:spLocks noGrp="1"/>
          </p:cNvSpPr>
          <p:nvPr>
            <p:ph type="sldNum" sz="quarter" idx="5"/>
          </p:nvPr>
        </p:nvSpPr>
        <p:spPr/>
        <p:txBody>
          <a:bodyPr/>
          <a:lstStyle/>
          <a:p>
            <a:fld id="{D7B35C15-A59D-40EC-9329-A83232BD8E22}" type="slidenum">
              <a:rPr lang="en-US" smtClean="0"/>
              <a:t>5</a:t>
            </a:fld>
            <a:endParaRPr lang="en-US"/>
          </a:p>
        </p:txBody>
      </p:sp>
    </p:spTree>
    <p:extLst>
      <p:ext uri="{BB962C8B-B14F-4D97-AF65-F5344CB8AC3E}">
        <p14:creationId xmlns:p14="http://schemas.microsoft.com/office/powerpoint/2010/main" val="488221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834">
              <a:defRPr/>
            </a:pPr>
            <a:r>
              <a:rPr lang="en-US" dirty="0"/>
              <a:t>The merchant category code (MCC) for restaurants for P-card holders is locked. Need to contact the business center so we can have the P-card office unlock the MCC.</a:t>
            </a:r>
            <a:endParaRPr lang="en-US" sz="1100" dirty="0"/>
          </a:p>
          <a:p>
            <a:endParaRPr lang="en-US" dirty="0"/>
          </a:p>
          <a:p>
            <a:r>
              <a:rPr lang="en-US" dirty="0"/>
              <a:t>In January, Procurement put out the guidelines that all “official function” meals would have to be put on the p-card. Then, after the fact, once they really started looking at it, it was decided that although the p-card was the preferred method for paying for “official function” meals that they would still reimburse. If a person has a p-card, that is what they should be using. </a:t>
            </a:r>
          </a:p>
        </p:txBody>
      </p:sp>
      <p:sp>
        <p:nvSpPr>
          <p:cNvPr id="4" name="Slide Number Placeholder 3"/>
          <p:cNvSpPr>
            <a:spLocks noGrp="1"/>
          </p:cNvSpPr>
          <p:nvPr>
            <p:ph type="sldNum" sz="quarter" idx="5"/>
          </p:nvPr>
        </p:nvSpPr>
        <p:spPr/>
        <p:txBody>
          <a:bodyPr/>
          <a:lstStyle/>
          <a:p>
            <a:fld id="{E3D46F20-9999-450B-BCB6-77E157FC5A07}" type="slidenum">
              <a:rPr lang="en-US" smtClean="0"/>
              <a:t>25</a:t>
            </a:fld>
            <a:endParaRPr lang="en-US"/>
          </a:p>
        </p:txBody>
      </p:sp>
    </p:spTree>
    <p:extLst>
      <p:ext uri="{BB962C8B-B14F-4D97-AF65-F5344CB8AC3E}">
        <p14:creationId xmlns:p14="http://schemas.microsoft.com/office/powerpoint/2010/main" val="6196938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D46F20-9999-450B-BCB6-77E157FC5A07}" type="slidenum">
              <a:rPr lang="en-US" smtClean="0"/>
              <a:t>35</a:t>
            </a:fld>
            <a:endParaRPr lang="en-US"/>
          </a:p>
        </p:txBody>
      </p:sp>
    </p:spTree>
    <p:extLst>
      <p:ext uri="{BB962C8B-B14F-4D97-AF65-F5344CB8AC3E}">
        <p14:creationId xmlns:p14="http://schemas.microsoft.com/office/powerpoint/2010/main" val="3875990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D46F20-9999-450B-BCB6-77E157FC5A07}" type="slidenum">
              <a:rPr lang="en-US" smtClean="0"/>
              <a:t>36</a:t>
            </a:fld>
            <a:endParaRPr lang="en-US"/>
          </a:p>
        </p:txBody>
      </p:sp>
    </p:spTree>
    <p:extLst>
      <p:ext uri="{BB962C8B-B14F-4D97-AF65-F5344CB8AC3E}">
        <p14:creationId xmlns:p14="http://schemas.microsoft.com/office/powerpoint/2010/main" val="9287640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195F762-5987-504B-85D2-8F58907D3E6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2" r="3740" b="1922"/>
          <a:stretch/>
        </p:blipFill>
        <p:spPr>
          <a:xfrm>
            <a:off x="0" y="0"/>
            <a:ext cx="16257588" cy="7772392"/>
          </a:xfrm>
          <a:prstGeom prst="rect">
            <a:avLst/>
          </a:prstGeom>
        </p:spPr>
      </p:pic>
      <p:sp>
        <p:nvSpPr>
          <p:cNvPr id="15" name="object 7">
            <a:extLst>
              <a:ext uri="{FF2B5EF4-FFF2-40B4-BE49-F238E27FC236}">
                <a16:creationId xmlns:a16="http://schemas.microsoft.com/office/drawing/2014/main" id="{CB8B8E2F-FEE6-E14B-B33F-66DA8A559294}"/>
              </a:ext>
            </a:extLst>
          </p:cNvPr>
          <p:cNvSpPr/>
          <p:nvPr userDrawn="1"/>
        </p:nvSpPr>
        <p:spPr>
          <a:xfrm>
            <a:off x="10718800" y="1638300"/>
            <a:ext cx="0" cy="4572000"/>
          </a:xfrm>
          <a:custGeom>
            <a:avLst/>
            <a:gdLst/>
            <a:ahLst/>
            <a:cxnLst/>
            <a:rect l="l" t="t" r="r" b="b"/>
            <a:pathLst>
              <a:path h="4572000">
                <a:moveTo>
                  <a:pt x="0" y="0"/>
                </a:moveTo>
                <a:lnTo>
                  <a:pt x="0" y="4572000"/>
                </a:lnTo>
              </a:path>
            </a:pathLst>
          </a:custGeom>
          <a:ln w="25400">
            <a:solidFill>
              <a:srgbClr val="FFFFFF"/>
            </a:solidFill>
          </a:ln>
        </p:spPr>
        <p:txBody>
          <a:bodyPr wrap="square" lIns="0" tIns="0" rIns="0" bIns="0" rtlCol="0"/>
          <a:lstStyle/>
          <a:p>
            <a:endParaRPr/>
          </a:p>
        </p:txBody>
      </p:sp>
      <p:pic>
        <p:nvPicPr>
          <p:cNvPr id="16" name="Picture 15">
            <a:extLst>
              <a:ext uri="{FF2B5EF4-FFF2-40B4-BE49-F238E27FC236}">
                <a16:creationId xmlns:a16="http://schemas.microsoft.com/office/drawing/2014/main" id="{DE977401-205E-5E44-9DD0-DBDC4CEE6741}"/>
              </a:ext>
            </a:extLst>
          </p:cNvPr>
          <p:cNvPicPr>
            <a:picLocks noChangeAspect="1"/>
          </p:cNvPicPr>
          <p:nvPr userDrawn="1"/>
        </p:nvPicPr>
        <p:blipFill>
          <a:blip r:embed="rId3"/>
          <a:stretch>
            <a:fillRect/>
          </a:stretch>
        </p:blipFill>
        <p:spPr>
          <a:xfrm>
            <a:off x="11455400" y="2160541"/>
            <a:ext cx="3911600" cy="3416300"/>
          </a:xfrm>
          <a:prstGeom prst="rect">
            <a:avLst/>
          </a:prstGeom>
        </p:spPr>
      </p:pic>
      <p:sp>
        <p:nvSpPr>
          <p:cNvPr id="17" name="Holder 2">
            <a:extLst>
              <a:ext uri="{FF2B5EF4-FFF2-40B4-BE49-F238E27FC236}">
                <a16:creationId xmlns:a16="http://schemas.microsoft.com/office/drawing/2014/main" id="{F08099D9-D05B-A946-AC1C-4F8C71D75BF6}"/>
              </a:ext>
            </a:extLst>
          </p:cNvPr>
          <p:cNvSpPr>
            <a:spLocks noGrp="1"/>
          </p:cNvSpPr>
          <p:nvPr>
            <p:ph type="ctrTitle"/>
          </p:nvPr>
        </p:nvSpPr>
        <p:spPr>
          <a:xfrm>
            <a:off x="1092201" y="3132891"/>
            <a:ext cx="8890000" cy="1354217"/>
          </a:xfrm>
          <a:prstGeom prst="rect">
            <a:avLst/>
          </a:prstGeom>
        </p:spPr>
        <p:txBody>
          <a:bodyPr wrap="square" lIns="0" tIns="0" rIns="0" bIns="0" anchor="ctr">
            <a:spAutoFit/>
          </a:bodyPr>
          <a:lstStyle>
            <a:lvl1pPr>
              <a:lnSpc>
                <a:spcPct val="100000"/>
              </a:lnSpc>
              <a:defRPr sz="8800" b="1" i="1">
                <a:solidFill>
                  <a:schemeClr val="bg1"/>
                </a:solidFill>
                <a:latin typeface="Helvetica" pitchFamily="2" charset="0"/>
                <a:cs typeface="Arial" panose="020B0604020202020204" pitchFamily="34" charset="0"/>
              </a:defRPr>
            </a:lvl1pPr>
          </a:lstStyle>
          <a:p>
            <a:endParaRPr lang="en-US" dirty="0"/>
          </a:p>
        </p:txBody>
      </p:sp>
      <p:sp>
        <p:nvSpPr>
          <p:cNvPr id="10" name="object 5">
            <a:extLst>
              <a:ext uri="{FF2B5EF4-FFF2-40B4-BE49-F238E27FC236}">
                <a16:creationId xmlns:a16="http://schemas.microsoft.com/office/drawing/2014/main" id="{A2429905-3B3B-BD43-9B13-3E3825E966F4}"/>
              </a:ext>
            </a:extLst>
          </p:cNvPr>
          <p:cNvSpPr/>
          <p:nvPr userDrawn="1"/>
        </p:nvSpPr>
        <p:spPr>
          <a:xfrm rot="5400000">
            <a:off x="-154875" y="7652376"/>
            <a:ext cx="1727200" cy="240031"/>
          </a:xfrm>
          <a:custGeom>
            <a:avLst/>
            <a:gdLst/>
            <a:ahLst/>
            <a:cxnLst/>
            <a:rect l="l" t="t" r="r" b="b"/>
            <a:pathLst>
              <a:path w="6096000" h="203200">
                <a:moveTo>
                  <a:pt x="0" y="203200"/>
                </a:moveTo>
                <a:lnTo>
                  <a:pt x="6096000" y="203200"/>
                </a:lnTo>
                <a:lnTo>
                  <a:pt x="6096000" y="0"/>
                </a:lnTo>
                <a:lnTo>
                  <a:pt x="0" y="0"/>
                </a:lnTo>
                <a:lnTo>
                  <a:pt x="0" y="203200"/>
                </a:lnTo>
                <a:close/>
              </a:path>
            </a:pathLst>
          </a:custGeom>
          <a:solidFill>
            <a:srgbClr val="D1D3D4"/>
          </a:solidFill>
        </p:spPr>
        <p:txBody>
          <a:bodyPr wrap="square" lIns="0" tIns="0" rIns="0" bIns="0" rtlCol="0"/>
          <a:lstStyle/>
          <a:p>
            <a:endParaRPr/>
          </a:p>
        </p:txBody>
      </p:sp>
      <p:pic>
        <p:nvPicPr>
          <p:cNvPr id="14" name="Picture 13">
            <a:extLst>
              <a:ext uri="{FF2B5EF4-FFF2-40B4-BE49-F238E27FC236}">
                <a16:creationId xmlns:a16="http://schemas.microsoft.com/office/drawing/2014/main" id="{0DB0A82A-A538-2B4A-8FCB-E54918549610}"/>
              </a:ext>
            </a:extLst>
          </p:cNvPr>
          <p:cNvPicPr>
            <a:picLocks noChangeAspect="1"/>
          </p:cNvPicPr>
          <p:nvPr userDrawn="1"/>
        </p:nvPicPr>
        <p:blipFill>
          <a:blip r:embed="rId4"/>
          <a:srcRect/>
          <a:stretch/>
        </p:blipFill>
        <p:spPr>
          <a:xfrm>
            <a:off x="6513760" y="8288421"/>
            <a:ext cx="9155118" cy="341608"/>
          </a:xfrm>
          <a:prstGeom prst="rect">
            <a:avLst/>
          </a:prstGeom>
        </p:spPr>
      </p:pic>
    </p:spTree>
    <p:extLst>
      <p:ext uri="{BB962C8B-B14F-4D97-AF65-F5344CB8AC3E}">
        <p14:creationId xmlns:p14="http://schemas.microsoft.com/office/powerpoint/2010/main" val="3858422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08AA5A7-0C62-4744-A38F-7E6A81957EC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80238"/>
          <a:stretch/>
        </p:blipFill>
        <p:spPr>
          <a:xfrm>
            <a:off x="-1" y="0"/>
            <a:ext cx="2108201" cy="9143999"/>
          </a:xfrm>
          <a:prstGeom prst="rect">
            <a:avLst/>
          </a:prstGeom>
        </p:spPr>
      </p:pic>
      <p:pic>
        <p:nvPicPr>
          <p:cNvPr id="7" name="Picture 6">
            <a:extLst>
              <a:ext uri="{FF2B5EF4-FFF2-40B4-BE49-F238E27FC236}">
                <a16:creationId xmlns:a16="http://schemas.microsoft.com/office/drawing/2014/main" id="{38D949DE-172A-054E-99E3-9E1D976C58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9461" y="4019113"/>
            <a:ext cx="1271539" cy="1110769"/>
          </a:xfrm>
          <a:prstGeom prst="rect">
            <a:avLst/>
          </a:prstGeom>
        </p:spPr>
      </p:pic>
      <p:sp>
        <p:nvSpPr>
          <p:cNvPr id="8" name="object 5">
            <a:extLst>
              <a:ext uri="{FF2B5EF4-FFF2-40B4-BE49-F238E27FC236}">
                <a16:creationId xmlns:a16="http://schemas.microsoft.com/office/drawing/2014/main" id="{81F63FCB-B619-0342-801A-6C473099EADD}"/>
              </a:ext>
            </a:extLst>
          </p:cNvPr>
          <p:cNvSpPr/>
          <p:nvPr userDrawn="1"/>
        </p:nvSpPr>
        <p:spPr>
          <a:xfrm>
            <a:off x="14528800" y="750568"/>
            <a:ext cx="1727200" cy="240031"/>
          </a:xfrm>
          <a:custGeom>
            <a:avLst/>
            <a:gdLst/>
            <a:ahLst/>
            <a:cxnLst/>
            <a:rect l="l" t="t" r="r" b="b"/>
            <a:pathLst>
              <a:path w="6096000" h="203200">
                <a:moveTo>
                  <a:pt x="0" y="203200"/>
                </a:moveTo>
                <a:lnTo>
                  <a:pt x="6096000" y="203200"/>
                </a:lnTo>
                <a:lnTo>
                  <a:pt x="6096000" y="0"/>
                </a:lnTo>
                <a:lnTo>
                  <a:pt x="0" y="0"/>
                </a:lnTo>
                <a:lnTo>
                  <a:pt x="0" y="203200"/>
                </a:lnTo>
                <a:close/>
              </a:path>
            </a:pathLst>
          </a:custGeom>
          <a:solidFill>
            <a:srgbClr val="D00000"/>
          </a:solidFill>
        </p:spPr>
        <p:txBody>
          <a:bodyPr wrap="square" lIns="0" tIns="0" rIns="0" bIns="0" rtlCol="0"/>
          <a:lstStyle/>
          <a:p>
            <a:endParaRPr/>
          </a:p>
        </p:txBody>
      </p:sp>
      <p:sp>
        <p:nvSpPr>
          <p:cNvPr id="9" name="Holder 2">
            <a:extLst>
              <a:ext uri="{FF2B5EF4-FFF2-40B4-BE49-F238E27FC236}">
                <a16:creationId xmlns:a16="http://schemas.microsoft.com/office/drawing/2014/main" id="{E6BAA915-2373-1743-BB7F-E8C64BBF6FE2}"/>
              </a:ext>
            </a:extLst>
          </p:cNvPr>
          <p:cNvSpPr>
            <a:spLocks noGrp="1"/>
          </p:cNvSpPr>
          <p:nvPr>
            <p:ph type="title"/>
          </p:nvPr>
        </p:nvSpPr>
        <p:spPr>
          <a:xfrm>
            <a:off x="2870200" y="744240"/>
            <a:ext cx="10896600" cy="714826"/>
          </a:xfrm>
          <a:prstGeom prst="rect">
            <a:avLst/>
          </a:prstGeom>
        </p:spPr>
        <p:txBody>
          <a:bodyPr lIns="0" tIns="0" rIns="0" bIns="0" anchor="ctr"/>
          <a:lstStyle>
            <a:lvl1pPr algn="l">
              <a:defRPr sz="4400" b="1" i="0">
                <a:solidFill>
                  <a:schemeClr val="tx1"/>
                </a:solidFill>
                <a:latin typeface="Arial" panose="020B0604020202020204" pitchFamily="34" charset="0"/>
                <a:cs typeface="Arial" panose="020B0604020202020204" pitchFamily="34" charset="0"/>
              </a:defRPr>
            </a:lvl1pPr>
          </a:lstStyle>
          <a:p>
            <a:r>
              <a:rPr lang="en-US" dirty="0"/>
              <a:t>Click to edit Master title style</a:t>
            </a:r>
            <a:endParaRPr dirty="0"/>
          </a:p>
        </p:txBody>
      </p:sp>
      <p:sp>
        <p:nvSpPr>
          <p:cNvPr id="10" name="Holder 3">
            <a:extLst>
              <a:ext uri="{FF2B5EF4-FFF2-40B4-BE49-F238E27FC236}">
                <a16:creationId xmlns:a16="http://schemas.microsoft.com/office/drawing/2014/main" id="{B31DABE1-6BE9-6D4E-B2A6-867F2AAC515A}"/>
              </a:ext>
            </a:extLst>
          </p:cNvPr>
          <p:cNvSpPr>
            <a:spLocks noGrp="1"/>
          </p:cNvSpPr>
          <p:nvPr>
            <p:ph type="body" idx="1" hasCustomPrompt="1"/>
          </p:nvPr>
        </p:nvSpPr>
        <p:spPr>
          <a:xfrm>
            <a:off x="2870200" y="1994070"/>
            <a:ext cx="12593320" cy="5806704"/>
          </a:xfrm>
          <a:prstGeom prst="rect">
            <a:avLst/>
          </a:prstGeom>
        </p:spPr>
        <p:txBody>
          <a:bodyPr lIns="0" tIns="0" rIns="0" bIns="0" anchor="t"/>
          <a:lstStyle>
            <a:lvl1pPr algn="l">
              <a:defRPr sz="3600" b="0" i="0">
                <a:solidFill>
                  <a:schemeClr val="tx1">
                    <a:lumMod val="95000"/>
                    <a:lumOff val="5000"/>
                  </a:schemeClr>
                </a:solidFill>
                <a:latin typeface="Arial" panose="020B0604020202020204" pitchFamily="34" charset="0"/>
                <a:cs typeface="Arial" panose="020B0604020202020204" pitchFamily="34" charset="0"/>
              </a:defRPr>
            </a:lvl1pPr>
          </a:lstStyle>
          <a:p>
            <a:pPr lvl="0"/>
            <a:r>
              <a:rPr lang="en-US" dirty="0"/>
              <a:t>Edit Master text styles</a:t>
            </a:r>
          </a:p>
        </p:txBody>
      </p:sp>
      <p:pic>
        <p:nvPicPr>
          <p:cNvPr id="12" name="Picture 11">
            <a:extLst>
              <a:ext uri="{FF2B5EF4-FFF2-40B4-BE49-F238E27FC236}">
                <a16:creationId xmlns:a16="http://schemas.microsoft.com/office/drawing/2014/main" id="{C5166E4F-EB2F-C049-9581-4471519383BA}"/>
              </a:ext>
            </a:extLst>
          </p:cNvPr>
          <p:cNvPicPr>
            <a:picLocks noChangeAspect="1"/>
          </p:cNvPicPr>
          <p:nvPr userDrawn="1"/>
        </p:nvPicPr>
        <p:blipFill>
          <a:blip r:embed="rId4"/>
          <a:srcRect/>
          <a:stretch/>
        </p:blipFill>
        <p:spPr>
          <a:xfrm>
            <a:off x="9250266" y="8611449"/>
            <a:ext cx="6646324" cy="247997"/>
          </a:xfrm>
          <a:prstGeom prst="rect">
            <a:avLst/>
          </a:prstGeom>
        </p:spPr>
      </p:pic>
    </p:spTree>
    <p:extLst>
      <p:ext uri="{BB962C8B-B14F-4D97-AF65-F5344CB8AC3E}">
        <p14:creationId xmlns:p14="http://schemas.microsoft.com/office/powerpoint/2010/main" val="28076572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7FA031-C10B-6D4F-8C22-B62CE2BB63C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80332" b="474"/>
          <a:stretch/>
        </p:blipFill>
        <p:spPr>
          <a:xfrm>
            <a:off x="0" y="0"/>
            <a:ext cx="2108200" cy="9144000"/>
          </a:xfrm>
          <a:prstGeom prst="rect">
            <a:avLst/>
          </a:prstGeom>
        </p:spPr>
      </p:pic>
      <p:pic>
        <p:nvPicPr>
          <p:cNvPr id="3" name="Picture 2">
            <a:extLst>
              <a:ext uri="{FF2B5EF4-FFF2-40B4-BE49-F238E27FC236}">
                <a16:creationId xmlns:a16="http://schemas.microsoft.com/office/drawing/2014/main" id="{57BA0377-F2CC-7A41-AD71-62F94B7B306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9461" y="4019113"/>
            <a:ext cx="1271539" cy="1110770"/>
          </a:xfrm>
          <a:prstGeom prst="rect">
            <a:avLst/>
          </a:prstGeom>
        </p:spPr>
      </p:pic>
      <p:sp>
        <p:nvSpPr>
          <p:cNvPr id="4" name="object 5">
            <a:extLst>
              <a:ext uri="{FF2B5EF4-FFF2-40B4-BE49-F238E27FC236}">
                <a16:creationId xmlns:a16="http://schemas.microsoft.com/office/drawing/2014/main" id="{0D97F10E-CA69-4449-A2EE-F293ABCBCB9E}"/>
              </a:ext>
            </a:extLst>
          </p:cNvPr>
          <p:cNvSpPr/>
          <p:nvPr userDrawn="1"/>
        </p:nvSpPr>
        <p:spPr>
          <a:xfrm>
            <a:off x="14528800" y="750568"/>
            <a:ext cx="1727200" cy="240031"/>
          </a:xfrm>
          <a:custGeom>
            <a:avLst/>
            <a:gdLst/>
            <a:ahLst/>
            <a:cxnLst/>
            <a:rect l="l" t="t" r="r" b="b"/>
            <a:pathLst>
              <a:path w="6096000" h="203200">
                <a:moveTo>
                  <a:pt x="0" y="203200"/>
                </a:moveTo>
                <a:lnTo>
                  <a:pt x="6096000" y="203200"/>
                </a:lnTo>
                <a:lnTo>
                  <a:pt x="6096000" y="0"/>
                </a:lnTo>
                <a:lnTo>
                  <a:pt x="0" y="0"/>
                </a:lnTo>
                <a:lnTo>
                  <a:pt x="0" y="203200"/>
                </a:lnTo>
                <a:close/>
              </a:path>
            </a:pathLst>
          </a:custGeom>
          <a:solidFill>
            <a:srgbClr val="D1D3D4"/>
          </a:solidFill>
        </p:spPr>
        <p:txBody>
          <a:bodyPr wrap="square" lIns="0" tIns="0" rIns="0" bIns="0" rtlCol="0"/>
          <a:lstStyle/>
          <a:p>
            <a:endParaRPr/>
          </a:p>
        </p:txBody>
      </p:sp>
      <p:sp>
        <p:nvSpPr>
          <p:cNvPr id="5" name="Holder 2">
            <a:extLst>
              <a:ext uri="{FF2B5EF4-FFF2-40B4-BE49-F238E27FC236}">
                <a16:creationId xmlns:a16="http://schemas.microsoft.com/office/drawing/2014/main" id="{D644AE8A-F3B9-0043-8104-67C77FFC366C}"/>
              </a:ext>
            </a:extLst>
          </p:cNvPr>
          <p:cNvSpPr>
            <a:spLocks noGrp="1"/>
          </p:cNvSpPr>
          <p:nvPr>
            <p:ph type="title"/>
          </p:nvPr>
        </p:nvSpPr>
        <p:spPr>
          <a:xfrm>
            <a:off x="2870200" y="744240"/>
            <a:ext cx="10896600" cy="714826"/>
          </a:xfrm>
          <a:prstGeom prst="rect">
            <a:avLst/>
          </a:prstGeom>
        </p:spPr>
        <p:txBody>
          <a:bodyPr lIns="0" tIns="0" rIns="0" bIns="0" anchor="ctr"/>
          <a:lstStyle>
            <a:lvl1pPr algn="l">
              <a:defRPr sz="4400" b="1" i="0">
                <a:solidFill>
                  <a:schemeClr val="tx1"/>
                </a:solidFill>
                <a:latin typeface="Arial" panose="020B0604020202020204" pitchFamily="34" charset="0"/>
                <a:cs typeface="Arial" panose="020B0604020202020204" pitchFamily="34" charset="0"/>
              </a:defRPr>
            </a:lvl1pPr>
          </a:lstStyle>
          <a:p>
            <a:r>
              <a:rPr lang="en-US" dirty="0"/>
              <a:t>Click to edit Master title style</a:t>
            </a:r>
            <a:endParaRPr dirty="0"/>
          </a:p>
        </p:txBody>
      </p:sp>
      <p:sp>
        <p:nvSpPr>
          <p:cNvPr id="6" name="Holder 3">
            <a:extLst>
              <a:ext uri="{FF2B5EF4-FFF2-40B4-BE49-F238E27FC236}">
                <a16:creationId xmlns:a16="http://schemas.microsoft.com/office/drawing/2014/main" id="{FF840060-394E-C043-A993-0E1B3590DB05}"/>
              </a:ext>
            </a:extLst>
          </p:cNvPr>
          <p:cNvSpPr>
            <a:spLocks noGrp="1"/>
          </p:cNvSpPr>
          <p:nvPr>
            <p:ph type="body" idx="1" hasCustomPrompt="1"/>
          </p:nvPr>
        </p:nvSpPr>
        <p:spPr>
          <a:xfrm>
            <a:off x="2870200" y="1994070"/>
            <a:ext cx="12593320" cy="5806704"/>
          </a:xfrm>
          <a:prstGeom prst="rect">
            <a:avLst/>
          </a:prstGeom>
        </p:spPr>
        <p:txBody>
          <a:bodyPr lIns="0" tIns="0" rIns="0" bIns="0" anchor="t"/>
          <a:lstStyle>
            <a:lvl1pPr algn="l">
              <a:defRPr sz="3600" b="0" i="0">
                <a:solidFill>
                  <a:schemeClr val="tx1">
                    <a:lumMod val="95000"/>
                    <a:lumOff val="5000"/>
                  </a:schemeClr>
                </a:solidFill>
                <a:latin typeface="Arial" panose="020B0604020202020204" pitchFamily="34" charset="0"/>
                <a:cs typeface="Arial" panose="020B0604020202020204" pitchFamily="34" charset="0"/>
              </a:defRPr>
            </a:lvl1pPr>
          </a:lstStyle>
          <a:p>
            <a:pPr lvl="0"/>
            <a:r>
              <a:rPr lang="en-US" dirty="0"/>
              <a:t>Edit Master text styles</a:t>
            </a:r>
          </a:p>
        </p:txBody>
      </p:sp>
      <p:pic>
        <p:nvPicPr>
          <p:cNvPr id="10" name="Picture 9">
            <a:extLst>
              <a:ext uri="{FF2B5EF4-FFF2-40B4-BE49-F238E27FC236}">
                <a16:creationId xmlns:a16="http://schemas.microsoft.com/office/drawing/2014/main" id="{C457E479-7510-FF47-ADD3-ED871566266E}"/>
              </a:ext>
            </a:extLst>
          </p:cNvPr>
          <p:cNvPicPr>
            <a:picLocks noChangeAspect="1"/>
          </p:cNvPicPr>
          <p:nvPr userDrawn="1"/>
        </p:nvPicPr>
        <p:blipFill>
          <a:blip r:embed="rId4"/>
          <a:srcRect/>
          <a:stretch/>
        </p:blipFill>
        <p:spPr>
          <a:xfrm>
            <a:off x="9250268" y="8611449"/>
            <a:ext cx="6646319" cy="247997"/>
          </a:xfrm>
          <a:prstGeom prst="rect">
            <a:avLst/>
          </a:prstGeom>
        </p:spPr>
      </p:pic>
    </p:spTree>
    <p:extLst>
      <p:ext uri="{BB962C8B-B14F-4D97-AF65-F5344CB8AC3E}">
        <p14:creationId xmlns:p14="http://schemas.microsoft.com/office/powerpoint/2010/main" val="3122762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3743C8-F22F-7444-90C6-43A21CD4949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4582"/>
          <a:stretch/>
        </p:blipFill>
        <p:spPr>
          <a:xfrm>
            <a:off x="2111022" y="0"/>
            <a:ext cx="14144978" cy="9143999"/>
          </a:xfrm>
          <a:prstGeom prst="rect">
            <a:avLst/>
          </a:prstGeom>
        </p:spPr>
      </p:pic>
      <p:pic>
        <p:nvPicPr>
          <p:cNvPr id="3" name="Picture 2">
            <a:extLst>
              <a:ext uri="{FF2B5EF4-FFF2-40B4-BE49-F238E27FC236}">
                <a16:creationId xmlns:a16="http://schemas.microsoft.com/office/drawing/2014/main" id="{B4DCE0D4-2867-984B-B33B-E6841D4EA1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9461" y="4019113"/>
            <a:ext cx="1271539" cy="1110769"/>
          </a:xfrm>
          <a:prstGeom prst="rect">
            <a:avLst/>
          </a:prstGeom>
        </p:spPr>
      </p:pic>
      <p:sp>
        <p:nvSpPr>
          <p:cNvPr id="4" name="object 5">
            <a:extLst>
              <a:ext uri="{FF2B5EF4-FFF2-40B4-BE49-F238E27FC236}">
                <a16:creationId xmlns:a16="http://schemas.microsoft.com/office/drawing/2014/main" id="{6AFE08FA-013F-B644-95DB-6A9FB5416A5C}"/>
              </a:ext>
            </a:extLst>
          </p:cNvPr>
          <p:cNvSpPr/>
          <p:nvPr userDrawn="1"/>
        </p:nvSpPr>
        <p:spPr>
          <a:xfrm>
            <a:off x="14528800" y="750568"/>
            <a:ext cx="1727200" cy="240031"/>
          </a:xfrm>
          <a:custGeom>
            <a:avLst/>
            <a:gdLst/>
            <a:ahLst/>
            <a:cxnLst/>
            <a:rect l="l" t="t" r="r" b="b"/>
            <a:pathLst>
              <a:path w="6096000" h="203200">
                <a:moveTo>
                  <a:pt x="0" y="203200"/>
                </a:moveTo>
                <a:lnTo>
                  <a:pt x="6096000" y="203200"/>
                </a:lnTo>
                <a:lnTo>
                  <a:pt x="6096000" y="0"/>
                </a:lnTo>
                <a:lnTo>
                  <a:pt x="0" y="0"/>
                </a:lnTo>
                <a:lnTo>
                  <a:pt x="0" y="203200"/>
                </a:lnTo>
                <a:close/>
              </a:path>
            </a:pathLst>
          </a:custGeom>
          <a:solidFill>
            <a:srgbClr val="D00000"/>
          </a:solidFill>
        </p:spPr>
        <p:txBody>
          <a:bodyPr wrap="square" lIns="0" tIns="0" rIns="0" bIns="0" rtlCol="0"/>
          <a:lstStyle/>
          <a:p>
            <a:endParaRPr/>
          </a:p>
        </p:txBody>
      </p:sp>
      <p:sp>
        <p:nvSpPr>
          <p:cNvPr id="5" name="Holder 2">
            <a:extLst>
              <a:ext uri="{FF2B5EF4-FFF2-40B4-BE49-F238E27FC236}">
                <a16:creationId xmlns:a16="http://schemas.microsoft.com/office/drawing/2014/main" id="{168F2E9D-EA97-E547-9FFD-62E7CC83AA1B}"/>
              </a:ext>
            </a:extLst>
          </p:cNvPr>
          <p:cNvSpPr>
            <a:spLocks noGrp="1"/>
          </p:cNvSpPr>
          <p:nvPr>
            <p:ph type="title"/>
          </p:nvPr>
        </p:nvSpPr>
        <p:spPr>
          <a:xfrm>
            <a:off x="2870200" y="744240"/>
            <a:ext cx="10896600" cy="714826"/>
          </a:xfrm>
          <a:prstGeom prst="rect">
            <a:avLst/>
          </a:prstGeom>
        </p:spPr>
        <p:txBody>
          <a:bodyPr lIns="0" tIns="0" rIns="0" bIns="0" anchor="ctr"/>
          <a:lstStyle>
            <a:lvl1pPr algn="l">
              <a:defRPr sz="4400" b="1" i="0">
                <a:solidFill>
                  <a:schemeClr val="tx1"/>
                </a:solidFill>
                <a:latin typeface="Arial" panose="020B0604020202020204" pitchFamily="34" charset="0"/>
                <a:cs typeface="Arial" panose="020B0604020202020204" pitchFamily="34" charset="0"/>
              </a:defRPr>
            </a:lvl1pPr>
          </a:lstStyle>
          <a:p>
            <a:r>
              <a:rPr lang="en-US" dirty="0"/>
              <a:t>Click to edit Master title style</a:t>
            </a:r>
            <a:endParaRPr dirty="0"/>
          </a:p>
        </p:txBody>
      </p:sp>
      <p:sp>
        <p:nvSpPr>
          <p:cNvPr id="6" name="Holder 3">
            <a:extLst>
              <a:ext uri="{FF2B5EF4-FFF2-40B4-BE49-F238E27FC236}">
                <a16:creationId xmlns:a16="http://schemas.microsoft.com/office/drawing/2014/main" id="{DF8B691A-C233-D842-9183-D611E6579A2A}"/>
              </a:ext>
            </a:extLst>
          </p:cNvPr>
          <p:cNvSpPr>
            <a:spLocks noGrp="1"/>
          </p:cNvSpPr>
          <p:nvPr>
            <p:ph type="body" idx="1" hasCustomPrompt="1"/>
          </p:nvPr>
        </p:nvSpPr>
        <p:spPr>
          <a:xfrm>
            <a:off x="2870200" y="1994070"/>
            <a:ext cx="12593320" cy="5806704"/>
          </a:xfrm>
          <a:prstGeom prst="rect">
            <a:avLst/>
          </a:prstGeom>
        </p:spPr>
        <p:txBody>
          <a:bodyPr lIns="0" tIns="0" rIns="0" bIns="0" anchor="t"/>
          <a:lstStyle>
            <a:lvl1pPr algn="l">
              <a:defRPr sz="3600" b="0" i="0">
                <a:solidFill>
                  <a:schemeClr val="tx1">
                    <a:lumMod val="95000"/>
                    <a:lumOff val="5000"/>
                  </a:schemeClr>
                </a:solidFill>
                <a:latin typeface="Arial" panose="020B0604020202020204" pitchFamily="34" charset="0"/>
                <a:cs typeface="Arial" panose="020B0604020202020204" pitchFamily="34" charset="0"/>
              </a:defRPr>
            </a:lvl1pPr>
          </a:lstStyle>
          <a:p>
            <a:pPr lvl="0"/>
            <a:r>
              <a:rPr lang="en-US" dirty="0"/>
              <a:t>Edit Master text styles</a:t>
            </a:r>
          </a:p>
        </p:txBody>
      </p:sp>
      <p:pic>
        <p:nvPicPr>
          <p:cNvPr id="11" name="Picture 10">
            <a:extLst>
              <a:ext uri="{FF2B5EF4-FFF2-40B4-BE49-F238E27FC236}">
                <a16:creationId xmlns:a16="http://schemas.microsoft.com/office/drawing/2014/main" id="{3A68ABC4-F079-554D-B5F5-19BF8D22A0D1}"/>
              </a:ext>
            </a:extLst>
          </p:cNvPr>
          <p:cNvPicPr>
            <a:picLocks noChangeAspect="1"/>
          </p:cNvPicPr>
          <p:nvPr userDrawn="1"/>
        </p:nvPicPr>
        <p:blipFill>
          <a:blip r:embed="rId4"/>
          <a:srcRect/>
          <a:stretch/>
        </p:blipFill>
        <p:spPr>
          <a:xfrm>
            <a:off x="9250266" y="8611449"/>
            <a:ext cx="6646324" cy="247997"/>
          </a:xfrm>
          <a:prstGeom prst="rect">
            <a:avLst/>
          </a:prstGeom>
        </p:spPr>
      </p:pic>
    </p:spTree>
    <p:extLst>
      <p:ext uri="{BB962C8B-B14F-4D97-AF65-F5344CB8AC3E}">
        <p14:creationId xmlns:p14="http://schemas.microsoft.com/office/powerpoint/2010/main" val="5872708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0471BF-E337-C54E-9BAE-9F63AD1F83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 t="24234" b="358"/>
          <a:stretch/>
        </p:blipFill>
        <p:spPr>
          <a:xfrm>
            <a:off x="2108200" y="0"/>
            <a:ext cx="14147800" cy="9144000"/>
          </a:xfrm>
          <a:prstGeom prst="rect">
            <a:avLst/>
          </a:prstGeom>
        </p:spPr>
      </p:pic>
      <p:sp>
        <p:nvSpPr>
          <p:cNvPr id="3" name="object 5">
            <a:extLst>
              <a:ext uri="{FF2B5EF4-FFF2-40B4-BE49-F238E27FC236}">
                <a16:creationId xmlns:a16="http://schemas.microsoft.com/office/drawing/2014/main" id="{42D65236-1D5E-0947-8383-F3B57A68B04B}"/>
              </a:ext>
            </a:extLst>
          </p:cNvPr>
          <p:cNvSpPr/>
          <p:nvPr userDrawn="1"/>
        </p:nvSpPr>
        <p:spPr>
          <a:xfrm>
            <a:off x="14528800" y="750568"/>
            <a:ext cx="1727200" cy="240031"/>
          </a:xfrm>
          <a:custGeom>
            <a:avLst/>
            <a:gdLst/>
            <a:ahLst/>
            <a:cxnLst/>
            <a:rect l="l" t="t" r="r" b="b"/>
            <a:pathLst>
              <a:path w="6096000" h="203200">
                <a:moveTo>
                  <a:pt x="0" y="203200"/>
                </a:moveTo>
                <a:lnTo>
                  <a:pt x="6096000" y="203200"/>
                </a:lnTo>
                <a:lnTo>
                  <a:pt x="6096000" y="0"/>
                </a:lnTo>
                <a:lnTo>
                  <a:pt x="0" y="0"/>
                </a:lnTo>
                <a:lnTo>
                  <a:pt x="0" y="203200"/>
                </a:lnTo>
                <a:close/>
              </a:path>
            </a:pathLst>
          </a:custGeom>
          <a:solidFill>
            <a:srgbClr val="D1D3D4"/>
          </a:solidFill>
        </p:spPr>
        <p:txBody>
          <a:bodyPr wrap="square" lIns="0" tIns="0" rIns="0" bIns="0" rtlCol="0"/>
          <a:lstStyle/>
          <a:p>
            <a:endParaRPr/>
          </a:p>
        </p:txBody>
      </p:sp>
      <p:sp>
        <p:nvSpPr>
          <p:cNvPr id="4" name="Holder 2">
            <a:extLst>
              <a:ext uri="{FF2B5EF4-FFF2-40B4-BE49-F238E27FC236}">
                <a16:creationId xmlns:a16="http://schemas.microsoft.com/office/drawing/2014/main" id="{FE96BF43-7AF0-944C-8DBE-EDEA467E149A}"/>
              </a:ext>
            </a:extLst>
          </p:cNvPr>
          <p:cNvSpPr>
            <a:spLocks noGrp="1"/>
          </p:cNvSpPr>
          <p:nvPr>
            <p:ph type="title"/>
          </p:nvPr>
        </p:nvSpPr>
        <p:spPr>
          <a:xfrm>
            <a:off x="2870200" y="744240"/>
            <a:ext cx="10896600" cy="714826"/>
          </a:xfrm>
          <a:prstGeom prst="rect">
            <a:avLst/>
          </a:prstGeom>
        </p:spPr>
        <p:txBody>
          <a:bodyPr lIns="0" tIns="0" rIns="0" bIns="0" anchor="ctr"/>
          <a:lstStyle>
            <a:lvl1pPr algn="l">
              <a:defRPr sz="44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dirty="0"/>
          </a:p>
        </p:txBody>
      </p:sp>
      <p:sp>
        <p:nvSpPr>
          <p:cNvPr id="5" name="Holder 3">
            <a:extLst>
              <a:ext uri="{FF2B5EF4-FFF2-40B4-BE49-F238E27FC236}">
                <a16:creationId xmlns:a16="http://schemas.microsoft.com/office/drawing/2014/main" id="{4968FA94-A905-7B4D-A36A-CBBA52687BE9}"/>
              </a:ext>
            </a:extLst>
          </p:cNvPr>
          <p:cNvSpPr>
            <a:spLocks noGrp="1"/>
          </p:cNvSpPr>
          <p:nvPr>
            <p:ph type="body" idx="1" hasCustomPrompt="1"/>
          </p:nvPr>
        </p:nvSpPr>
        <p:spPr>
          <a:xfrm>
            <a:off x="2870200" y="1994070"/>
            <a:ext cx="12593320" cy="5806704"/>
          </a:xfrm>
          <a:prstGeom prst="rect">
            <a:avLst/>
          </a:prstGeom>
        </p:spPr>
        <p:txBody>
          <a:bodyPr lIns="0" tIns="0" rIns="0" bIns="0" anchor="t"/>
          <a:lstStyle>
            <a:lvl1pPr algn="l">
              <a:defRPr sz="3600" b="0" i="0">
                <a:solidFill>
                  <a:schemeClr val="bg1"/>
                </a:solidFill>
                <a:latin typeface="Arial" panose="020B0604020202020204" pitchFamily="34" charset="0"/>
                <a:cs typeface="Arial" panose="020B0604020202020204" pitchFamily="34" charset="0"/>
              </a:defRPr>
            </a:lvl1pPr>
          </a:lstStyle>
          <a:p>
            <a:pPr lvl="0"/>
            <a:r>
              <a:rPr lang="en-US" dirty="0"/>
              <a:t>Edit Master text styles</a:t>
            </a:r>
          </a:p>
        </p:txBody>
      </p:sp>
      <p:pic>
        <p:nvPicPr>
          <p:cNvPr id="6" name="Picture 5">
            <a:extLst>
              <a:ext uri="{FF2B5EF4-FFF2-40B4-BE49-F238E27FC236}">
                <a16:creationId xmlns:a16="http://schemas.microsoft.com/office/drawing/2014/main" id="{AA851873-8B9F-1347-AF02-4BB34C826D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9461" y="4019113"/>
            <a:ext cx="1271539" cy="1110769"/>
          </a:xfrm>
          <a:prstGeom prst="rect">
            <a:avLst/>
          </a:prstGeom>
        </p:spPr>
      </p:pic>
      <p:pic>
        <p:nvPicPr>
          <p:cNvPr id="13" name="Picture 12">
            <a:extLst>
              <a:ext uri="{FF2B5EF4-FFF2-40B4-BE49-F238E27FC236}">
                <a16:creationId xmlns:a16="http://schemas.microsoft.com/office/drawing/2014/main" id="{ED17C30D-A3A7-BE4C-98A0-886B7B390C7C}"/>
              </a:ext>
            </a:extLst>
          </p:cNvPr>
          <p:cNvPicPr>
            <a:picLocks noChangeAspect="1"/>
          </p:cNvPicPr>
          <p:nvPr userDrawn="1"/>
        </p:nvPicPr>
        <p:blipFill>
          <a:blip r:embed="rId4"/>
          <a:srcRect/>
          <a:stretch/>
        </p:blipFill>
        <p:spPr>
          <a:xfrm>
            <a:off x="9250266" y="8611449"/>
            <a:ext cx="6646324" cy="247997"/>
          </a:xfrm>
          <a:prstGeom prst="rect">
            <a:avLst/>
          </a:prstGeom>
        </p:spPr>
      </p:pic>
    </p:spTree>
    <p:extLst>
      <p:ext uri="{BB962C8B-B14F-4D97-AF65-F5344CB8AC3E}">
        <p14:creationId xmlns:p14="http://schemas.microsoft.com/office/powerpoint/2010/main" val="2324442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B2217E-B504-EF4C-9E5A-30B65B34A9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61200" y="3080206"/>
            <a:ext cx="2123090" cy="1854652"/>
          </a:xfrm>
          <a:prstGeom prst="rect">
            <a:avLst/>
          </a:prstGeom>
        </p:spPr>
      </p:pic>
      <p:sp>
        <p:nvSpPr>
          <p:cNvPr id="4" name="object 5">
            <a:extLst>
              <a:ext uri="{FF2B5EF4-FFF2-40B4-BE49-F238E27FC236}">
                <a16:creationId xmlns:a16="http://schemas.microsoft.com/office/drawing/2014/main" id="{689D328B-45D5-C44B-A88D-FA5800896911}"/>
              </a:ext>
            </a:extLst>
          </p:cNvPr>
          <p:cNvSpPr/>
          <p:nvPr userDrawn="1"/>
        </p:nvSpPr>
        <p:spPr>
          <a:xfrm>
            <a:off x="14528800" y="750568"/>
            <a:ext cx="1727200" cy="240031"/>
          </a:xfrm>
          <a:custGeom>
            <a:avLst/>
            <a:gdLst/>
            <a:ahLst/>
            <a:cxnLst/>
            <a:rect l="l" t="t" r="r" b="b"/>
            <a:pathLst>
              <a:path w="6096000" h="203200">
                <a:moveTo>
                  <a:pt x="0" y="203200"/>
                </a:moveTo>
                <a:lnTo>
                  <a:pt x="6096000" y="203200"/>
                </a:lnTo>
                <a:lnTo>
                  <a:pt x="6096000" y="0"/>
                </a:lnTo>
                <a:lnTo>
                  <a:pt x="0" y="0"/>
                </a:lnTo>
                <a:lnTo>
                  <a:pt x="0" y="203200"/>
                </a:lnTo>
                <a:close/>
              </a:path>
            </a:pathLst>
          </a:custGeom>
          <a:solidFill>
            <a:srgbClr val="D1D3D4"/>
          </a:solidFill>
        </p:spPr>
        <p:txBody>
          <a:bodyPr wrap="square" lIns="0" tIns="0" rIns="0" bIns="0" rtlCol="0"/>
          <a:lstStyle/>
          <a:p>
            <a:endParaRPr/>
          </a:p>
        </p:txBody>
      </p:sp>
      <p:pic>
        <p:nvPicPr>
          <p:cNvPr id="6" name="Picture 5">
            <a:extLst>
              <a:ext uri="{FF2B5EF4-FFF2-40B4-BE49-F238E27FC236}">
                <a16:creationId xmlns:a16="http://schemas.microsoft.com/office/drawing/2014/main" id="{C58DE178-696F-BC48-B65E-4D13D3CCCA99}"/>
              </a:ext>
            </a:extLst>
          </p:cNvPr>
          <p:cNvPicPr>
            <a:picLocks noChangeAspect="1"/>
          </p:cNvPicPr>
          <p:nvPr userDrawn="1"/>
        </p:nvPicPr>
        <p:blipFill>
          <a:blip r:embed="rId3"/>
          <a:srcRect/>
          <a:stretch/>
        </p:blipFill>
        <p:spPr>
          <a:xfrm>
            <a:off x="3595808" y="5914355"/>
            <a:ext cx="9065971" cy="338282"/>
          </a:xfrm>
          <a:prstGeom prst="rect">
            <a:avLst/>
          </a:prstGeom>
        </p:spPr>
      </p:pic>
    </p:spTree>
    <p:extLst>
      <p:ext uri="{BB962C8B-B14F-4D97-AF65-F5344CB8AC3E}">
        <p14:creationId xmlns:p14="http://schemas.microsoft.com/office/powerpoint/2010/main" val="1461238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7" name="Group 6"/>
          <p:cNvGrpSpPr/>
          <p:nvPr/>
        </p:nvGrpSpPr>
        <p:grpSpPr>
          <a:xfrm>
            <a:off x="-22581" y="0"/>
            <a:ext cx="16309806" cy="9141619"/>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3590216" y="2494842"/>
            <a:ext cx="9088446" cy="2020711"/>
          </a:xfrm>
        </p:spPr>
        <p:txBody>
          <a:bodyPr anchor="b">
            <a:noAutofit/>
          </a:bodyPr>
          <a:lstStyle>
            <a:lvl1pPr algn="ctr">
              <a:defRPr sz="7200">
                <a:effectLst/>
              </a:defRPr>
            </a:lvl1pPr>
          </a:lstStyle>
          <a:p>
            <a:r>
              <a:rPr lang="en-US"/>
              <a:t>Click to edit Master title style</a:t>
            </a:r>
            <a:endParaRPr lang="en-US" dirty="0"/>
          </a:p>
        </p:txBody>
      </p:sp>
      <p:sp>
        <p:nvSpPr>
          <p:cNvPr id="3" name="Subtitle 2"/>
          <p:cNvSpPr>
            <a:spLocks noGrp="1"/>
          </p:cNvSpPr>
          <p:nvPr>
            <p:ph type="subTitle" idx="1"/>
          </p:nvPr>
        </p:nvSpPr>
        <p:spPr>
          <a:xfrm>
            <a:off x="3590216" y="4876796"/>
            <a:ext cx="9088446" cy="1761069"/>
          </a:xfrm>
        </p:spPr>
        <p:txBody>
          <a:bodyPr anchor="t">
            <a:normAutofit/>
          </a:bodyPr>
          <a:lstStyle>
            <a:lvl1pPr marL="0" indent="0" algn="ctr">
              <a:buNone/>
              <a:defRPr sz="280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10645350" y="6716884"/>
            <a:ext cx="1196740" cy="372533"/>
          </a:xfrm>
        </p:spPr>
        <p:txBody>
          <a:bodyPr/>
          <a:lstStyle/>
          <a:p>
            <a:fld id="{88536E29-6908-4C80-AC19-3E8B150E42B0}" type="datetimeFigureOut">
              <a:rPr lang="en-US" smtClean="0"/>
              <a:t>5/28/2025</a:t>
            </a:fld>
            <a:endParaRPr lang="en-US"/>
          </a:p>
        </p:txBody>
      </p:sp>
      <p:sp>
        <p:nvSpPr>
          <p:cNvPr id="5" name="Footer Placeholder 4"/>
          <p:cNvSpPr>
            <a:spLocks noGrp="1"/>
          </p:cNvSpPr>
          <p:nvPr>
            <p:ph type="ftr" sz="quarter" idx="11"/>
          </p:nvPr>
        </p:nvSpPr>
        <p:spPr>
          <a:xfrm>
            <a:off x="3590214" y="6716884"/>
            <a:ext cx="6953526" cy="372533"/>
          </a:xfrm>
        </p:spPr>
        <p:txBody>
          <a:bodyPr/>
          <a:lstStyle/>
          <a:p>
            <a:endParaRPr lang="en-US"/>
          </a:p>
        </p:txBody>
      </p:sp>
      <p:sp>
        <p:nvSpPr>
          <p:cNvPr id="6" name="Slide Number Placeholder 5"/>
          <p:cNvSpPr>
            <a:spLocks noGrp="1"/>
          </p:cNvSpPr>
          <p:nvPr>
            <p:ph type="sldNum" sz="quarter" idx="12"/>
          </p:nvPr>
        </p:nvSpPr>
        <p:spPr>
          <a:xfrm>
            <a:off x="11943701" y="6716884"/>
            <a:ext cx="734961" cy="372533"/>
          </a:xfrm>
        </p:spPr>
        <p:txBody>
          <a:bodyPr/>
          <a:lstStyle/>
          <a:p>
            <a:fld id="{C4146A7C-F509-476B-9833-B5987F119B86}" type="slidenum">
              <a:rPr lang="en-US" smtClean="0"/>
              <a:t>‹#›</a:t>
            </a:fld>
            <a:endParaRPr lang="en-US"/>
          </a:p>
        </p:txBody>
      </p:sp>
      <p:cxnSp>
        <p:nvCxnSpPr>
          <p:cNvPr id="15" name="Straight Connector 14"/>
          <p:cNvCxnSpPr/>
          <p:nvPr/>
        </p:nvCxnSpPr>
        <p:spPr>
          <a:xfrm>
            <a:off x="3590216" y="4696175"/>
            <a:ext cx="9088445"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02721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Title and Content - White Glory">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D28A3B-03DC-3E41-A085-9E86B6F9B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06783" y="0"/>
            <a:ext cx="14250792" cy="9144000"/>
          </a:xfrm>
          <a:prstGeom prst="rect">
            <a:avLst/>
          </a:prstGeom>
        </p:spPr>
      </p:pic>
      <p:pic>
        <p:nvPicPr>
          <p:cNvPr id="23" name="Picture 22">
            <a:extLst>
              <a:ext uri="{FF2B5EF4-FFF2-40B4-BE49-F238E27FC236}">
                <a16:creationId xmlns:a16="http://schemas.microsoft.com/office/drawing/2014/main" id="{7B382F4C-D42D-3E40-B287-E0BE1FA0239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9499" y="4019114"/>
            <a:ext cx="1271663" cy="1110769"/>
          </a:xfrm>
          <a:prstGeom prst="rect">
            <a:avLst/>
          </a:prstGeom>
        </p:spPr>
      </p:pic>
      <p:sp>
        <p:nvSpPr>
          <p:cNvPr id="24" name="Holder 2">
            <a:extLst>
              <a:ext uri="{FF2B5EF4-FFF2-40B4-BE49-F238E27FC236}">
                <a16:creationId xmlns:a16="http://schemas.microsoft.com/office/drawing/2014/main" id="{1D413CF6-ED99-9F42-BCF6-9786CB9735BB}"/>
              </a:ext>
            </a:extLst>
          </p:cNvPr>
          <p:cNvSpPr>
            <a:spLocks noGrp="1"/>
          </p:cNvSpPr>
          <p:nvPr>
            <p:ph type="title"/>
          </p:nvPr>
        </p:nvSpPr>
        <p:spPr>
          <a:xfrm>
            <a:off x="7976379" y="568962"/>
            <a:ext cx="6172803" cy="485139"/>
          </a:xfrm>
          <a:prstGeom prst="rect">
            <a:avLst/>
          </a:prstGeom>
        </p:spPr>
        <p:txBody>
          <a:bodyPr lIns="0" tIns="0" rIns="0" bIns="0"/>
          <a:lstStyle>
            <a:lvl1pPr algn="r">
              <a:defRPr sz="3200" b="0" i="0">
                <a:solidFill>
                  <a:srgbClr val="D00000"/>
                </a:solidFill>
                <a:latin typeface="+mn-lt"/>
                <a:cs typeface="Times New Roman"/>
              </a:defRPr>
            </a:lvl1pPr>
          </a:lstStyle>
          <a:p>
            <a:r>
              <a:rPr lang="en-US"/>
              <a:t>Click to edit Master title style</a:t>
            </a:r>
            <a:endParaRPr dirty="0"/>
          </a:p>
        </p:txBody>
      </p:sp>
      <p:sp>
        <p:nvSpPr>
          <p:cNvPr id="25" name="Holder 3">
            <a:extLst>
              <a:ext uri="{FF2B5EF4-FFF2-40B4-BE49-F238E27FC236}">
                <a16:creationId xmlns:a16="http://schemas.microsoft.com/office/drawing/2014/main" id="{D8F191FF-9478-5941-B04B-88C08C936642}"/>
              </a:ext>
            </a:extLst>
          </p:cNvPr>
          <p:cNvSpPr>
            <a:spLocks noGrp="1"/>
          </p:cNvSpPr>
          <p:nvPr>
            <p:ph type="body" idx="1"/>
          </p:nvPr>
        </p:nvSpPr>
        <p:spPr>
          <a:xfrm>
            <a:off x="3556348" y="1741168"/>
            <a:ext cx="11837556" cy="6640833"/>
          </a:xfrm>
          <a:prstGeom prst="rect">
            <a:avLst/>
          </a:prstGeom>
        </p:spPr>
        <p:txBody>
          <a:bodyPr lIns="0" tIns="0" rIns="0" bIns="0" anchor="ctr"/>
          <a:lstStyle>
            <a:lvl1pPr>
              <a:defRPr sz="4800" b="1" i="0">
                <a:solidFill>
                  <a:schemeClr val="tx1"/>
                </a:solidFill>
              </a:defRPr>
            </a:lvl1pPr>
          </a:lstStyle>
          <a:p>
            <a:pPr lvl="0"/>
            <a:r>
              <a:rPr lang="en-US"/>
              <a:t>Edit Master text styles</a:t>
            </a:r>
          </a:p>
        </p:txBody>
      </p:sp>
      <p:sp>
        <p:nvSpPr>
          <p:cNvPr id="7" name="object 5">
            <a:extLst>
              <a:ext uri="{FF2B5EF4-FFF2-40B4-BE49-F238E27FC236}">
                <a16:creationId xmlns:a16="http://schemas.microsoft.com/office/drawing/2014/main" id="{AE2C473B-FBD4-744C-8721-BD11A8CAE3DC}"/>
              </a:ext>
            </a:extLst>
          </p:cNvPr>
          <p:cNvSpPr/>
          <p:nvPr userDrawn="1"/>
        </p:nvSpPr>
        <p:spPr>
          <a:xfrm>
            <a:off x="14530219" y="750569"/>
            <a:ext cx="1727369" cy="240031"/>
          </a:xfrm>
          <a:custGeom>
            <a:avLst/>
            <a:gdLst/>
            <a:ahLst/>
            <a:cxnLst/>
            <a:rect l="l" t="t" r="r" b="b"/>
            <a:pathLst>
              <a:path w="6096000" h="203200">
                <a:moveTo>
                  <a:pt x="0" y="203200"/>
                </a:moveTo>
                <a:lnTo>
                  <a:pt x="6096000" y="203200"/>
                </a:lnTo>
                <a:lnTo>
                  <a:pt x="6096000" y="0"/>
                </a:lnTo>
                <a:lnTo>
                  <a:pt x="0" y="0"/>
                </a:lnTo>
                <a:lnTo>
                  <a:pt x="0" y="203200"/>
                </a:lnTo>
                <a:close/>
              </a:path>
            </a:pathLst>
          </a:custGeom>
          <a:solidFill>
            <a:srgbClr val="D00000"/>
          </a:solidFill>
        </p:spPr>
        <p:txBody>
          <a:bodyPr wrap="square" lIns="0" tIns="0" rIns="0" bIns="0" rtlCol="0"/>
          <a:lstStyle/>
          <a:p>
            <a:endParaRPr sz="1800"/>
          </a:p>
        </p:txBody>
      </p:sp>
    </p:spTree>
    <p:extLst>
      <p:ext uri="{BB962C8B-B14F-4D97-AF65-F5344CB8AC3E}">
        <p14:creationId xmlns:p14="http://schemas.microsoft.com/office/powerpoint/2010/main" val="15190778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17709" y="486834"/>
            <a:ext cx="14022170" cy="176741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17709" y="2434167"/>
            <a:ext cx="14022170" cy="580178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117709" y="8475134"/>
            <a:ext cx="3657957" cy="486833"/>
          </a:xfrm>
          <a:prstGeom prst="rect">
            <a:avLst/>
          </a:prstGeom>
        </p:spPr>
        <p:txBody>
          <a:bodyPr vert="horz" lIns="91440" tIns="45720" rIns="91440" bIns="45720" rtlCol="0" anchor="ctr"/>
          <a:lstStyle>
            <a:lvl1pPr algn="l">
              <a:defRPr sz="1600">
                <a:solidFill>
                  <a:schemeClr val="tx1">
                    <a:tint val="75000"/>
                  </a:schemeClr>
                </a:solidFill>
              </a:defRPr>
            </a:lvl1pPr>
          </a:lstStyle>
          <a:p>
            <a:fld id="{C764DE79-268F-4C1A-8933-263129D2AF90}" type="datetimeFigureOut">
              <a:rPr lang="en-US" dirty="0"/>
              <a:t>5/28/2025</a:t>
            </a:fld>
            <a:endParaRPr lang="en-US" dirty="0"/>
          </a:p>
        </p:txBody>
      </p:sp>
      <p:sp>
        <p:nvSpPr>
          <p:cNvPr id="5" name="Footer Placeholder 4"/>
          <p:cNvSpPr>
            <a:spLocks noGrp="1"/>
          </p:cNvSpPr>
          <p:nvPr>
            <p:ph type="ftr" sz="quarter" idx="3"/>
          </p:nvPr>
        </p:nvSpPr>
        <p:spPr>
          <a:xfrm>
            <a:off x="5385326" y="8475134"/>
            <a:ext cx="5486936"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1481922" y="8475134"/>
            <a:ext cx="3657957" cy="486833"/>
          </a:xfrm>
          <a:prstGeom prst="rect">
            <a:avLst/>
          </a:prstGeom>
        </p:spPr>
        <p:txBody>
          <a:bodyPr vert="horz" lIns="91440" tIns="45720" rIns="91440" bIns="45720" rtlCol="0" anchor="ctr"/>
          <a:lstStyle>
            <a:lvl1pPr algn="r">
              <a:defRPr sz="16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061565618"/>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4" r:id="rId8"/>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4.jf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s://bf.unl.edu/policies/university-wide-food-policy" TargetMode="External"/><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hyperlink" Target="https://bf.unl.edu/policies/funding-non-travel-related-meals-and-receptions" TargetMode="Externa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mailto:CEHScontracts@unl.edu"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hyperlink" Target="mailto:CEHS-Reconciliation@unl.edu"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cehs.unl.edu/cehs/cehs-business-center/"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6.xml.rels><?xml version="1.0" encoding="UTF-8" standalone="yes"?>
<Relationships xmlns="http://schemas.openxmlformats.org/package/2006/relationships"><Relationship Id="rId3" Type="http://schemas.openxmlformats.org/officeDocument/2006/relationships/hyperlink" Target="mailto:estoddard2@unl.edu"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hyperlink" Target="mailto:CEHScontracts@unl.edu"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E143CA-ED75-EE1D-117C-0FA4CDCC0FE3}"/>
              </a:ext>
            </a:extLst>
          </p:cNvPr>
          <p:cNvSpPr>
            <a:spLocks noGrp="1"/>
          </p:cNvSpPr>
          <p:nvPr>
            <p:ph type="ctrTitle"/>
          </p:nvPr>
        </p:nvSpPr>
        <p:spPr>
          <a:xfrm>
            <a:off x="534988" y="2310704"/>
            <a:ext cx="9966324" cy="2769989"/>
          </a:xfrm>
        </p:spPr>
        <p:txBody>
          <a:bodyPr/>
          <a:lstStyle/>
          <a:p>
            <a:pPr algn="ctr"/>
            <a:r>
              <a:rPr lang="en-US" sz="6000" dirty="0"/>
              <a:t>CEHS</a:t>
            </a:r>
            <a:br>
              <a:rPr lang="en-US" sz="6000" dirty="0"/>
            </a:br>
            <a:r>
              <a:rPr lang="en-US" sz="6000" dirty="0"/>
              <a:t>Financial Process Update</a:t>
            </a:r>
            <a:br>
              <a:rPr lang="en-US" sz="6000" dirty="0"/>
            </a:br>
            <a:r>
              <a:rPr lang="en-US" sz="6000" dirty="0"/>
              <a:t>May 2025</a:t>
            </a:r>
            <a:endParaRPr lang="en-US" sz="6000" b="0" dirty="0"/>
          </a:p>
        </p:txBody>
      </p:sp>
    </p:spTree>
    <p:extLst>
      <p:ext uri="{BB962C8B-B14F-4D97-AF65-F5344CB8AC3E}">
        <p14:creationId xmlns:p14="http://schemas.microsoft.com/office/powerpoint/2010/main" val="39611237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0434A9-6A43-4205-AC14-9AE6C75F447C}"/>
              </a:ext>
            </a:extLst>
          </p:cNvPr>
          <p:cNvSpPr>
            <a:spLocks noGrp="1"/>
          </p:cNvSpPr>
          <p:nvPr>
            <p:ph type="title"/>
          </p:nvPr>
        </p:nvSpPr>
        <p:spPr/>
        <p:txBody>
          <a:bodyPr/>
          <a:lstStyle/>
          <a:p>
            <a:r>
              <a:rPr lang="en-US" dirty="0"/>
              <a:t>Ariba</a:t>
            </a:r>
          </a:p>
        </p:txBody>
      </p:sp>
      <p:sp>
        <p:nvSpPr>
          <p:cNvPr id="5" name="Content Placeholder 4">
            <a:extLst>
              <a:ext uri="{FF2B5EF4-FFF2-40B4-BE49-F238E27FC236}">
                <a16:creationId xmlns:a16="http://schemas.microsoft.com/office/drawing/2014/main" id="{9F5BE50B-BB1C-476E-96DE-472610730EB0}"/>
              </a:ext>
            </a:extLst>
          </p:cNvPr>
          <p:cNvSpPr>
            <a:spLocks noGrp="1"/>
          </p:cNvSpPr>
          <p:nvPr>
            <p:ph type="body" idx="1"/>
          </p:nvPr>
        </p:nvSpPr>
        <p:spPr/>
        <p:txBody>
          <a:bodyPr>
            <a:normAutofit/>
          </a:bodyPr>
          <a:lstStyle/>
          <a:p>
            <a:pPr marL="0" indent="0">
              <a:buNone/>
            </a:pPr>
            <a:r>
              <a:rPr lang="en-US" sz="2667" dirty="0"/>
              <a:t>The University’s web-based purchasing system.</a:t>
            </a:r>
          </a:p>
          <a:p>
            <a:r>
              <a:rPr lang="en-US" sz="2667" dirty="0"/>
              <a:t>Contains both catalog and non-catalog suppliers. </a:t>
            </a:r>
            <a:endParaRPr lang="en-US" sz="2667" dirty="0">
              <a:solidFill>
                <a:srgbClr val="FF0000"/>
              </a:solidFill>
            </a:endParaRPr>
          </a:p>
          <a:p>
            <a:r>
              <a:rPr lang="en-US" sz="2667" dirty="0"/>
              <a:t>Creates and distributes a purchase order (PO) to the supplier.</a:t>
            </a:r>
            <a:r>
              <a:rPr lang="en-US" sz="2667" dirty="0">
                <a:solidFill>
                  <a:srgbClr val="FF0000"/>
                </a:solidFill>
              </a:rPr>
              <a:t> </a:t>
            </a:r>
          </a:p>
          <a:p>
            <a:r>
              <a:rPr lang="en-US" sz="2667" dirty="0"/>
              <a:t>If you receive an invoice, send it to the Business Team. </a:t>
            </a:r>
          </a:p>
          <a:p>
            <a:pPr lvl="1"/>
            <a:r>
              <a:rPr lang="en-US" sz="2133" u="sng" dirty="0"/>
              <a:t>Do NOT attach invoices in Ariba</a:t>
            </a:r>
            <a:r>
              <a:rPr lang="en-US" sz="2133" dirty="0"/>
              <a:t> - this will not trigger payment.</a:t>
            </a:r>
          </a:p>
          <a:p>
            <a:pPr lvl="0"/>
            <a:r>
              <a:rPr lang="en-US" sz="2667" dirty="0"/>
              <a:t>If you or a supplier cancel any part of an order, the PO or specific lines need to be cancelled on the University side by completing a Change Order Request. </a:t>
            </a:r>
          </a:p>
          <a:p>
            <a:pPr marL="0" lvl="0" indent="0">
              <a:buNone/>
            </a:pPr>
            <a:endParaRPr lang="en-US" i="1" dirty="0"/>
          </a:p>
        </p:txBody>
      </p:sp>
    </p:spTree>
    <p:extLst>
      <p:ext uri="{BB962C8B-B14F-4D97-AF65-F5344CB8AC3E}">
        <p14:creationId xmlns:p14="http://schemas.microsoft.com/office/powerpoint/2010/main" val="26549696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0434A9-6A43-4205-AC14-9AE6C75F447C}"/>
              </a:ext>
            </a:extLst>
          </p:cNvPr>
          <p:cNvSpPr>
            <a:spLocks noGrp="1"/>
          </p:cNvSpPr>
          <p:nvPr>
            <p:ph type="title"/>
          </p:nvPr>
        </p:nvSpPr>
        <p:spPr/>
        <p:txBody>
          <a:bodyPr/>
          <a:lstStyle/>
          <a:p>
            <a:r>
              <a:rPr lang="en-US" dirty="0"/>
              <a:t>Ariba</a:t>
            </a:r>
            <a:r>
              <a:rPr lang="en-US" b="1" dirty="0"/>
              <a:t> Quantity Receipt</a:t>
            </a:r>
            <a:endParaRPr lang="en-US" dirty="0"/>
          </a:p>
        </p:txBody>
      </p:sp>
      <p:sp>
        <p:nvSpPr>
          <p:cNvPr id="5" name="Content Placeholder 4">
            <a:extLst>
              <a:ext uri="{FF2B5EF4-FFF2-40B4-BE49-F238E27FC236}">
                <a16:creationId xmlns:a16="http://schemas.microsoft.com/office/drawing/2014/main" id="{9F5BE50B-BB1C-476E-96DE-472610730EB0}"/>
              </a:ext>
            </a:extLst>
          </p:cNvPr>
          <p:cNvSpPr>
            <a:spLocks noGrp="1"/>
          </p:cNvSpPr>
          <p:nvPr>
            <p:ph type="body" idx="1"/>
          </p:nvPr>
        </p:nvSpPr>
        <p:spPr/>
        <p:txBody>
          <a:bodyPr>
            <a:normAutofit/>
          </a:bodyPr>
          <a:lstStyle/>
          <a:p>
            <a:pPr marL="0" indent="0">
              <a:buNone/>
            </a:pPr>
            <a:r>
              <a:rPr lang="en-US" dirty="0"/>
              <a:t>Indicates the good/service has been received and invoice can be paid. </a:t>
            </a:r>
          </a:p>
          <a:p>
            <a:pPr marL="0" indent="0">
              <a:buNone/>
            </a:pPr>
            <a:r>
              <a:rPr lang="en-US" dirty="0"/>
              <a:t>A quantity receipt is required for: </a:t>
            </a:r>
          </a:p>
          <a:p>
            <a:pPr marL="0" indent="0">
              <a:buNone/>
            </a:pPr>
            <a:endParaRPr lang="en-US" dirty="0"/>
          </a:p>
          <a:p>
            <a:r>
              <a:rPr lang="en-US" dirty="0"/>
              <a:t>Preferred catalog vendors over $10,000.</a:t>
            </a:r>
          </a:p>
          <a:p>
            <a:r>
              <a:rPr lang="en-US" dirty="0"/>
              <a:t>All other vendors over $5,000.</a:t>
            </a:r>
          </a:p>
          <a:p>
            <a:pPr marL="0" lvl="0" indent="0">
              <a:buNone/>
            </a:pPr>
            <a:endParaRPr lang="en-US" dirty="0"/>
          </a:p>
          <a:p>
            <a:pPr marL="0" lvl="0" indent="0">
              <a:buNone/>
            </a:pPr>
            <a:endParaRPr lang="en-US" dirty="0"/>
          </a:p>
        </p:txBody>
      </p:sp>
    </p:spTree>
    <p:extLst>
      <p:ext uri="{BB962C8B-B14F-4D97-AF65-F5344CB8AC3E}">
        <p14:creationId xmlns:p14="http://schemas.microsoft.com/office/powerpoint/2010/main" val="37193807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0434A9-6A43-4205-AC14-9AE6C75F447C}"/>
              </a:ext>
            </a:extLst>
          </p:cNvPr>
          <p:cNvSpPr>
            <a:spLocks noGrp="1"/>
          </p:cNvSpPr>
          <p:nvPr>
            <p:ph type="title"/>
          </p:nvPr>
        </p:nvSpPr>
        <p:spPr/>
        <p:txBody>
          <a:bodyPr/>
          <a:lstStyle/>
          <a:p>
            <a:r>
              <a:rPr lang="en-US" b="1" dirty="0"/>
              <a:t>Direct Pay</a:t>
            </a:r>
            <a:endParaRPr lang="en-US" dirty="0"/>
          </a:p>
        </p:txBody>
      </p:sp>
      <p:sp>
        <p:nvSpPr>
          <p:cNvPr id="5" name="Content Placeholder 4">
            <a:extLst>
              <a:ext uri="{FF2B5EF4-FFF2-40B4-BE49-F238E27FC236}">
                <a16:creationId xmlns:a16="http://schemas.microsoft.com/office/drawing/2014/main" id="{9F5BE50B-BB1C-476E-96DE-472610730EB0}"/>
              </a:ext>
            </a:extLst>
          </p:cNvPr>
          <p:cNvSpPr>
            <a:spLocks noGrp="1"/>
          </p:cNvSpPr>
          <p:nvPr>
            <p:ph type="body" idx="1"/>
          </p:nvPr>
        </p:nvSpPr>
        <p:spPr/>
        <p:txBody>
          <a:bodyPr>
            <a:normAutofit/>
          </a:bodyPr>
          <a:lstStyle/>
          <a:p>
            <a:pPr lvl="0"/>
            <a:r>
              <a:rPr lang="en-US" dirty="0">
                <a:solidFill>
                  <a:schemeClr val="tx1"/>
                </a:solidFill>
              </a:rPr>
              <a:t>Goods and services with a total cost of </a:t>
            </a:r>
            <a:r>
              <a:rPr lang="en-US" u="sng" dirty="0">
                <a:solidFill>
                  <a:schemeClr val="tx1"/>
                </a:solidFill>
              </a:rPr>
              <a:t>less than $5,000</a:t>
            </a:r>
            <a:r>
              <a:rPr lang="en-US" dirty="0">
                <a:solidFill>
                  <a:schemeClr val="tx1"/>
                </a:solidFill>
              </a:rPr>
              <a:t>. Vendor sends an invoice without requiring a PO.</a:t>
            </a:r>
          </a:p>
          <a:p>
            <a:pPr lvl="0"/>
            <a:r>
              <a:rPr lang="en-US" dirty="0"/>
              <a:t>Code each invoice by including “Ok to Pay,” your signature (</a:t>
            </a:r>
            <a:r>
              <a:rPr lang="en-US" i="1" dirty="0"/>
              <a:t>manual or electronic using DocuSign</a:t>
            </a:r>
            <a:r>
              <a:rPr lang="en-US" dirty="0"/>
              <a:t>), date and cost object(s). </a:t>
            </a:r>
          </a:p>
          <a:p>
            <a:pPr lvl="0"/>
            <a:r>
              <a:rPr lang="en-US" dirty="0"/>
              <a:t>Provide attendee listing and agenda/event flyer if invoice includes food and/or beverage.</a:t>
            </a:r>
          </a:p>
          <a:p>
            <a:r>
              <a:rPr lang="en-US" dirty="0"/>
              <a:t>Email or mail invoice to the Business Team.</a:t>
            </a:r>
          </a:p>
          <a:p>
            <a:r>
              <a:rPr lang="en-US" dirty="0"/>
              <a:t>Other university guidelines apply, for example limited mileage allowance.</a:t>
            </a:r>
          </a:p>
          <a:p>
            <a:pPr lvl="0"/>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45739" y="280059"/>
            <a:ext cx="2557044" cy="1643187"/>
          </a:xfrm>
          <a:prstGeom prst="rect">
            <a:avLst/>
          </a:prstGeom>
        </p:spPr>
      </p:pic>
    </p:spTree>
    <p:extLst>
      <p:ext uri="{BB962C8B-B14F-4D97-AF65-F5344CB8AC3E}">
        <p14:creationId xmlns:p14="http://schemas.microsoft.com/office/powerpoint/2010/main" val="30011933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0434A9-6A43-4205-AC14-9AE6C75F447C}"/>
              </a:ext>
            </a:extLst>
          </p:cNvPr>
          <p:cNvSpPr>
            <a:spLocks noGrp="1"/>
          </p:cNvSpPr>
          <p:nvPr>
            <p:ph type="title"/>
          </p:nvPr>
        </p:nvSpPr>
        <p:spPr/>
        <p:txBody>
          <a:bodyPr/>
          <a:lstStyle/>
          <a:p>
            <a:r>
              <a:rPr lang="en-US" b="1" dirty="0"/>
              <a:t>Purchasing Card</a:t>
            </a:r>
            <a:endParaRPr lang="en-US" dirty="0"/>
          </a:p>
        </p:txBody>
      </p:sp>
      <p:sp>
        <p:nvSpPr>
          <p:cNvPr id="5" name="Content Placeholder 4">
            <a:extLst>
              <a:ext uri="{FF2B5EF4-FFF2-40B4-BE49-F238E27FC236}">
                <a16:creationId xmlns:a16="http://schemas.microsoft.com/office/drawing/2014/main" id="{9F5BE50B-BB1C-476E-96DE-472610730EB0}"/>
              </a:ext>
            </a:extLst>
          </p:cNvPr>
          <p:cNvSpPr>
            <a:spLocks noGrp="1"/>
          </p:cNvSpPr>
          <p:nvPr>
            <p:ph type="body" idx="1"/>
          </p:nvPr>
        </p:nvSpPr>
        <p:spPr/>
        <p:txBody>
          <a:bodyPr>
            <a:normAutofit lnSpcReduction="10000"/>
          </a:bodyPr>
          <a:lstStyle/>
          <a:p>
            <a:r>
              <a:rPr lang="en-US" dirty="0"/>
              <a:t>For purchasing small-dollar ($4,999 or less), low-risk goods and services for departmental needs; this does not include travel expenses.</a:t>
            </a:r>
          </a:p>
          <a:p>
            <a:r>
              <a:rPr lang="en-US" dirty="0"/>
              <a:t>Before purchasing an item, inform the vendor that the University of Nebraska is sales tax exempt in eight states including:  NE, ND, KS, TX, MO, IL, MA &amp; FL.  Tax charged over $25 requires refunding. </a:t>
            </a:r>
          </a:p>
          <a:p>
            <a:r>
              <a:rPr lang="en-US" dirty="0"/>
              <a:t>Use Ariba to request tax exemption forms.</a:t>
            </a:r>
          </a:p>
          <a:p>
            <a:r>
              <a:rPr lang="en-US" dirty="0"/>
              <a:t>Cannot be shared or used for personal or prohibited purchases.</a:t>
            </a:r>
          </a:p>
          <a:p>
            <a:r>
              <a:rPr lang="en-US" dirty="0"/>
              <a:t>All </a:t>
            </a:r>
            <a:r>
              <a:rPr lang="en-US" dirty="0" err="1"/>
              <a:t>pcard</a:t>
            </a:r>
            <a:r>
              <a:rPr lang="en-US" dirty="0"/>
              <a:t> applications should go through Erin Stoddard</a:t>
            </a:r>
          </a:p>
        </p:txBody>
      </p:sp>
    </p:spTree>
    <p:extLst>
      <p:ext uri="{BB962C8B-B14F-4D97-AF65-F5344CB8AC3E}">
        <p14:creationId xmlns:p14="http://schemas.microsoft.com/office/powerpoint/2010/main" val="19341263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0434A9-6A43-4205-AC14-9AE6C75F447C}"/>
              </a:ext>
            </a:extLst>
          </p:cNvPr>
          <p:cNvSpPr>
            <a:spLocks noGrp="1"/>
          </p:cNvSpPr>
          <p:nvPr>
            <p:ph type="title"/>
          </p:nvPr>
        </p:nvSpPr>
        <p:spPr/>
        <p:txBody>
          <a:bodyPr/>
          <a:lstStyle/>
          <a:p>
            <a:r>
              <a:rPr lang="en-US" b="1" dirty="0"/>
              <a:t>Purchasing Card</a:t>
            </a:r>
            <a:endParaRPr lang="en-US" dirty="0"/>
          </a:p>
        </p:txBody>
      </p:sp>
      <p:sp>
        <p:nvSpPr>
          <p:cNvPr id="5" name="Content Placeholder 4">
            <a:extLst>
              <a:ext uri="{FF2B5EF4-FFF2-40B4-BE49-F238E27FC236}">
                <a16:creationId xmlns:a16="http://schemas.microsoft.com/office/drawing/2014/main" id="{9F5BE50B-BB1C-476E-96DE-472610730EB0}"/>
              </a:ext>
            </a:extLst>
          </p:cNvPr>
          <p:cNvSpPr>
            <a:spLocks noGrp="1"/>
          </p:cNvSpPr>
          <p:nvPr>
            <p:ph type="body" idx="1"/>
          </p:nvPr>
        </p:nvSpPr>
        <p:spPr>
          <a:xfrm>
            <a:off x="2870200" y="1994070"/>
            <a:ext cx="12593320" cy="4204599"/>
          </a:xfrm>
        </p:spPr>
        <p:txBody>
          <a:bodyPr>
            <a:normAutofit/>
          </a:bodyPr>
          <a:lstStyle/>
          <a:p>
            <a:r>
              <a:rPr lang="en-US" sz="3000" dirty="0"/>
              <a:t>Submit documentation within </a:t>
            </a:r>
            <a:r>
              <a:rPr lang="en-US" sz="3000" b="1" dirty="0"/>
              <a:t>10 days of transaction date</a:t>
            </a:r>
            <a:r>
              <a:rPr lang="en-US" sz="3000" dirty="0"/>
              <a:t>, or right upon receipt of goods/services.  Should use Firefly - </a:t>
            </a:r>
            <a:r>
              <a:rPr lang="en-US" sz="3000" dirty="0" err="1"/>
              <a:t>Pcard</a:t>
            </a:r>
            <a:r>
              <a:rPr lang="en-US" sz="3000" dirty="0"/>
              <a:t> tile to attach.</a:t>
            </a:r>
          </a:p>
          <a:p>
            <a:pPr lvl="0"/>
            <a:r>
              <a:rPr lang="en-US" sz="3000" dirty="0"/>
              <a:t>Conference registration should be paid with a P-card whenever possible. Attach agenda &amp; payment confirmation.  Include Trip No. on form if traveling.</a:t>
            </a:r>
          </a:p>
          <a:p>
            <a:pPr lvl="0"/>
            <a:r>
              <a:rPr lang="en-US" sz="3000" dirty="0"/>
              <a:t>P-card purchases for software are not allowed without prior approval from NU IT Procurement. If you want to use a P-card for software, please contact CEHS IT (</a:t>
            </a:r>
            <a:r>
              <a:rPr lang="en-US" sz="3000" i="1" dirty="0"/>
              <a:t>regardless of dollar amount</a:t>
            </a:r>
            <a:r>
              <a:rPr lang="en-US" sz="3000" dirty="0"/>
              <a:t>).  </a:t>
            </a:r>
          </a:p>
          <a:p>
            <a:pPr marL="0" indent="0">
              <a:buNone/>
            </a:pPr>
            <a:endParaRPr lang="en-US" dirty="0"/>
          </a:p>
          <a:p>
            <a:pPr marL="0" indent="0">
              <a:buNone/>
            </a:pPr>
            <a:endParaRPr lang="en-US" dirty="0"/>
          </a:p>
        </p:txBody>
      </p:sp>
      <p:pic>
        <p:nvPicPr>
          <p:cNvPr id="1026" name="Picture 2" descr="A Minor Detour – Oh for the love of…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9310" y="5929163"/>
            <a:ext cx="2573287" cy="2824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1361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0434A9-6A43-4205-AC14-9AE6C75F447C}"/>
              </a:ext>
            </a:extLst>
          </p:cNvPr>
          <p:cNvSpPr>
            <a:spLocks noGrp="1"/>
          </p:cNvSpPr>
          <p:nvPr>
            <p:ph type="title"/>
          </p:nvPr>
        </p:nvSpPr>
        <p:spPr/>
        <p:txBody>
          <a:bodyPr>
            <a:normAutofit fontScale="90000"/>
          </a:bodyPr>
          <a:lstStyle/>
          <a:p>
            <a:r>
              <a:rPr lang="en-US" b="1" dirty="0"/>
              <a:t>Non-Employee Payments/Reimbursements</a:t>
            </a:r>
            <a:endParaRPr lang="en-US" dirty="0"/>
          </a:p>
        </p:txBody>
      </p:sp>
      <p:sp>
        <p:nvSpPr>
          <p:cNvPr id="5" name="Content Placeholder 4">
            <a:extLst>
              <a:ext uri="{FF2B5EF4-FFF2-40B4-BE49-F238E27FC236}">
                <a16:creationId xmlns:a16="http://schemas.microsoft.com/office/drawing/2014/main" id="{9F5BE50B-BB1C-476E-96DE-472610730EB0}"/>
              </a:ext>
            </a:extLst>
          </p:cNvPr>
          <p:cNvSpPr>
            <a:spLocks noGrp="1"/>
          </p:cNvSpPr>
          <p:nvPr>
            <p:ph type="body" idx="1"/>
          </p:nvPr>
        </p:nvSpPr>
        <p:spPr/>
        <p:txBody>
          <a:bodyPr>
            <a:normAutofit/>
          </a:bodyPr>
          <a:lstStyle/>
          <a:p>
            <a:r>
              <a:rPr lang="en-US" sz="3200" dirty="0"/>
              <a:t>Processed using Visiting Personnel Forms (visiting scholars) or Warrant Requests (research subject payments).</a:t>
            </a:r>
          </a:p>
          <a:p>
            <a:pPr lvl="1"/>
            <a:r>
              <a:rPr lang="en-US" sz="2800" dirty="0">
                <a:solidFill>
                  <a:srgbClr val="FF0000"/>
                </a:solidFill>
              </a:rPr>
              <a:t>Work with Grant Specialist!</a:t>
            </a:r>
          </a:p>
          <a:p>
            <a:pPr lvl="0"/>
            <a:r>
              <a:rPr lang="en-US" sz="3200" u="sng" dirty="0"/>
              <a:t>Do not email any forms with SSNs</a:t>
            </a:r>
            <a:r>
              <a:rPr lang="en-US" sz="3200" dirty="0"/>
              <a:t>.  Retain in secured place for when needed by Accounts Payable during processing.</a:t>
            </a:r>
          </a:p>
          <a:p>
            <a:pPr lvl="0"/>
            <a:r>
              <a:rPr lang="en-US" sz="3200" dirty="0"/>
              <a:t>Submit VP forms on or after “event” date.  Include service location.</a:t>
            </a:r>
          </a:p>
          <a:p>
            <a:pPr lvl="0"/>
            <a:r>
              <a:rPr lang="en-US" sz="3200" dirty="0"/>
              <a:t>VPs are subject to NU Travel policies, including meal per diem rules.</a:t>
            </a:r>
          </a:p>
          <a:p>
            <a:pPr lvl="0"/>
            <a:r>
              <a:rPr lang="en-US" sz="3200" dirty="0"/>
              <a:t>Subject payments over $100 – W9 required.  Do not email with SSNs.</a:t>
            </a:r>
          </a:p>
          <a:p>
            <a:pPr marL="0" indent="0">
              <a:buNone/>
            </a:pPr>
            <a:endParaRPr lang="en-US" dirty="0"/>
          </a:p>
        </p:txBody>
      </p:sp>
    </p:spTree>
    <p:extLst>
      <p:ext uri="{BB962C8B-B14F-4D97-AF65-F5344CB8AC3E}">
        <p14:creationId xmlns:p14="http://schemas.microsoft.com/office/powerpoint/2010/main" val="28831475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0434A9-6A43-4205-AC14-9AE6C75F447C}"/>
              </a:ext>
            </a:extLst>
          </p:cNvPr>
          <p:cNvSpPr>
            <a:spLocks noGrp="1"/>
          </p:cNvSpPr>
          <p:nvPr>
            <p:ph type="title"/>
          </p:nvPr>
        </p:nvSpPr>
        <p:spPr/>
        <p:txBody>
          <a:bodyPr/>
          <a:lstStyle/>
          <a:p>
            <a:r>
              <a:rPr lang="en-US" b="1" dirty="0"/>
              <a:t>Employee Reimbursement</a:t>
            </a:r>
            <a:endParaRPr lang="en-US" dirty="0"/>
          </a:p>
        </p:txBody>
      </p:sp>
      <p:sp>
        <p:nvSpPr>
          <p:cNvPr id="5" name="Content Placeholder 4">
            <a:extLst>
              <a:ext uri="{FF2B5EF4-FFF2-40B4-BE49-F238E27FC236}">
                <a16:creationId xmlns:a16="http://schemas.microsoft.com/office/drawing/2014/main" id="{9F5BE50B-BB1C-476E-96DE-472610730EB0}"/>
              </a:ext>
            </a:extLst>
          </p:cNvPr>
          <p:cNvSpPr>
            <a:spLocks noGrp="1"/>
          </p:cNvSpPr>
          <p:nvPr>
            <p:ph type="body" idx="1"/>
          </p:nvPr>
        </p:nvSpPr>
        <p:spPr>
          <a:xfrm>
            <a:off x="2870199" y="1295573"/>
            <a:ext cx="12709769" cy="7115909"/>
          </a:xfrm>
        </p:spPr>
        <p:txBody>
          <a:bodyPr>
            <a:normAutofit lnSpcReduction="10000"/>
          </a:bodyPr>
          <a:lstStyle/>
          <a:p>
            <a:pPr marL="0" indent="0">
              <a:buNone/>
            </a:pPr>
            <a:endParaRPr lang="en-US" sz="4000" b="1" u="sng" dirty="0"/>
          </a:p>
          <a:p>
            <a:pPr marL="0" indent="0" algn="ctr">
              <a:buNone/>
            </a:pPr>
            <a:r>
              <a:rPr lang="en-US" sz="4300" b="1" dirty="0"/>
              <a:t>Travel</a:t>
            </a:r>
            <a:r>
              <a:rPr lang="en-US" sz="4000" dirty="0"/>
              <a:t> - </a:t>
            </a:r>
            <a:r>
              <a:rPr lang="en-US" sz="2800" dirty="0"/>
              <a:t>Step 1</a:t>
            </a:r>
          </a:p>
          <a:p>
            <a:pPr marL="0" indent="0" algn="ctr">
              <a:buNone/>
            </a:pPr>
            <a:endParaRPr lang="en-US" sz="2800" dirty="0"/>
          </a:p>
          <a:p>
            <a:r>
              <a:rPr lang="en-US" sz="3200" dirty="0"/>
              <a:t>Submit a travel request through </a:t>
            </a:r>
            <a:r>
              <a:rPr lang="en-US" sz="3200" dirty="0">
                <a:solidFill>
                  <a:srgbClr val="FF0000"/>
                </a:solidFill>
              </a:rPr>
              <a:t>Firefly</a:t>
            </a:r>
            <a:r>
              <a:rPr lang="en-US" sz="3200" dirty="0"/>
              <a:t> </a:t>
            </a:r>
            <a:r>
              <a:rPr lang="en-US" sz="3200" u="sng" dirty="0"/>
              <a:t>before</a:t>
            </a:r>
            <a:r>
              <a:rPr lang="en-US" sz="3200" dirty="0"/>
              <a:t> traveling or incurring any travel expenses.</a:t>
            </a:r>
          </a:p>
          <a:p>
            <a:endParaRPr lang="en-US" sz="3200" dirty="0"/>
          </a:p>
          <a:p>
            <a:r>
              <a:rPr lang="en-US" sz="3200" dirty="0"/>
              <a:t>Every request must include a completed </a:t>
            </a:r>
            <a:r>
              <a:rPr lang="en-US" sz="3200" u="sng" dirty="0"/>
              <a:t>user defined</a:t>
            </a:r>
            <a:r>
              <a:rPr lang="en-US" sz="3200" dirty="0"/>
              <a:t> field using Last name First initial. </a:t>
            </a:r>
            <a:r>
              <a:rPr lang="en-US" sz="3200" dirty="0" err="1"/>
              <a:t>I.e</a:t>
            </a:r>
            <a:r>
              <a:rPr lang="en-US" sz="3200" dirty="0"/>
              <a:t> “</a:t>
            </a:r>
            <a:r>
              <a:rPr lang="en-US" sz="3200" dirty="0" err="1">
                <a:solidFill>
                  <a:srgbClr val="FF0000"/>
                </a:solidFill>
              </a:rPr>
              <a:t>SmithJ</a:t>
            </a:r>
            <a:r>
              <a:rPr lang="en-US" sz="3200" dirty="0"/>
              <a:t>”</a:t>
            </a:r>
          </a:p>
          <a:p>
            <a:pPr marL="0" indent="0">
              <a:buNone/>
            </a:pPr>
            <a:endParaRPr lang="en-US" sz="3200" dirty="0"/>
          </a:p>
          <a:p>
            <a:r>
              <a:rPr lang="en-US" sz="3000" dirty="0"/>
              <a:t>Personal Days: Traveling early or returning days after business trip requires cost comparison obtained from Concur.</a:t>
            </a:r>
          </a:p>
          <a:p>
            <a:endParaRPr lang="en-US" sz="3000" dirty="0"/>
          </a:p>
          <a:p>
            <a:r>
              <a:rPr lang="en-US" sz="3000" dirty="0">
                <a:solidFill>
                  <a:srgbClr val="FF0000"/>
                </a:solidFill>
              </a:rPr>
              <a:t>If you have an international trip, you </a:t>
            </a:r>
            <a:r>
              <a:rPr lang="en-US" sz="3000" u="sng" dirty="0">
                <a:solidFill>
                  <a:srgbClr val="FF0000"/>
                </a:solidFill>
              </a:rPr>
              <a:t>must</a:t>
            </a:r>
            <a:r>
              <a:rPr lang="en-US" sz="3000" dirty="0">
                <a:solidFill>
                  <a:srgbClr val="FF0000"/>
                </a:solidFill>
              </a:rPr>
              <a:t> purchase your flight from Concur.</a:t>
            </a:r>
            <a:endParaRPr lang="en-US" sz="3000" dirty="0"/>
          </a:p>
          <a:p>
            <a:endParaRPr lang="en-US" sz="3000" dirty="0"/>
          </a:p>
          <a:p>
            <a:endParaRPr lang="en-US" sz="3000" dirty="0"/>
          </a:p>
          <a:p>
            <a:pPr marL="0" indent="0">
              <a:buNone/>
            </a:pPr>
            <a:endParaRPr lang="en-US" dirty="0"/>
          </a:p>
        </p:txBody>
      </p:sp>
      <p:pic>
        <p:nvPicPr>
          <p:cNvPr id="2" name="Picture 1"/>
          <p:cNvPicPr>
            <a:picLocks noChangeAspect="1"/>
          </p:cNvPicPr>
          <p:nvPr/>
        </p:nvPicPr>
        <p:blipFill>
          <a:blip r:embed="rId2"/>
          <a:stretch>
            <a:fillRect/>
          </a:stretch>
        </p:blipFill>
        <p:spPr>
          <a:xfrm>
            <a:off x="13113627" y="271220"/>
            <a:ext cx="3143961" cy="2095672"/>
          </a:xfrm>
          <a:prstGeom prst="rect">
            <a:avLst/>
          </a:prstGeom>
        </p:spPr>
      </p:pic>
    </p:spTree>
    <p:extLst>
      <p:ext uri="{BB962C8B-B14F-4D97-AF65-F5344CB8AC3E}">
        <p14:creationId xmlns:p14="http://schemas.microsoft.com/office/powerpoint/2010/main" val="35160202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122F6-C5DD-79D5-0110-CEFDE5D812FF}"/>
              </a:ext>
            </a:extLst>
          </p:cNvPr>
          <p:cNvSpPr>
            <a:spLocks noGrp="1"/>
          </p:cNvSpPr>
          <p:nvPr>
            <p:ph type="title"/>
          </p:nvPr>
        </p:nvSpPr>
        <p:spPr>
          <a:xfrm>
            <a:off x="2382512" y="1403487"/>
            <a:ext cx="12593319" cy="1882032"/>
          </a:xfrm>
        </p:spPr>
        <p:txBody>
          <a:bodyPr>
            <a:normAutofit fontScale="90000"/>
          </a:bodyPr>
          <a:lstStyle/>
          <a:p>
            <a:r>
              <a:rPr lang="en-US" sz="4000" b="1" dirty="0"/>
              <a:t>Firefly Allocations</a:t>
            </a:r>
            <a:br>
              <a:rPr lang="en-US" sz="4000" b="1" dirty="0"/>
            </a:br>
            <a:br>
              <a:rPr lang="en-US" sz="4000" b="1" dirty="0"/>
            </a:br>
            <a:r>
              <a:rPr lang="en-US" sz="2800" b="1" dirty="0"/>
              <a:t>Allocate expenses at </a:t>
            </a:r>
            <a:r>
              <a:rPr lang="en-US" sz="2800" b="1"/>
              <a:t>Individual line-levels </a:t>
            </a:r>
            <a:r>
              <a:rPr lang="en-US" sz="2800" b="1" dirty="0"/>
              <a:t>for more accurate cost distribution. Prepaid expenses cannot be split after submitting expense report (ex. Airfare).</a:t>
            </a:r>
            <a:br>
              <a:rPr lang="en-US" sz="2800" b="1" dirty="0"/>
            </a:br>
            <a:br>
              <a:rPr lang="en-US" sz="2800" b="1" dirty="0"/>
            </a:br>
            <a:r>
              <a:rPr lang="en-US" sz="2800" dirty="0"/>
              <a:t>	- No dashes when putting in cost centers/WBS. Make sure the correct cost object is selected for “Cost Object Type.”</a:t>
            </a:r>
            <a:br>
              <a:rPr lang="en-US" sz="2800" b="1" dirty="0"/>
            </a:br>
            <a:br>
              <a:rPr lang="en-US" sz="2800" b="1" dirty="0"/>
            </a:br>
            <a:br>
              <a:rPr lang="en-US" sz="2800" dirty="0"/>
            </a:br>
            <a:br>
              <a:rPr lang="en-US" sz="3600" dirty="0"/>
            </a:br>
            <a:endParaRPr lang="en-US" sz="3600" dirty="0"/>
          </a:p>
        </p:txBody>
      </p:sp>
      <p:sp>
        <p:nvSpPr>
          <p:cNvPr id="3" name="Text Placeholder 2">
            <a:extLst>
              <a:ext uri="{FF2B5EF4-FFF2-40B4-BE49-F238E27FC236}">
                <a16:creationId xmlns:a16="http://schemas.microsoft.com/office/drawing/2014/main" id="{C3A7F228-5689-8C89-C032-5575E3F448C7}"/>
              </a:ext>
            </a:extLst>
          </p:cNvPr>
          <p:cNvSpPr>
            <a:spLocks noGrp="1"/>
          </p:cNvSpPr>
          <p:nvPr>
            <p:ph type="body" idx="1"/>
          </p:nvPr>
        </p:nvSpPr>
        <p:spPr/>
        <p:txBody>
          <a:bodyPr/>
          <a:lstStyle/>
          <a:p>
            <a:pPr marL="0" indent="0">
              <a:buNone/>
            </a:pPr>
            <a:r>
              <a:rPr lang="en-US" dirty="0"/>
              <a:t> </a:t>
            </a:r>
          </a:p>
        </p:txBody>
      </p:sp>
      <p:pic>
        <p:nvPicPr>
          <p:cNvPr id="5" name="Picture 4">
            <a:extLst>
              <a:ext uri="{FF2B5EF4-FFF2-40B4-BE49-F238E27FC236}">
                <a16:creationId xmlns:a16="http://schemas.microsoft.com/office/drawing/2014/main" id="{25D76AF2-0E01-CCE2-A8CD-ED69E74514F0}"/>
              </a:ext>
            </a:extLst>
          </p:cNvPr>
          <p:cNvPicPr>
            <a:picLocks noChangeAspect="1"/>
          </p:cNvPicPr>
          <p:nvPr/>
        </p:nvPicPr>
        <p:blipFill>
          <a:blip r:embed="rId2"/>
          <a:stretch>
            <a:fillRect/>
          </a:stretch>
        </p:blipFill>
        <p:spPr>
          <a:xfrm>
            <a:off x="2382512" y="3153193"/>
            <a:ext cx="13233850" cy="5162053"/>
          </a:xfrm>
          <a:prstGeom prst="rect">
            <a:avLst/>
          </a:prstGeom>
        </p:spPr>
      </p:pic>
    </p:spTree>
    <p:extLst>
      <p:ext uri="{BB962C8B-B14F-4D97-AF65-F5344CB8AC3E}">
        <p14:creationId xmlns:p14="http://schemas.microsoft.com/office/powerpoint/2010/main" val="8685290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479FD-A639-DF5B-951E-6B1EAAABEF29}"/>
              </a:ext>
            </a:extLst>
          </p:cNvPr>
          <p:cNvSpPr>
            <a:spLocks noGrp="1"/>
          </p:cNvSpPr>
          <p:nvPr>
            <p:ph type="title"/>
          </p:nvPr>
        </p:nvSpPr>
        <p:spPr>
          <a:xfrm>
            <a:off x="3116384" y="826301"/>
            <a:ext cx="10896600" cy="714826"/>
          </a:xfrm>
        </p:spPr>
        <p:txBody>
          <a:bodyPr>
            <a:normAutofit fontScale="90000"/>
          </a:bodyPr>
          <a:lstStyle/>
          <a:p>
            <a:r>
              <a:rPr lang="en-US" dirty="0"/>
              <a:t>Employee Reimbursement </a:t>
            </a:r>
            <a:br>
              <a:rPr lang="en-US" sz="4400" dirty="0"/>
            </a:br>
            <a:endParaRPr lang="en-US" dirty="0"/>
          </a:p>
        </p:txBody>
      </p:sp>
      <p:sp>
        <p:nvSpPr>
          <p:cNvPr id="3" name="Text Placeholder 2">
            <a:extLst>
              <a:ext uri="{FF2B5EF4-FFF2-40B4-BE49-F238E27FC236}">
                <a16:creationId xmlns:a16="http://schemas.microsoft.com/office/drawing/2014/main" id="{8B945E10-D6D2-3632-0185-5DB174E0B7DA}"/>
              </a:ext>
            </a:extLst>
          </p:cNvPr>
          <p:cNvSpPr>
            <a:spLocks noGrp="1"/>
          </p:cNvSpPr>
          <p:nvPr>
            <p:ph type="body" idx="1"/>
          </p:nvPr>
        </p:nvSpPr>
        <p:spPr/>
        <p:txBody>
          <a:bodyPr/>
          <a:lstStyle/>
          <a:p>
            <a:pPr marL="0" indent="0" algn="ctr">
              <a:buNone/>
            </a:pPr>
            <a:r>
              <a:rPr lang="en-US" sz="4000" b="1" dirty="0"/>
              <a:t>Travel</a:t>
            </a:r>
            <a:r>
              <a:rPr lang="en-US" sz="4000" dirty="0"/>
              <a:t> </a:t>
            </a:r>
            <a:r>
              <a:rPr lang="en-US" sz="4000" b="0" dirty="0"/>
              <a:t>- </a:t>
            </a:r>
            <a:r>
              <a:rPr lang="en-US" sz="2800" b="0" dirty="0"/>
              <a:t>Step 2</a:t>
            </a:r>
          </a:p>
          <a:p>
            <a:pPr marL="0" indent="0" algn="ctr">
              <a:buNone/>
            </a:pPr>
            <a:endParaRPr lang="en-US" sz="2800" dirty="0"/>
          </a:p>
          <a:p>
            <a:r>
              <a:rPr lang="en-US" sz="3000" dirty="0"/>
              <a:t>Submit expense report </a:t>
            </a:r>
            <a:r>
              <a:rPr lang="en-US" sz="3000" u="sng" dirty="0"/>
              <a:t>within 60 days </a:t>
            </a:r>
            <a:r>
              <a:rPr lang="en-US" sz="3000" dirty="0"/>
              <a:t>of return date. Will not get reimbursed beyond deadline. Attach all required receipts. </a:t>
            </a:r>
            <a:r>
              <a:rPr lang="en-US" sz="3000" dirty="0">
                <a:solidFill>
                  <a:srgbClr val="FF0000"/>
                </a:solidFill>
              </a:rPr>
              <a:t>Make sure entered amounts are changed to match the </a:t>
            </a:r>
            <a:r>
              <a:rPr lang="en-US" sz="3000">
                <a:solidFill>
                  <a:srgbClr val="FF0000"/>
                </a:solidFill>
              </a:rPr>
              <a:t>attached receipts. </a:t>
            </a:r>
            <a:endParaRPr lang="en-US" sz="3000" dirty="0"/>
          </a:p>
          <a:p>
            <a:endParaRPr lang="en-US" sz="3000" dirty="0"/>
          </a:p>
          <a:p>
            <a:r>
              <a:rPr lang="en-US" sz="3000" dirty="0"/>
              <a:t>Adjusted daily per diem rates for meals. Do not attach meal receipts. Work with the Grants Specialist for grant funding receipt requirements. </a:t>
            </a:r>
          </a:p>
          <a:p>
            <a:endParaRPr lang="en-US" sz="3000" dirty="0"/>
          </a:p>
          <a:p>
            <a:r>
              <a:rPr lang="en-US" sz="3000" dirty="0"/>
              <a:t>No personal credit cards for meals paid </a:t>
            </a:r>
            <a:r>
              <a:rPr lang="en-US" sz="3000" u="sng" dirty="0"/>
              <a:t>for others</a:t>
            </a:r>
            <a:r>
              <a:rPr lang="en-US" sz="3000" dirty="0"/>
              <a:t>.   </a:t>
            </a:r>
          </a:p>
          <a:p>
            <a:pPr marL="0" indent="0">
              <a:buNone/>
            </a:pPr>
            <a:endParaRPr lang="en-US" sz="3200" b="1" u="sng" dirty="0"/>
          </a:p>
          <a:p>
            <a:pPr marL="0" indent="0">
              <a:buNone/>
            </a:pPr>
            <a:endParaRPr lang="en-US" sz="3200" b="1" u="sng" dirty="0"/>
          </a:p>
          <a:p>
            <a:endParaRPr lang="en-US" sz="3000" dirty="0"/>
          </a:p>
          <a:p>
            <a:endParaRPr lang="en-US" dirty="0"/>
          </a:p>
          <a:p>
            <a:endParaRPr lang="en-US" dirty="0"/>
          </a:p>
        </p:txBody>
      </p:sp>
    </p:spTree>
    <p:extLst>
      <p:ext uri="{BB962C8B-B14F-4D97-AF65-F5344CB8AC3E}">
        <p14:creationId xmlns:p14="http://schemas.microsoft.com/office/powerpoint/2010/main" val="39233759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0434A9-6A43-4205-AC14-9AE6C75F447C}"/>
              </a:ext>
            </a:extLst>
          </p:cNvPr>
          <p:cNvSpPr>
            <a:spLocks noGrp="1"/>
          </p:cNvSpPr>
          <p:nvPr>
            <p:ph type="title"/>
          </p:nvPr>
        </p:nvSpPr>
        <p:spPr>
          <a:xfrm>
            <a:off x="4034857" y="2449783"/>
            <a:ext cx="10896600" cy="714826"/>
          </a:xfrm>
        </p:spPr>
        <p:txBody>
          <a:bodyPr/>
          <a:lstStyle/>
          <a:p>
            <a:r>
              <a:rPr lang="en-US" b="1" dirty="0"/>
              <a:t>Employee Reimbursement – Non-Travel </a:t>
            </a:r>
            <a:endParaRPr lang="en-US" dirty="0"/>
          </a:p>
        </p:txBody>
      </p:sp>
      <p:sp>
        <p:nvSpPr>
          <p:cNvPr id="5" name="Content Placeholder 4">
            <a:extLst>
              <a:ext uri="{FF2B5EF4-FFF2-40B4-BE49-F238E27FC236}">
                <a16:creationId xmlns:a16="http://schemas.microsoft.com/office/drawing/2014/main" id="{9F5BE50B-BB1C-476E-96DE-472610730EB0}"/>
              </a:ext>
            </a:extLst>
          </p:cNvPr>
          <p:cNvSpPr>
            <a:spLocks noGrp="1"/>
          </p:cNvSpPr>
          <p:nvPr>
            <p:ph type="body" idx="1"/>
          </p:nvPr>
        </p:nvSpPr>
        <p:spPr>
          <a:xfrm>
            <a:off x="3033829" y="4073127"/>
            <a:ext cx="12593320" cy="5806704"/>
          </a:xfrm>
        </p:spPr>
        <p:txBody>
          <a:bodyPr>
            <a:normAutofit/>
          </a:bodyPr>
          <a:lstStyle/>
          <a:p>
            <a:r>
              <a:rPr lang="en-US" dirty="0"/>
              <a:t>Only use if not available through Ariba/Direct Pay/P-card as employees have to pay sales tax.</a:t>
            </a:r>
          </a:p>
          <a:p>
            <a:endParaRPr lang="en-US" dirty="0"/>
          </a:p>
          <a:p>
            <a:r>
              <a:rPr lang="en-US" dirty="0"/>
              <a:t>Submit expense reports within 60 days of receipt date.</a:t>
            </a:r>
          </a:p>
          <a:p>
            <a:endParaRPr lang="en-US" dirty="0"/>
          </a:p>
          <a:p>
            <a:r>
              <a:rPr lang="en-US" dirty="0"/>
              <a:t>University will only reimburse tips up to 20% for meals and transportation (Uber, Lyft, etc.)</a:t>
            </a:r>
          </a:p>
          <a:p>
            <a:pPr marL="0" indent="0">
              <a:buNone/>
            </a:pPr>
            <a:endParaRPr lang="en-US" b="1" u="sng" dirty="0"/>
          </a:p>
          <a:p>
            <a:pPr marL="0" indent="0">
              <a:buNone/>
            </a:pPr>
            <a:endParaRPr lang="en-US" b="1" u="sng" dirty="0"/>
          </a:p>
          <a:p>
            <a:pPr marL="0" indent="0">
              <a:buNone/>
            </a:pPr>
            <a:endParaRPr lang="en-US" dirty="0"/>
          </a:p>
        </p:txBody>
      </p:sp>
    </p:spTree>
    <p:extLst>
      <p:ext uri="{BB962C8B-B14F-4D97-AF65-F5344CB8AC3E}">
        <p14:creationId xmlns:p14="http://schemas.microsoft.com/office/powerpoint/2010/main" val="36717753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E143CA-ED75-EE1D-117C-0FA4CDCC0FE3}"/>
              </a:ext>
            </a:extLst>
          </p:cNvPr>
          <p:cNvSpPr>
            <a:spLocks noGrp="1"/>
          </p:cNvSpPr>
          <p:nvPr>
            <p:ph type="ctrTitle"/>
          </p:nvPr>
        </p:nvSpPr>
        <p:spPr>
          <a:xfrm>
            <a:off x="-350837" y="86320"/>
            <a:ext cx="9966324" cy="970956"/>
          </a:xfrm>
        </p:spPr>
        <p:txBody>
          <a:bodyPr/>
          <a:lstStyle/>
          <a:p>
            <a:pPr algn="ctr"/>
            <a:br>
              <a:rPr lang="en-US" sz="6000" dirty="0"/>
            </a:br>
            <a:r>
              <a:rPr lang="en-US" sz="6000" dirty="0"/>
              <a:t>Financial Process</a:t>
            </a:r>
            <a:endParaRPr lang="en-US" sz="6000" b="0" dirty="0"/>
          </a:p>
        </p:txBody>
      </p:sp>
      <p:sp>
        <p:nvSpPr>
          <p:cNvPr id="3" name="Content Placeholder 4">
            <a:extLst>
              <a:ext uri="{FF2B5EF4-FFF2-40B4-BE49-F238E27FC236}">
                <a16:creationId xmlns:a16="http://schemas.microsoft.com/office/drawing/2014/main" id="{9F5BE50B-BB1C-476E-96DE-472610730EB0}"/>
              </a:ext>
            </a:extLst>
          </p:cNvPr>
          <p:cNvSpPr txBox="1">
            <a:spLocks/>
          </p:cNvSpPr>
          <p:nvPr/>
        </p:nvSpPr>
        <p:spPr>
          <a:xfrm>
            <a:off x="1998662" y="1851195"/>
            <a:ext cx="12593320" cy="5806704"/>
          </a:xfrm>
          <a:prstGeom prst="rect">
            <a:avLst/>
          </a:prstGeom>
        </p:spPr>
        <p:txBody>
          <a:bodyPr>
            <a:normAutofit/>
          </a:bodyPr>
          <a:lst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en-US" b="1" dirty="0">
                <a:solidFill>
                  <a:schemeClr val="bg1"/>
                </a:solidFill>
              </a:rPr>
              <a:t>If someone pays us</a:t>
            </a:r>
          </a:p>
          <a:p>
            <a:r>
              <a:rPr lang="en-US" b="1" dirty="0">
                <a:solidFill>
                  <a:schemeClr val="bg1"/>
                </a:solidFill>
              </a:rPr>
              <a:t>If we pay someone</a:t>
            </a:r>
          </a:p>
          <a:p>
            <a:r>
              <a:rPr lang="en-US" b="1" dirty="0">
                <a:solidFill>
                  <a:schemeClr val="bg1"/>
                </a:solidFill>
              </a:rPr>
              <a:t>Food payments</a:t>
            </a:r>
          </a:p>
          <a:p>
            <a:r>
              <a:rPr lang="en-US" b="1" dirty="0">
                <a:solidFill>
                  <a:schemeClr val="bg1"/>
                </a:solidFill>
              </a:rPr>
              <a:t>Contracts</a:t>
            </a:r>
          </a:p>
          <a:p>
            <a:r>
              <a:rPr lang="en-US" b="1" dirty="0">
                <a:solidFill>
                  <a:schemeClr val="bg1"/>
                </a:solidFill>
              </a:rPr>
              <a:t>Reconciliation documentation</a:t>
            </a:r>
          </a:p>
          <a:p>
            <a:r>
              <a:rPr lang="en-US" b="1" dirty="0">
                <a:solidFill>
                  <a:schemeClr val="bg1"/>
                </a:solidFill>
              </a:rPr>
              <a:t>Year-end</a:t>
            </a:r>
          </a:p>
          <a:p>
            <a:r>
              <a:rPr lang="en-US" b="1" dirty="0">
                <a:solidFill>
                  <a:schemeClr val="bg1"/>
                </a:solidFill>
              </a:rPr>
              <a:t>Resources</a:t>
            </a:r>
          </a:p>
          <a:p>
            <a:r>
              <a:rPr lang="en-US" b="1" dirty="0">
                <a:solidFill>
                  <a:schemeClr val="bg1"/>
                </a:solidFill>
              </a:rPr>
              <a:t>Q&amp;A</a:t>
            </a:r>
          </a:p>
          <a:p>
            <a:endParaRPr lang="en-US" b="1" dirty="0"/>
          </a:p>
          <a:p>
            <a:endParaRPr lang="en-US" dirty="0"/>
          </a:p>
        </p:txBody>
      </p:sp>
    </p:spTree>
    <p:extLst>
      <p:ext uri="{BB962C8B-B14F-4D97-AF65-F5344CB8AC3E}">
        <p14:creationId xmlns:p14="http://schemas.microsoft.com/office/powerpoint/2010/main" val="41167073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0434A9-6A43-4205-AC14-9AE6C75F447C}"/>
              </a:ext>
            </a:extLst>
          </p:cNvPr>
          <p:cNvSpPr>
            <a:spLocks noGrp="1"/>
          </p:cNvSpPr>
          <p:nvPr>
            <p:ph type="title"/>
          </p:nvPr>
        </p:nvSpPr>
        <p:spPr>
          <a:xfrm>
            <a:off x="7086066" y="744240"/>
            <a:ext cx="3415097" cy="714826"/>
          </a:xfrm>
        </p:spPr>
        <p:txBody>
          <a:bodyPr/>
          <a:lstStyle/>
          <a:p>
            <a:r>
              <a:rPr lang="en-US" b="1" dirty="0"/>
              <a:t>Not Allowed</a:t>
            </a:r>
            <a:endParaRPr lang="en-US" dirty="0"/>
          </a:p>
        </p:txBody>
      </p:sp>
      <p:sp>
        <p:nvSpPr>
          <p:cNvPr id="5" name="Content Placeholder 4">
            <a:extLst>
              <a:ext uri="{FF2B5EF4-FFF2-40B4-BE49-F238E27FC236}">
                <a16:creationId xmlns:a16="http://schemas.microsoft.com/office/drawing/2014/main" id="{9F5BE50B-BB1C-476E-96DE-472610730EB0}"/>
              </a:ext>
            </a:extLst>
          </p:cNvPr>
          <p:cNvSpPr>
            <a:spLocks noGrp="1"/>
          </p:cNvSpPr>
          <p:nvPr>
            <p:ph type="body" idx="1"/>
          </p:nvPr>
        </p:nvSpPr>
        <p:spPr/>
        <p:txBody>
          <a:bodyPr>
            <a:normAutofit fontScale="85000" lnSpcReduction="20000"/>
          </a:bodyPr>
          <a:lstStyle/>
          <a:p>
            <a:pPr marL="0" indent="0">
              <a:buNone/>
            </a:pPr>
            <a:r>
              <a:rPr lang="en-US" dirty="0">
                <a:solidFill>
                  <a:srgbClr val="FF0000"/>
                </a:solidFill>
              </a:rPr>
              <a:t>The following may NOT be purchased using University funds. </a:t>
            </a:r>
          </a:p>
          <a:p>
            <a:pPr marL="0" indent="0">
              <a:buNone/>
            </a:pPr>
            <a:endParaRPr lang="en-US" dirty="0"/>
          </a:p>
          <a:p>
            <a:pPr lvl="1"/>
            <a:endParaRPr lang="en-US" dirty="0"/>
          </a:p>
          <a:p>
            <a:pPr lvl="1"/>
            <a:r>
              <a:rPr lang="en-US" dirty="0"/>
              <a:t>Alcohol</a:t>
            </a:r>
          </a:p>
          <a:p>
            <a:pPr lvl="1"/>
            <a:r>
              <a:rPr lang="en-US" dirty="0"/>
              <a:t>Employee Gifts/Awards (including Alumni and Retirees)</a:t>
            </a:r>
          </a:p>
          <a:p>
            <a:pPr lvl="1"/>
            <a:r>
              <a:rPr lang="en-US" dirty="0"/>
              <a:t>Flowers or Decorations for individual offices</a:t>
            </a:r>
          </a:p>
          <a:p>
            <a:pPr lvl="1"/>
            <a:r>
              <a:rPr lang="en-US" dirty="0"/>
              <a:t>Parties and Retirement Events</a:t>
            </a:r>
            <a:endParaRPr lang="en-US" u="sng" dirty="0"/>
          </a:p>
          <a:p>
            <a:pPr lvl="1"/>
            <a:r>
              <a:rPr lang="en-US" dirty="0"/>
              <a:t>Fund-Raising Events</a:t>
            </a:r>
          </a:p>
          <a:p>
            <a:pPr marL="609585" lvl="1" indent="0">
              <a:buNone/>
            </a:pPr>
            <a:endParaRPr lang="en-US" dirty="0"/>
          </a:p>
          <a:p>
            <a:pPr>
              <a:buNone/>
            </a:pPr>
            <a:r>
              <a:rPr lang="en-US" b="1" dirty="0"/>
              <a:t>Payment Instructions:</a:t>
            </a:r>
          </a:p>
          <a:p>
            <a:r>
              <a:rPr lang="en-US" sz="2800" b="1" dirty="0"/>
              <a:t>If paying via invoice:</a:t>
            </a:r>
            <a:br>
              <a:rPr lang="en-US" sz="2800" dirty="0"/>
            </a:br>
            <a:r>
              <a:rPr lang="en-US" sz="2800" dirty="0"/>
              <a:t>Include taxes on the invoice and send it to </a:t>
            </a:r>
            <a:r>
              <a:rPr lang="en-US" sz="2800" b="1" dirty="0"/>
              <a:t>Ly Tran</a:t>
            </a:r>
            <a:r>
              <a:rPr lang="en-US" sz="2800" dirty="0"/>
              <a:t> to request payment from the Foundation.</a:t>
            </a:r>
          </a:p>
          <a:p>
            <a:r>
              <a:rPr lang="en-US" sz="2800" b="1" dirty="0"/>
              <a:t>If paying with personal funds:</a:t>
            </a:r>
            <a:br>
              <a:rPr lang="en-US" sz="2800" dirty="0"/>
            </a:br>
            <a:r>
              <a:rPr lang="en-US" sz="2800" dirty="0"/>
              <a:t>Submit the receipt to </a:t>
            </a:r>
            <a:r>
              <a:rPr lang="en-US" sz="2800" b="1" dirty="0"/>
              <a:t>Ly Tran</a:t>
            </a:r>
            <a:r>
              <a:rPr lang="en-US" sz="2800" dirty="0"/>
              <a:t> to request reimbursement from the Foundation.</a:t>
            </a:r>
          </a:p>
          <a:p>
            <a:pPr marL="0" indent="0">
              <a:buNone/>
            </a:pPr>
            <a:endParaRPr lang="en-US" dirty="0"/>
          </a:p>
          <a:p>
            <a:pPr marL="609585" lvl="1" indent="0">
              <a:buNone/>
            </a:pPr>
            <a:endParaRPr lang="en-US" dirty="0"/>
          </a:p>
          <a:p>
            <a:pPr marL="609585" lvl="1" indent="0">
              <a:buNone/>
            </a:pPr>
            <a:endParaRPr lang="en-US" dirty="0"/>
          </a:p>
          <a:p>
            <a:pPr lvl="1"/>
            <a:endParaRPr lang="en-US" dirty="0"/>
          </a:p>
        </p:txBody>
      </p:sp>
    </p:spTree>
    <p:extLst>
      <p:ext uri="{BB962C8B-B14F-4D97-AF65-F5344CB8AC3E}">
        <p14:creationId xmlns:p14="http://schemas.microsoft.com/office/powerpoint/2010/main" val="3401669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Food payments</a:t>
            </a:r>
          </a:p>
        </p:txBody>
      </p:sp>
    </p:spTree>
    <p:extLst>
      <p:ext uri="{BB962C8B-B14F-4D97-AF65-F5344CB8AC3E}">
        <p14:creationId xmlns:p14="http://schemas.microsoft.com/office/powerpoint/2010/main" val="36570717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0434A9-6A43-4205-AC14-9AE6C75F447C}"/>
              </a:ext>
            </a:extLst>
          </p:cNvPr>
          <p:cNvSpPr>
            <a:spLocks noGrp="1"/>
          </p:cNvSpPr>
          <p:nvPr>
            <p:ph type="title"/>
          </p:nvPr>
        </p:nvSpPr>
        <p:spPr/>
        <p:txBody>
          <a:bodyPr/>
          <a:lstStyle/>
          <a:p>
            <a:r>
              <a:rPr lang="en-US" b="1" dirty="0"/>
              <a:t>Food Service on Campus </a:t>
            </a:r>
            <a:endParaRPr lang="en-US" dirty="0"/>
          </a:p>
        </p:txBody>
      </p:sp>
      <p:sp>
        <p:nvSpPr>
          <p:cNvPr id="5" name="Content Placeholder 4">
            <a:extLst>
              <a:ext uri="{FF2B5EF4-FFF2-40B4-BE49-F238E27FC236}">
                <a16:creationId xmlns:a16="http://schemas.microsoft.com/office/drawing/2014/main" id="{9F5BE50B-BB1C-476E-96DE-472610730EB0}"/>
              </a:ext>
            </a:extLst>
          </p:cNvPr>
          <p:cNvSpPr>
            <a:spLocks noGrp="1"/>
          </p:cNvSpPr>
          <p:nvPr>
            <p:ph type="body" idx="1"/>
          </p:nvPr>
        </p:nvSpPr>
        <p:spPr/>
        <p:txBody>
          <a:bodyPr>
            <a:normAutofit/>
          </a:bodyPr>
          <a:lstStyle/>
          <a:p>
            <a:r>
              <a:rPr lang="en-US" dirty="0"/>
              <a:t>Due to health safety concerns, </a:t>
            </a:r>
            <a:r>
              <a:rPr lang="en-US" b="1" dirty="0"/>
              <a:t>all food served on campus (Lincoln Campus) </a:t>
            </a:r>
            <a:r>
              <a:rPr lang="en-US" dirty="0"/>
              <a:t>must be furnished by a UNL contracted food caterer or from the list of </a:t>
            </a:r>
            <a:r>
              <a:rPr lang="en-US" dirty="0">
                <a:hlinkClick r:id="rId2"/>
              </a:rPr>
              <a:t>Approved Food Providers</a:t>
            </a:r>
            <a:r>
              <a:rPr lang="en-US" dirty="0"/>
              <a:t>.</a:t>
            </a:r>
          </a:p>
          <a:p>
            <a:endParaRPr lang="en-US" dirty="0"/>
          </a:p>
          <a:p>
            <a:pPr marL="0" indent="0">
              <a:buNone/>
            </a:pPr>
            <a:endParaRPr lang="en-US" dirty="0"/>
          </a:p>
          <a:p>
            <a:endParaRPr lang="en-US" sz="3867" dirty="0"/>
          </a:p>
        </p:txBody>
      </p:sp>
      <p:pic>
        <p:nvPicPr>
          <p:cNvPr id="7" name="Picture 6" descr="Image result for money"/>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232658" y="5189313"/>
            <a:ext cx="3533160" cy="23402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6148" r="6148"/>
          <a:stretch/>
        </p:blipFill>
        <p:spPr>
          <a:xfrm>
            <a:off x="10855411" y="4770595"/>
            <a:ext cx="2868943" cy="2177208"/>
          </a:xfrm>
          <a:prstGeom prst="rect">
            <a:avLst/>
          </a:prstGeom>
          <a:ln w="101600">
            <a:solidFill>
              <a:srgbClr val="236192"/>
            </a:solidFill>
          </a:ln>
        </p:spPr>
      </p:pic>
      <p:sp>
        <p:nvSpPr>
          <p:cNvPr id="9" name="Oval 8"/>
          <p:cNvSpPr>
            <a:spLocks noChangeAspect="1"/>
          </p:cNvSpPr>
          <p:nvPr/>
        </p:nvSpPr>
        <p:spPr>
          <a:xfrm>
            <a:off x="8442346" y="5859199"/>
            <a:ext cx="2219057" cy="2086235"/>
          </a:xfrm>
          <a:prstGeom prst="ellipse">
            <a:avLst/>
          </a:prstGeom>
          <a:blipFill dpi="0" rotWithShape="1">
            <a:blip r:embed="rId5"/>
            <a:srcRect/>
            <a:stretch>
              <a:fillRect/>
            </a:stretch>
          </a:blipFill>
          <a:ln w="142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p>
        </p:txBody>
      </p:sp>
    </p:spTree>
    <p:extLst>
      <p:ext uri="{BB962C8B-B14F-4D97-AF65-F5344CB8AC3E}">
        <p14:creationId xmlns:p14="http://schemas.microsoft.com/office/powerpoint/2010/main" val="37220417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0434A9-6A43-4205-AC14-9AE6C75F447C}"/>
              </a:ext>
            </a:extLst>
          </p:cNvPr>
          <p:cNvSpPr>
            <a:spLocks noGrp="1"/>
          </p:cNvSpPr>
          <p:nvPr>
            <p:ph type="title"/>
          </p:nvPr>
        </p:nvSpPr>
        <p:spPr/>
        <p:txBody>
          <a:bodyPr/>
          <a:lstStyle/>
          <a:p>
            <a:r>
              <a:rPr lang="en-US" b="1" dirty="0"/>
              <a:t>Food payments </a:t>
            </a:r>
            <a:endParaRPr lang="en-US" dirty="0"/>
          </a:p>
        </p:txBody>
      </p:sp>
      <p:sp>
        <p:nvSpPr>
          <p:cNvPr id="5" name="Content Placeholder 4">
            <a:extLst>
              <a:ext uri="{FF2B5EF4-FFF2-40B4-BE49-F238E27FC236}">
                <a16:creationId xmlns:a16="http://schemas.microsoft.com/office/drawing/2014/main" id="{9F5BE50B-BB1C-476E-96DE-472610730EB0}"/>
              </a:ext>
            </a:extLst>
          </p:cNvPr>
          <p:cNvSpPr>
            <a:spLocks noGrp="1"/>
          </p:cNvSpPr>
          <p:nvPr>
            <p:ph type="body" idx="1"/>
          </p:nvPr>
        </p:nvSpPr>
        <p:spPr/>
        <p:txBody>
          <a:bodyPr>
            <a:noAutofit/>
          </a:bodyPr>
          <a:lstStyle/>
          <a:p>
            <a:r>
              <a:rPr lang="en-US" sz="3200" dirty="0"/>
              <a:t>Food for the following events are allowable. </a:t>
            </a:r>
            <a:r>
              <a:rPr lang="en-US" sz="3200" b="1" dirty="0"/>
              <a:t>No sales tax included on the invoice if in Nebraska.</a:t>
            </a:r>
          </a:p>
          <a:p>
            <a:pPr lvl="1"/>
            <a:r>
              <a:rPr lang="en-US" dirty="0"/>
              <a:t>Student functions</a:t>
            </a:r>
          </a:p>
          <a:p>
            <a:pPr lvl="1"/>
            <a:r>
              <a:rPr lang="en-US" dirty="0"/>
              <a:t>Recruiting new faculty/staff members meals/receptions</a:t>
            </a:r>
          </a:p>
          <a:p>
            <a:pPr lvl="1"/>
            <a:r>
              <a:rPr lang="en-US" dirty="0"/>
              <a:t>Faculty/Staff retreats/training sessions with or without external presenter(s) and agenda</a:t>
            </a:r>
          </a:p>
          <a:p>
            <a:pPr marL="0" indent="0">
              <a:buNone/>
            </a:pPr>
            <a:endParaRPr lang="en-US" sz="3200" b="1" dirty="0"/>
          </a:p>
        </p:txBody>
      </p:sp>
    </p:spTree>
    <p:extLst>
      <p:ext uri="{BB962C8B-B14F-4D97-AF65-F5344CB8AC3E}">
        <p14:creationId xmlns:p14="http://schemas.microsoft.com/office/powerpoint/2010/main" val="5138103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0434A9-6A43-4205-AC14-9AE6C75F447C}"/>
              </a:ext>
            </a:extLst>
          </p:cNvPr>
          <p:cNvSpPr>
            <a:spLocks noGrp="1"/>
          </p:cNvSpPr>
          <p:nvPr>
            <p:ph type="title"/>
          </p:nvPr>
        </p:nvSpPr>
        <p:spPr/>
        <p:txBody>
          <a:bodyPr/>
          <a:lstStyle/>
          <a:p>
            <a:r>
              <a:rPr lang="en-US" b="1" dirty="0"/>
              <a:t>Food payments </a:t>
            </a:r>
            <a:endParaRPr lang="en-US" dirty="0"/>
          </a:p>
        </p:txBody>
      </p:sp>
      <p:sp>
        <p:nvSpPr>
          <p:cNvPr id="5" name="Content Placeholder 4">
            <a:extLst>
              <a:ext uri="{FF2B5EF4-FFF2-40B4-BE49-F238E27FC236}">
                <a16:creationId xmlns:a16="http://schemas.microsoft.com/office/drawing/2014/main" id="{9F5BE50B-BB1C-476E-96DE-472610730EB0}"/>
              </a:ext>
            </a:extLst>
          </p:cNvPr>
          <p:cNvSpPr>
            <a:spLocks noGrp="1"/>
          </p:cNvSpPr>
          <p:nvPr>
            <p:ph type="body" idx="1"/>
          </p:nvPr>
        </p:nvSpPr>
        <p:spPr/>
        <p:txBody>
          <a:bodyPr>
            <a:noAutofit/>
          </a:bodyPr>
          <a:lstStyle/>
          <a:p>
            <a:r>
              <a:rPr lang="en-US" sz="3200" dirty="0"/>
              <a:t>Contact business team for food purchases for employee-only events.</a:t>
            </a:r>
          </a:p>
          <a:p>
            <a:pPr lvl="1"/>
            <a:r>
              <a:rPr lang="en-US" sz="3200" dirty="0"/>
              <a:t>Employee only meal for staff/faculty meetings, advisory meetings, department retreats: pay from 27 Cost Object</a:t>
            </a:r>
          </a:p>
          <a:p>
            <a:pPr lvl="1"/>
            <a:r>
              <a:rPr lang="en-US" dirty="0"/>
              <a:t>For 21, 22 or 23 Cost Objects – Prior written approval form signed by the VCBF </a:t>
            </a:r>
            <a:endParaRPr lang="en-US" sz="3200" dirty="0"/>
          </a:p>
          <a:p>
            <a:pPr lvl="1"/>
            <a:endParaRPr lang="en-US" sz="2800" dirty="0"/>
          </a:p>
          <a:p>
            <a:r>
              <a:rPr lang="en-US" sz="3200" dirty="0"/>
              <a:t>Consult grant specialist on what is allowable for your grant</a:t>
            </a:r>
          </a:p>
          <a:p>
            <a:pPr marL="609585" lvl="1" indent="0">
              <a:buNone/>
            </a:pPr>
            <a:endParaRPr lang="en-US" dirty="0"/>
          </a:p>
          <a:p>
            <a:pPr marL="609585" lvl="1" indent="0">
              <a:buNone/>
            </a:pPr>
            <a:r>
              <a:rPr lang="en-US" dirty="0"/>
              <a:t>Reference Website – </a:t>
            </a:r>
            <a:r>
              <a:rPr lang="en-US" u="sng" dirty="0">
                <a:hlinkClick r:id="rId2"/>
              </a:rPr>
              <a:t>Funding Non-Travel Related Meals and Receptions | Business &amp; Finance | Nebraska (unl.edu)</a:t>
            </a:r>
            <a:endParaRPr lang="en-US" dirty="0"/>
          </a:p>
          <a:p>
            <a:pPr marL="0" indent="0">
              <a:buNone/>
            </a:pPr>
            <a:endParaRPr lang="en-US" sz="3200" b="1" dirty="0"/>
          </a:p>
        </p:txBody>
      </p:sp>
    </p:spTree>
    <p:extLst>
      <p:ext uri="{BB962C8B-B14F-4D97-AF65-F5344CB8AC3E}">
        <p14:creationId xmlns:p14="http://schemas.microsoft.com/office/powerpoint/2010/main" val="4226481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0434A9-6A43-4205-AC14-9AE6C75F447C}"/>
              </a:ext>
            </a:extLst>
          </p:cNvPr>
          <p:cNvSpPr>
            <a:spLocks noGrp="1"/>
          </p:cNvSpPr>
          <p:nvPr>
            <p:ph type="title"/>
          </p:nvPr>
        </p:nvSpPr>
        <p:spPr/>
        <p:txBody>
          <a:bodyPr/>
          <a:lstStyle/>
          <a:p>
            <a:r>
              <a:rPr lang="en-US" b="1" dirty="0"/>
              <a:t>Food Payments</a:t>
            </a:r>
            <a:endParaRPr lang="en-US" dirty="0"/>
          </a:p>
        </p:txBody>
      </p:sp>
      <p:sp>
        <p:nvSpPr>
          <p:cNvPr id="5" name="Content Placeholder 4">
            <a:extLst>
              <a:ext uri="{FF2B5EF4-FFF2-40B4-BE49-F238E27FC236}">
                <a16:creationId xmlns:a16="http://schemas.microsoft.com/office/drawing/2014/main" id="{9F5BE50B-BB1C-476E-96DE-472610730EB0}"/>
              </a:ext>
            </a:extLst>
          </p:cNvPr>
          <p:cNvSpPr>
            <a:spLocks noGrp="1"/>
          </p:cNvSpPr>
          <p:nvPr>
            <p:ph type="body" idx="1"/>
          </p:nvPr>
        </p:nvSpPr>
        <p:spPr>
          <a:solidFill>
            <a:schemeClr val="bg1"/>
          </a:solidFill>
        </p:spPr>
        <p:txBody>
          <a:bodyPr>
            <a:noAutofit/>
          </a:bodyPr>
          <a:lstStyle/>
          <a:p>
            <a:r>
              <a:rPr lang="en-US" sz="2667" dirty="0"/>
              <a:t>Payment options:</a:t>
            </a:r>
          </a:p>
          <a:p>
            <a:pPr lvl="1">
              <a:spcBef>
                <a:spcPts val="0"/>
              </a:spcBef>
              <a:buFont typeface="Wingdings" panose="05000000000000000000" pitchFamily="2" charset="2"/>
              <a:buChar char="ü"/>
            </a:pPr>
            <a:r>
              <a:rPr lang="en-US" sz="2133" dirty="0"/>
              <a:t>Direct Bill</a:t>
            </a:r>
          </a:p>
          <a:p>
            <a:pPr lvl="1">
              <a:spcBef>
                <a:spcPts val="0"/>
              </a:spcBef>
              <a:buFont typeface="Wingdings" panose="05000000000000000000" pitchFamily="2" charset="2"/>
              <a:buChar char="ü"/>
            </a:pPr>
            <a:r>
              <a:rPr lang="en-US" sz="2133" dirty="0" err="1"/>
              <a:t>Pcard</a:t>
            </a:r>
            <a:r>
              <a:rPr lang="en-US" sz="2133" dirty="0"/>
              <a:t>: </a:t>
            </a:r>
          </a:p>
          <a:p>
            <a:pPr lvl="2">
              <a:spcBef>
                <a:spcPts val="0"/>
              </a:spcBef>
              <a:buFont typeface="Wingdings" panose="05000000000000000000" pitchFamily="2" charset="2"/>
              <a:buChar char="ü"/>
            </a:pPr>
            <a:r>
              <a:rPr lang="en-US" sz="1867" dirty="0"/>
              <a:t>Contact P-card office unlock the MCC.</a:t>
            </a:r>
          </a:p>
          <a:p>
            <a:pPr lvl="2">
              <a:spcBef>
                <a:spcPts val="0"/>
              </a:spcBef>
              <a:buFont typeface="Wingdings" panose="05000000000000000000" pitchFamily="2" charset="2"/>
              <a:buChar char="ü"/>
            </a:pPr>
            <a:r>
              <a:rPr lang="en-US" sz="1867" dirty="0"/>
              <a:t>For official functions only</a:t>
            </a:r>
          </a:p>
          <a:p>
            <a:pPr lvl="1">
              <a:spcBef>
                <a:spcPts val="0"/>
              </a:spcBef>
              <a:buFont typeface="Wingdings" panose="05000000000000000000" pitchFamily="2" charset="2"/>
              <a:buChar char="ü"/>
            </a:pPr>
            <a:r>
              <a:rPr lang="en-US" sz="2133" dirty="0"/>
              <a:t>Personal funds</a:t>
            </a:r>
          </a:p>
          <a:p>
            <a:r>
              <a:rPr lang="en-US" sz="2400" dirty="0"/>
              <a:t>The following restaurants in Lincoln have direct billed us. Please contact them in advance to confirm if that has changed.</a:t>
            </a:r>
          </a:p>
          <a:p>
            <a:endParaRPr lang="en-US" sz="2400" dirty="0"/>
          </a:p>
          <a:p>
            <a:endParaRPr lang="en-US" sz="2400" dirty="0"/>
          </a:p>
          <a:p>
            <a:endParaRPr lang="en-US" sz="2400" dirty="0"/>
          </a:p>
          <a:p>
            <a:endParaRPr lang="en-US" sz="2400" dirty="0"/>
          </a:p>
          <a:p>
            <a:endParaRPr lang="en-US" sz="2400" dirty="0"/>
          </a:p>
        </p:txBody>
      </p:sp>
      <p:sp>
        <p:nvSpPr>
          <p:cNvPr id="2" name="TextBox 1"/>
          <p:cNvSpPr txBox="1"/>
          <p:nvPr/>
        </p:nvSpPr>
        <p:spPr>
          <a:xfrm>
            <a:off x="4507723" y="4900867"/>
            <a:ext cx="3890481" cy="3046411"/>
          </a:xfrm>
          <a:prstGeom prst="rect">
            <a:avLst/>
          </a:prstGeom>
          <a:noFill/>
        </p:spPr>
        <p:txBody>
          <a:bodyPr wrap="square" rtlCol="0">
            <a:spAutoFit/>
          </a:bodyPr>
          <a:lstStyle/>
          <a:p>
            <a:r>
              <a:rPr lang="en-US" sz="2133" dirty="0"/>
              <a:t>+Blue Orchid	</a:t>
            </a:r>
          </a:p>
          <a:p>
            <a:r>
              <a:rPr lang="en-US" sz="2133" dirty="0"/>
              <a:t>+DISH 	</a:t>
            </a:r>
          </a:p>
          <a:p>
            <a:r>
              <a:rPr lang="en-US" sz="2133" dirty="0"/>
              <a:t>+</a:t>
            </a:r>
            <a:r>
              <a:rPr lang="en-US" sz="2133" dirty="0" err="1"/>
              <a:t>Goodcents</a:t>
            </a:r>
            <a:r>
              <a:rPr lang="en-US" sz="2133" dirty="0"/>
              <a:t> 	</a:t>
            </a:r>
          </a:p>
          <a:p>
            <a:r>
              <a:rPr lang="en-US" sz="2133" dirty="0"/>
              <a:t>+Green Gateau	</a:t>
            </a:r>
          </a:p>
          <a:p>
            <a:r>
              <a:rPr lang="en-US" sz="2133" dirty="0"/>
              <a:t>+Hy-Vee catering	</a:t>
            </a:r>
          </a:p>
          <a:p>
            <a:r>
              <a:rPr lang="en-US" sz="2133" dirty="0"/>
              <a:t>+JTK Cuisine	</a:t>
            </a:r>
          </a:p>
          <a:p>
            <a:r>
              <a:rPr lang="en-US" sz="2133" dirty="0"/>
              <a:t>+McAlister’s Deli </a:t>
            </a:r>
          </a:p>
          <a:p>
            <a:r>
              <a:rPr lang="en-US" sz="2133" dirty="0"/>
              <a:t>+</a:t>
            </a:r>
            <a:r>
              <a:rPr lang="en-US" sz="2133"/>
              <a:t>Billy's </a:t>
            </a:r>
            <a:r>
              <a:rPr lang="en-US" sz="2133" dirty="0"/>
              <a:t>	 </a:t>
            </a:r>
          </a:p>
          <a:p>
            <a:endParaRPr lang="en-US" sz="2133" dirty="0"/>
          </a:p>
        </p:txBody>
      </p:sp>
      <p:sp>
        <p:nvSpPr>
          <p:cNvPr id="7" name="TextBox 6"/>
          <p:cNvSpPr txBox="1"/>
          <p:nvPr/>
        </p:nvSpPr>
        <p:spPr>
          <a:xfrm>
            <a:off x="9804625" y="4900867"/>
            <a:ext cx="3890481" cy="3702873"/>
          </a:xfrm>
          <a:prstGeom prst="rect">
            <a:avLst/>
          </a:prstGeom>
          <a:noFill/>
        </p:spPr>
        <p:txBody>
          <a:bodyPr wrap="square" rtlCol="0">
            <a:spAutoFit/>
          </a:bodyPr>
          <a:lstStyle/>
          <a:p>
            <a:r>
              <a:rPr lang="en-US" sz="2133" dirty="0"/>
              <a:t>+Misty’s Steakhouse	</a:t>
            </a:r>
          </a:p>
          <a:p>
            <a:r>
              <a:rPr lang="en-US" sz="2133" dirty="0"/>
              <a:t>+The Oven 	</a:t>
            </a:r>
          </a:p>
          <a:p>
            <a:r>
              <a:rPr lang="en-US" sz="2133" dirty="0"/>
              <a:t>+Panera	</a:t>
            </a:r>
          </a:p>
          <a:p>
            <a:r>
              <a:rPr lang="en-US" sz="2133" dirty="0"/>
              <a:t>+Premier Catering</a:t>
            </a:r>
          </a:p>
          <a:p>
            <a:r>
              <a:rPr lang="en-US" sz="2133" dirty="0"/>
              <a:t>+Valentino’s		</a:t>
            </a:r>
          </a:p>
          <a:p>
            <a:r>
              <a:rPr lang="en-US" sz="2133" dirty="0"/>
              <a:t>+Venue Restaurant &amp; Lounge</a:t>
            </a:r>
          </a:p>
          <a:p>
            <a:r>
              <a:rPr lang="en-US" sz="2133" dirty="0"/>
              <a:t>+Wilderness Ridge</a:t>
            </a:r>
          </a:p>
          <a:p>
            <a:r>
              <a:rPr lang="en-US" sz="2133"/>
              <a:t>+ Saro Cider	 </a:t>
            </a:r>
          </a:p>
          <a:p>
            <a:endParaRPr lang="en-US" sz="2133" dirty="0"/>
          </a:p>
          <a:p>
            <a:r>
              <a:rPr lang="en-US" sz="2133" dirty="0"/>
              <a:t>	 </a:t>
            </a:r>
          </a:p>
          <a:p>
            <a:endParaRPr lang="en-US" sz="2133" dirty="0"/>
          </a:p>
        </p:txBody>
      </p:sp>
    </p:spTree>
    <p:extLst>
      <p:ext uri="{BB962C8B-B14F-4D97-AF65-F5344CB8AC3E}">
        <p14:creationId xmlns:p14="http://schemas.microsoft.com/office/powerpoint/2010/main" val="41048829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92201" y="2425006"/>
            <a:ext cx="8890000" cy="2769989"/>
          </a:xfrm>
        </p:spPr>
        <p:txBody>
          <a:bodyPr/>
          <a:lstStyle/>
          <a:p>
            <a:r>
              <a:rPr lang="en-US" sz="6000" dirty="0"/>
              <a:t>Technology Purchases</a:t>
            </a:r>
            <a:br>
              <a:rPr lang="en-US" sz="6000" dirty="0"/>
            </a:br>
            <a:r>
              <a:rPr lang="en-US" sz="6000" dirty="0"/>
              <a:t>Contracts </a:t>
            </a:r>
            <a:br>
              <a:rPr lang="en-US" sz="6000" dirty="0"/>
            </a:br>
            <a:r>
              <a:rPr lang="en-US" sz="6000" dirty="0"/>
              <a:t>Reconciliation</a:t>
            </a:r>
          </a:p>
        </p:txBody>
      </p:sp>
    </p:spTree>
    <p:extLst>
      <p:ext uri="{BB962C8B-B14F-4D97-AF65-F5344CB8AC3E}">
        <p14:creationId xmlns:p14="http://schemas.microsoft.com/office/powerpoint/2010/main" val="36093425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03621-EDB1-6C5C-6C49-CCEBF25301E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ED868B0-2EF4-0E4E-52DD-871DDC0442BB}"/>
              </a:ext>
            </a:extLst>
          </p:cNvPr>
          <p:cNvSpPr>
            <a:spLocks noGrp="1"/>
          </p:cNvSpPr>
          <p:nvPr>
            <p:ph type="title"/>
          </p:nvPr>
        </p:nvSpPr>
        <p:spPr/>
        <p:txBody>
          <a:bodyPr/>
          <a:lstStyle/>
          <a:p>
            <a:r>
              <a:rPr lang="en-US" sz="4400" dirty="0"/>
              <a:t>Technology Purchases</a:t>
            </a:r>
            <a:endParaRPr lang="en-US" dirty="0"/>
          </a:p>
        </p:txBody>
      </p:sp>
      <p:sp>
        <p:nvSpPr>
          <p:cNvPr id="5" name="Content Placeholder 4">
            <a:extLst>
              <a:ext uri="{FF2B5EF4-FFF2-40B4-BE49-F238E27FC236}">
                <a16:creationId xmlns:a16="http://schemas.microsoft.com/office/drawing/2014/main" id="{414C462D-36F6-C748-4094-8F7665625A66}"/>
              </a:ext>
            </a:extLst>
          </p:cNvPr>
          <p:cNvSpPr>
            <a:spLocks noGrp="1"/>
          </p:cNvSpPr>
          <p:nvPr>
            <p:ph type="body" idx="1"/>
          </p:nvPr>
        </p:nvSpPr>
        <p:spPr/>
        <p:txBody>
          <a:bodyPr>
            <a:noAutofit/>
          </a:bodyPr>
          <a:lstStyle/>
          <a:p>
            <a:pPr>
              <a:buNone/>
            </a:pPr>
            <a:r>
              <a:rPr lang="en-US" sz="2800" b="1" dirty="0">
                <a:latin typeface="+mn-lt"/>
              </a:rPr>
              <a:t>Software</a:t>
            </a:r>
            <a:br>
              <a:rPr lang="en-US" sz="2800" dirty="0">
                <a:latin typeface="+mn-lt"/>
              </a:rPr>
            </a:br>
            <a:r>
              <a:rPr lang="en-US" sz="2800" dirty="0">
                <a:latin typeface="+mn-lt"/>
              </a:rPr>
              <a:t>Use of a P-card or personal funds to purchase software is </a:t>
            </a:r>
            <a:r>
              <a:rPr lang="en-US" sz="2800" b="1" dirty="0">
                <a:latin typeface="+mn-lt"/>
              </a:rPr>
              <a:t>not permitted</a:t>
            </a:r>
            <a:r>
              <a:rPr lang="en-US" sz="2800" dirty="0">
                <a:latin typeface="+mn-lt"/>
              </a:rPr>
              <a:t> without prior approval from </a:t>
            </a:r>
            <a:r>
              <a:rPr lang="en-US" sz="2800" b="1" dirty="0">
                <a:latin typeface="+mn-lt"/>
              </a:rPr>
              <a:t>NU IT Procurement</a:t>
            </a:r>
            <a:r>
              <a:rPr lang="en-US" sz="2800" dirty="0">
                <a:latin typeface="+mn-lt"/>
              </a:rPr>
              <a:t>.</a:t>
            </a:r>
            <a:br>
              <a:rPr lang="en-US" sz="2800" dirty="0">
                <a:latin typeface="+mn-lt"/>
              </a:rPr>
            </a:br>
            <a:r>
              <a:rPr lang="en-US" sz="2800" dirty="0">
                <a:latin typeface="+mn-lt"/>
              </a:rPr>
              <a:t>If you wish to use a P-card or personal funds for software—</a:t>
            </a:r>
            <a:r>
              <a:rPr lang="en-US" sz="2800" b="1" dirty="0">
                <a:latin typeface="+mn-lt"/>
              </a:rPr>
              <a:t>regardless of the dollar amount</a:t>
            </a:r>
            <a:r>
              <a:rPr lang="en-US" sz="2800" dirty="0">
                <a:latin typeface="+mn-lt"/>
              </a:rPr>
              <a:t>—you must first submit a </a:t>
            </a:r>
            <a:r>
              <a:rPr lang="en-US" sz="2800" b="1" dirty="0">
                <a:latin typeface="+mn-lt"/>
              </a:rPr>
              <a:t>Help ticket to CEHS IT</a:t>
            </a:r>
            <a:r>
              <a:rPr lang="en-US" sz="2800" dirty="0">
                <a:latin typeface="+mn-lt"/>
              </a:rPr>
              <a:t> for review and guidance.</a:t>
            </a:r>
          </a:p>
          <a:p>
            <a:pPr>
              <a:buNone/>
            </a:pPr>
            <a:r>
              <a:rPr lang="en-US" sz="2800" b="1" dirty="0">
                <a:latin typeface="+mn-lt"/>
              </a:rPr>
              <a:t>Hardware</a:t>
            </a:r>
            <a:endParaRPr lang="en-US" sz="2800" dirty="0">
              <a:latin typeface="+mn-lt"/>
            </a:endParaRPr>
          </a:p>
          <a:p>
            <a:pPr>
              <a:buFont typeface="Arial" panose="020B0604020202020204" pitchFamily="34" charset="0"/>
              <a:buChar char="•"/>
            </a:pPr>
            <a:r>
              <a:rPr lang="en-US" sz="2800" b="1" dirty="0">
                <a:latin typeface="+mn-lt"/>
              </a:rPr>
              <a:t>Under $150</a:t>
            </a:r>
            <a:r>
              <a:rPr lang="en-US" sz="2800" dirty="0">
                <a:latin typeface="+mn-lt"/>
              </a:rPr>
              <a:t>: Orders may be placed by CEHS IT or department staff, </a:t>
            </a:r>
            <a:r>
              <a:rPr lang="en-US" sz="2800" b="1" dirty="0">
                <a:latin typeface="+mn-lt"/>
              </a:rPr>
              <a:t>with the following exceptions</a:t>
            </a:r>
            <a:r>
              <a:rPr lang="en-US" sz="2800" dirty="0">
                <a:latin typeface="+mn-lt"/>
              </a:rPr>
              <a:t>:</a:t>
            </a:r>
          </a:p>
          <a:p>
            <a:pPr marL="742950" lvl="1" indent="-285750">
              <a:buFont typeface="Arial" panose="020B0604020202020204" pitchFamily="34" charset="0"/>
              <a:buChar char="•"/>
            </a:pPr>
            <a:r>
              <a:rPr lang="en-US" sz="2800" b="1" dirty="0"/>
              <a:t>Computers, tablets, printers, and external storage devices</a:t>
            </a:r>
            <a:r>
              <a:rPr lang="en-US" sz="2800" dirty="0"/>
              <a:t> (e.g., hard drives and flash drives) </a:t>
            </a:r>
            <a:r>
              <a:rPr lang="en-US" sz="2800" b="1" dirty="0"/>
              <a:t>must be purchased through CEHS IT</a:t>
            </a:r>
            <a:r>
              <a:rPr lang="en-US" sz="2800" dirty="0"/>
              <a:t>, regardless of price.</a:t>
            </a:r>
          </a:p>
          <a:p>
            <a:pPr>
              <a:buFont typeface="Arial" panose="020B0604020202020204" pitchFamily="34" charset="0"/>
              <a:buChar char="•"/>
            </a:pPr>
            <a:r>
              <a:rPr lang="en-US" sz="2800" b="1" dirty="0">
                <a:latin typeface="+mn-lt"/>
              </a:rPr>
              <a:t>$150 and over</a:t>
            </a:r>
            <a:r>
              <a:rPr lang="en-US" sz="2800" dirty="0">
                <a:latin typeface="+mn-lt"/>
              </a:rPr>
              <a:t>:</a:t>
            </a:r>
            <a:br>
              <a:rPr lang="en-US" sz="2800" dirty="0">
                <a:latin typeface="+mn-lt"/>
              </a:rPr>
            </a:br>
            <a:r>
              <a:rPr lang="en-US" sz="2800" dirty="0">
                <a:latin typeface="+mn-lt"/>
              </a:rPr>
              <a:t>All hardware purchases of </a:t>
            </a:r>
            <a:r>
              <a:rPr lang="en-US" sz="2800" b="1" dirty="0">
                <a:latin typeface="+mn-lt"/>
              </a:rPr>
              <a:t>$150 or more</a:t>
            </a:r>
            <a:r>
              <a:rPr lang="en-US" sz="2800" dirty="0">
                <a:latin typeface="+mn-lt"/>
              </a:rPr>
              <a:t>, as well as any purchases of </a:t>
            </a:r>
            <a:r>
              <a:rPr lang="en-US" sz="2800" b="1" dirty="0">
                <a:latin typeface="+mn-lt"/>
              </a:rPr>
              <a:t>computers, tablets, printers, or external storage devices</a:t>
            </a:r>
            <a:r>
              <a:rPr lang="en-US" sz="2800" dirty="0">
                <a:latin typeface="+mn-lt"/>
              </a:rPr>
              <a:t>, </a:t>
            </a:r>
            <a:r>
              <a:rPr lang="en-US" sz="2800" b="1" dirty="0">
                <a:latin typeface="+mn-lt"/>
              </a:rPr>
              <a:t>must go through CEHS IT</a:t>
            </a:r>
            <a:r>
              <a:rPr lang="en-US" sz="2800" dirty="0">
                <a:latin typeface="+mn-lt"/>
              </a:rPr>
              <a:t>.</a:t>
            </a:r>
            <a:br>
              <a:rPr lang="en-US" sz="2800" dirty="0">
                <a:latin typeface="+mn-lt"/>
              </a:rPr>
            </a:br>
            <a:endParaRPr lang="en-US" sz="2800" dirty="0">
              <a:latin typeface="+mn-lt"/>
            </a:endParaRPr>
          </a:p>
        </p:txBody>
      </p:sp>
    </p:spTree>
    <p:extLst>
      <p:ext uri="{BB962C8B-B14F-4D97-AF65-F5344CB8AC3E}">
        <p14:creationId xmlns:p14="http://schemas.microsoft.com/office/powerpoint/2010/main" val="1839653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0434A9-6A43-4205-AC14-9AE6C75F447C}"/>
              </a:ext>
            </a:extLst>
          </p:cNvPr>
          <p:cNvSpPr>
            <a:spLocks noGrp="1"/>
          </p:cNvSpPr>
          <p:nvPr>
            <p:ph type="title"/>
          </p:nvPr>
        </p:nvSpPr>
        <p:spPr/>
        <p:txBody>
          <a:bodyPr/>
          <a:lstStyle/>
          <a:p>
            <a:r>
              <a:rPr lang="en-US" dirty="0"/>
              <a:t>Contracts</a:t>
            </a:r>
          </a:p>
        </p:txBody>
      </p:sp>
      <p:sp>
        <p:nvSpPr>
          <p:cNvPr id="5" name="Content Placeholder 4">
            <a:extLst>
              <a:ext uri="{FF2B5EF4-FFF2-40B4-BE49-F238E27FC236}">
                <a16:creationId xmlns:a16="http://schemas.microsoft.com/office/drawing/2014/main" id="{9F5BE50B-BB1C-476E-96DE-472610730EB0}"/>
              </a:ext>
            </a:extLst>
          </p:cNvPr>
          <p:cNvSpPr>
            <a:spLocks noGrp="1"/>
          </p:cNvSpPr>
          <p:nvPr>
            <p:ph type="body" idx="1"/>
          </p:nvPr>
        </p:nvSpPr>
        <p:spPr/>
        <p:txBody>
          <a:bodyPr>
            <a:normAutofit/>
          </a:bodyPr>
          <a:lstStyle/>
          <a:p>
            <a:r>
              <a:rPr lang="en-US" dirty="0"/>
              <a:t>Send any contract to</a:t>
            </a:r>
            <a:r>
              <a:rPr lang="en-US" dirty="0">
                <a:solidFill>
                  <a:srgbClr val="0070C0"/>
                </a:solidFill>
              </a:rPr>
              <a:t> </a:t>
            </a:r>
            <a:r>
              <a:rPr lang="en-US" dirty="0">
                <a:solidFill>
                  <a:srgbClr val="0070C0"/>
                </a:solidFill>
                <a:hlinkClick r:id="rId2"/>
              </a:rPr>
              <a:t>CEHScontracts@unl.edu</a:t>
            </a:r>
            <a:endParaRPr lang="en-US" dirty="0">
              <a:solidFill>
                <a:srgbClr val="0070C0"/>
              </a:solidFill>
            </a:endParaRPr>
          </a:p>
          <a:p>
            <a:r>
              <a:rPr lang="en-US" dirty="0"/>
              <a:t>Usually requires signatures from both parties, but not always. Some quotes only ask for one signature but still may be considered a contract.</a:t>
            </a:r>
          </a:p>
          <a:p>
            <a:r>
              <a:rPr lang="en-US" dirty="0"/>
              <a:t>DO NOT SIGN ANYTHING WITHOUT CONSULTING WITH THE BUSINESS TEAM</a:t>
            </a:r>
          </a:p>
          <a:p>
            <a:r>
              <a:rPr lang="en-US" dirty="0"/>
              <a:t>UNL has specific signature authority rules</a:t>
            </a:r>
          </a:p>
          <a:p>
            <a:r>
              <a:rPr lang="en-US" dirty="0"/>
              <a:t>Some can take weeks or even months to complete, send any contracts ASAP to get them in the workflow, even if the start date is a long way out</a:t>
            </a:r>
          </a:p>
        </p:txBody>
      </p:sp>
    </p:spTree>
    <p:extLst>
      <p:ext uri="{BB962C8B-B14F-4D97-AF65-F5344CB8AC3E}">
        <p14:creationId xmlns:p14="http://schemas.microsoft.com/office/powerpoint/2010/main" val="39231307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4DDE6-F5D2-47D9-B120-7D6F832C6EBB}"/>
              </a:ext>
            </a:extLst>
          </p:cNvPr>
          <p:cNvSpPr>
            <a:spLocks noGrp="1"/>
          </p:cNvSpPr>
          <p:nvPr>
            <p:ph type="title"/>
          </p:nvPr>
        </p:nvSpPr>
        <p:spPr/>
        <p:txBody>
          <a:bodyPr>
            <a:normAutofit fontScale="90000"/>
          </a:bodyPr>
          <a:lstStyle/>
          <a:p>
            <a:r>
              <a:rPr lang="en-US" dirty="0"/>
              <a:t>Expense Contracts (we pay someone else)</a:t>
            </a:r>
          </a:p>
        </p:txBody>
      </p:sp>
      <p:sp>
        <p:nvSpPr>
          <p:cNvPr id="3" name="Content Placeholder 2">
            <a:extLst>
              <a:ext uri="{FF2B5EF4-FFF2-40B4-BE49-F238E27FC236}">
                <a16:creationId xmlns:a16="http://schemas.microsoft.com/office/drawing/2014/main" id="{6EED6871-9F6D-4F69-A505-C4BB3F417739}"/>
              </a:ext>
            </a:extLst>
          </p:cNvPr>
          <p:cNvSpPr>
            <a:spLocks noGrp="1"/>
          </p:cNvSpPr>
          <p:nvPr>
            <p:ph type="body" idx="1"/>
          </p:nvPr>
        </p:nvSpPr>
        <p:spPr/>
        <p:txBody>
          <a:bodyPr>
            <a:normAutofit lnSpcReduction="10000"/>
          </a:bodyPr>
          <a:lstStyle/>
          <a:p>
            <a:r>
              <a:rPr lang="en-US" dirty="0"/>
              <a:t>Legally bind UNL to purchase goods or services</a:t>
            </a:r>
          </a:p>
          <a:p>
            <a:pPr lvl="1"/>
            <a:r>
              <a:rPr lang="en-US" dirty="0"/>
              <a:t>Speakers, repairs, hotels/conferences, software licenses, consultants, etc.</a:t>
            </a:r>
          </a:p>
          <a:p>
            <a:r>
              <a:rPr lang="en-US" dirty="0"/>
              <a:t>UNL has required legal language for expense contract. We’ll use UNL’s standard contract template or add UNL’s legal addendum to a supplier’s contract</a:t>
            </a:r>
          </a:p>
          <a:p>
            <a:r>
              <a:rPr lang="en-US" dirty="0"/>
              <a:t>Business Team will review supplier terms and conditions</a:t>
            </a:r>
          </a:p>
          <a:p>
            <a:r>
              <a:rPr lang="en-US" dirty="0"/>
              <a:t>Contracts $5,000 or more must be sent to NU Procurement</a:t>
            </a:r>
          </a:p>
          <a:p>
            <a:pPr lvl="1"/>
            <a:r>
              <a:rPr lang="en-US" dirty="0"/>
              <a:t>Business Team will coordinate with NU Procurement to review and finalize</a:t>
            </a:r>
          </a:p>
          <a:p>
            <a:r>
              <a:rPr lang="en-US" dirty="0"/>
              <a:t>Must be uploaded to state website per Nebraska state law</a:t>
            </a:r>
          </a:p>
        </p:txBody>
      </p:sp>
    </p:spTree>
    <p:extLst>
      <p:ext uri="{BB962C8B-B14F-4D97-AF65-F5344CB8AC3E}">
        <p14:creationId xmlns:p14="http://schemas.microsoft.com/office/powerpoint/2010/main" val="24258225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7200" dirty="0"/>
              <a:t>If someone pays us</a:t>
            </a:r>
          </a:p>
        </p:txBody>
      </p:sp>
    </p:spTree>
    <p:extLst>
      <p:ext uri="{BB962C8B-B14F-4D97-AF65-F5344CB8AC3E}">
        <p14:creationId xmlns:p14="http://schemas.microsoft.com/office/powerpoint/2010/main" val="34294738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48BE2-6262-4DD1-9B00-8DC8AFB0CBA2}"/>
              </a:ext>
            </a:extLst>
          </p:cNvPr>
          <p:cNvSpPr>
            <a:spLocks noGrp="1"/>
          </p:cNvSpPr>
          <p:nvPr>
            <p:ph type="title"/>
          </p:nvPr>
        </p:nvSpPr>
        <p:spPr/>
        <p:txBody>
          <a:bodyPr>
            <a:normAutofit fontScale="90000"/>
          </a:bodyPr>
          <a:lstStyle/>
          <a:p>
            <a:r>
              <a:rPr lang="en-US" sz="5333" dirty="0"/>
              <a:t>Revenue/Fee-for-Service (someone else pays us)</a:t>
            </a:r>
          </a:p>
        </p:txBody>
      </p:sp>
      <p:sp>
        <p:nvSpPr>
          <p:cNvPr id="3" name="Content Placeholder 2">
            <a:extLst>
              <a:ext uri="{FF2B5EF4-FFF2-40B4-BE49-F238E27FC236}">
                <a16:creationId xmlns:a16="http://schemas.microsoft.com/office/drawing/2014/main" id="{752FDDFB-A00E-459C-87C1-C4E2BE3FA03F}"/>
              </a:ext>
            </a:extLst>
          </p:cNvPr>
          <p:cNvSpPr>
            <a:spLocks noGrp="1"/>
          </p:cNvSpPr>
          <p:nvPr>
            <p:ph type="body" idx="1"/>
          </p:nvPr>
        </p:nvSpPr>
        <p:spPr/>
        <p:txBody>
          <a:bodyPr>
            <a:normAutofit/>
          </a:bodyPr>
          <a:lstStyle/>
          <a:p>
            <a:r>
              <a:rPr lang="en-US" dirty="0"/>
              <a:t>All revenue or Fee-for-Service contracts go to OSP to review</a:t>
            </a:r>
          </a:p>
          <a:p>
            <a:r>
              <a:rPr lang="en-US" dirty="0"/>
              <a:t>Subject to UNL’s federally-negotiated F&amp;A rates</a:t>
            </a:r>
          </a:p>
          <a:p>
            <a:pPr lvl="1"/>
            <a:r>
              <a:rPr lang="en-US" dirty="0"/>
              <a:t>Similar to grants/other external funding</a:t>
            </a:r>
          </a:p>
          <a:p>
            <a:pPr lvl="1"/>
            <a:r>
              <a:rPr lang="en-US" dirty="0"/>
              <a:t>Business team will advise on which rate, if applicable</a:t>
            </a:r>
          </a:p>
          <a:p>
            <a:r>
              <a:rPr lang="en-US" dirty="0"/>
              <a:t>UNL also has a standard Fee-for-Service contract template</a:t>
            </a:r>
          </a:p>
          <a:p>
            <a:r>
              <a:rPr lang="en-US" dirty="0"/>
              <a:t>Service Center contracts are case-by-case, must be reviewed by the Business Team</a:t>
            </a:r>
          </a:p>
          <a:p>
            <a:r>
              <a:rPr lang="en-US" dirty="0"/>
              <a:t>If a revenue-generating contract involved student experiences, the Dean may be able to sign. The Business Team will make that determination.</a:t>
            </a:r>
          </a:p>
        </p:txBody>
      </p:sp>
    </p:spTree>
    <p:extLst>
      <p:ext uri="{BB962C8B-B14F-4D97-AF65-F5344CB8AC3E}">
        <p14:creationId xmlns:p14="http://schemas.microsoft.com/office/powerpoint/2010/main" val="24684904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95216-6DC4-4EF8-A200-2D9BCEABB887}"/>
              </a:ext>
            </a:extLst>
          </p:cNvPr>
          <p:cNvSpPr>
            <a:spLocks noGrp="1"/>
          </p:cNvSpPr>
          <p:nvPr>
            <p:ph type="title"/>
          </p:nvPr>
        </p:nvSpPr>
        <p:spPr/>
        <p:txBody>
          <a:bodyPr>
            <a:noAutofit/>
          </a:bodyPr>
          <a:lstStyle/>
          <a:p>
            <a:r>
              <a:rPr lang="en-US" sz="4000" dirty="0"/>
              <a:t>Other Contracts</a:t>
            </a:r>
          </a:p>
        </p:txBody>
      </p:sp>
      <p:sp>
        <p:nvSpPr>
          <p:cNvPr id="3" name="Content Placeholder 2">
            <a:extLst>
              <a:ext uri="{FF2B5EF4-FFF2-40B4-BE49-F238E27FC236}">
                <a16:creationId xmlns:a16="http://schemas.microsoft.com/office/drawing/2014/main" id="{A1522E86-CEB1-42FA-9FBC-783E04775297}"/>
              </a:ext>
            </a:extLst>
          </p:cNvPr>
          <p:cNvSpPr>
            <a:spLocks noGrp="1"/>
          </p:cNvSpPr>
          <p:nvPr>
            <p:ph type="body" idx="1"/>
          </p:nvPr>
        </p:nvSpPr>
        <p:spPr>
          <a:xfrm>
            <a:off x="2548958" y="1379349"/>
            <a:ext cx="11837556" cy="5266842"/>
          </a:xfrm>
        </p:spPr>
        <p:txBody>
          <a:bodyPr>
            <a:normAutofit/>
          </a:bodyPr>
          <a:lstStyle/>
          <a:p>
            <a:r>
              <a:rPr lang="en-US" sz="3600" dirty="0"/>
              <a:t>Zero Dollar – Clinical practicums, student teacher contracts</a:t>
            </a:r>
          </a:p>
          <a:p>
            <a:r>
              <a:rPr lang="en-US" sz="3600" dirty="0"/>
              <a:t>Business Associate Agreement (BAA) – Involves HIPAA compliance</a:t>
            </a:r>
          </a:p>
          <a:p>
            <a:r>
              <a:rPr lang="en-US" sz="3600" dirty="0"/>
              <a:t>MOUs/Internal –signed by the Dean. MOUs are internal agreements with another University of Nebraska party.</a:t>
            </a:r>
          </a:p>
          <a:p>
            <a:pPr marL="0" indent="0">
              <a:buNone/>
            </a:pPr>
            <a:endParaRPr lang="en-US" sz="3600" dirty="0"/>
          </a:p>
          <a:p>
            <a:r>
              <a:rPr lang="en-US" sz="3600" dirty="0"/>
              <a:t>When in doubt, ask questions!</a:t>
            </a:r>
          </a:p>
        </p:txBody>
      </p:sp>
    </p:spTree>
    <p:extLst>
      <p:ext uri="{BB962C8B-B14F-4D97-AF65-F5344CB8AC3E}">
        <p14:creationId xmlns:p14="http://schemas.microsoft.com/office/powerpoint/2010/main" val="20427448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22B9A-924C-4701-9342-D7E7BAEB65FE}"/>
              </a:ext>
            </a:extLst>
          </p:cNvPr>
          <p:cNvSpPr>
            <a:spLocks noGrp="1"/>
          </p:cNvSpPr>
          <p:nvPr>
            <p:ph type="title"/>
          </p:nvPr>
        </p:nvSpPr>
        <p:spPr/>
        <p:txBody>
          <a:bodyPr/>
          <a:lstStyle/>
          <a:p>
            <a:r>
              <a:rPr lang="en-US" dirty="0"/>
              <a:t>Reconciliation Documentation</a:t>
            </a:r>
          </a:p>
        </p:txBody>
      </p:sp>
      <p:sp>
        <p:nvSpPr>
          <p:cNvPr id="3" name="Content Placeholder 2">
            <a:extLst>
              <a:ext uri="{FF2B5EF4-FFF2-40B4-BE49-F238E27FC236}">
                <a16:creationId xmlns:a16="http://schemas.microsoft.com/office/drawing/2014/main" id="{5548B371-EF16-49ED-990D-CA60BEDED65B}"/>
              </a:ext>
            </a:extLst>
          </p:cNvPr>
          <p:cNvSpPr>
            <a:spLocks noGrp="1"/>
          </p:cNvSpPr>
          <p:nvPr>
            <p:ph type="body" idx="1"/>
          </p:nvPr>
        </p:nvSpPr>
        <p:spPr/>
        <p:txBody>
          <a:bodyPr>
            <a:normAutofit lnSpcReduction="10000"/>
          </a:bodyPr>
          <a:lstStyle/>
          <a:p>
            <a:r>
              <a:rPr lang="en-US" dirty="0"/>
              <a:t>We need backup documentation for all revenues and expenses</a:t>
            </a:r>
          </a:p>
          <a:p>
            <a:r>
              <a:rPr lang="en-US" dirty="0"/>
              <a:t>Send packing slips to the Business Team</a:t>
            </a:r>
          </a:p>
          <a:p>
            <a:pPr lvl="1"/>
            <a:r>
              <a:rPr lang="en-US" dirty="0"/>
              <a:t>Scan and email to </a:t>
            </a:r>
            <a:r>
              <a:rPr lang="en-US" dirty="0">
                <a:hlinkClick r:id="rId2"/>
              </a:rPr>
              <a:t>CEHS-Reconciliation@unl.edu</a:t>
            </a:r>
            <a:endParaRPr lang="en-US" dirty="0"/>
          </a:p>
          <a:p>
            <a:pPr lvl="1"/>
            <a:r>
              <a:rPr lang="en-US" dirty="0"/>
              <a:t>Mail to the Business Team addressed to CEHS Reconciliation, CPEH 135, 0234</a:t>
            </a:r>
          </a:p>
          <a:p>
            <a:r>
              <a:rPr lang="en-US" dirty="0"/>
              <a:t>Sign and record date shipment was received</a:t>
            </a:r>
          </a:p>
          <a:p>
            <a:r>
              <a:rPr lang="en-US" dirty="0"/>
              <a:t>If no packing slip, email to confirm items/services were received as ordered</a:t>
            </a:r>
          </a:p>
          <a:p>
            <a:pPr lvl="1"/>
            <a:r>
              <a:rPr lang="en-US" dirty="0"/>
              <a:t>List cost object, PO # (if applicable), vendor/supplier, and what was ordered</a:t>
            </a:r>
          </a:p>
        </p:txBody>
      </p:sp>
    </p:spTree>
    <p:extLst>
      <p:ext uri="{BB962C8B-B14F-4D97-AF65-F5344CB8AC3E}">
        <p14:creationId xmlns:p14="http://schemas.microsoft.com/office/powerpoint/2010/main" val="14584026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92201" y="2886671"/>
            <a:ext cx="8890000" cy="1846659"/>
          </a:xfrm>
        </p:spPr>
        <p:txBody>
          <a:bodyPr/>
          <a:lstStyle/>
          <a:p>
            <a:r>
              <a:rPr lang="en-US" sz="6000" dirty="0"/>
              <a:t>Year-end</a:t>
            </a:r>
            <a:br>
              <a:rPr lang="en-US" sz="6000" dirty="0"/>
            </a:br>
            <a:r>
              <a:rPr lang="en-US" sz="6000" dirty="0"/>
              <a:t>Resources</a:t>
            </a:r>
          </a:p>
        </p:txBody>
      </p:sp>
    </p:spTree>
    <p:extLst>
      <p:ext uri="{BB962C8B-B14F-4D97-AF65-F5344CB8AC3E}">
        <p14:creationId xmlns:p14="http://schemas.microsoft.com/office/powerpoint/2010/main" val="26564687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22B9A-924C-4701-9342-D7E7BAEB65FE}"/>
              </a:ext>
            </a:extLst>
          </p:cNvPr>
          <p:cNvSpPr>
            <a:spLocks noGrp="1"/>
          </p:cNvSpPr>
          <p:nvPr>
            <p:ph type="title"/>
          </p:nvPr>
        </p:nvSpPr>
        <p:spPr>
          <a:xfrm>
            <a:off x="11642241" y="520525"/>
            <a:ext cx="2515461" cy="714826"/>
          </a:xfrm>
        </p:spPr>
        <p:txBody>
          <a:bodyPr/>
          <a:lstStyle/>
          <a:p>
            <a:r>
              <a:rPr lang="en-US" dirty="0"/>
              <a:t>Year-end</a:t>
            </a:r>
          </a:p>
        </p:txBody>
      </p:sp>
      <p:sp>
        <p:nvSpPr>
          <p:cNvPr id="3" name="Content Placeholder 2">
            <a:extLst>
              <a:ext uri="{FF2B5EF4-FFF2-40B4-BE49-F238E27FC236}">
                <a16:creationId xmlns:a16="http://schemas.microsoft.com/office/drawing/2014/main" id="{5548B371-EF16-49ED-990D-CA60BEDED65B}"/>
              </a:ext>
            </a:extLst>
          </p:cNvPr>
          <p:cNvSpPr>
            <a:spLocks noGrp="1"/>
          </p:cNvSpPr>
          <p:nvPr>
            <p:ph type="body" idx="1"/>
          </p:nvPr>
        </p:nvSpPr>
        <p:spPr>
          <a:xfrm>
            <a:off x="2970939" y="2412524"/>
            <a:ext cx="12593320" cy="5806704"/>
          </a:xfrm>
        </p:spPr>
        <p:txBody>
          <a:bodyPr>
            <a:normAutofit/>
          </a:bodyPr>
          <a:lstStyle/>
          <a:p>
            <a:pPr marL="0" indent="0">
              <a:buNone/>
            </a:pPr>
            <a:r>
              <a:rPr lang="en-US" altLang="en-US" b="1" dirty="0">
                <a:solidFill>
                  <a:srgbClr val="000000"/>
                </a:solidFill>
                <a:latin typeface="Arial" panose="020B0604020202020204" pitchFamily="34" charset="0"/>
              </a:rPr>
              <a:t>Fiscal Year 2025 ends 6/30/2025</a:t>
            </a:r>
          </a:p>
          <a:p>
            <a:r>
              <a:rPr lang="en-US" altLang="en-US" dirty="0">
                <a:solidFill>
                  <a:srgbClr val="000000"/>
                </a:solidFill>
                <a:latin typeface="Arial" panose="020B0604020202020204" pitchFamily="34" charset="0"/>
              </a:rPr>
              <a:t>Submit your P-card documentation </a:t>
            </a:r>
            <a:r>
              <a:rPr lang="en-US" altLang="en-US" u="sng" dirty="0">
                <a:solidFill>
                  <a:srgbClr val="000000"/>
                </a:solidFill>
                <a:latin typeface="Arial" panose="020B0604020202020204" pitchFamily="34" charset="0"/>
              </a:rPr>
              <a:t>as soon as possible</a:t>
            </a:r>
          </a:p>
          <a:p>
            <a:r>
              <a:rPr lang="en-US" dirty="0"/>
              <a:t>Submit invoices promptly. For invoices submitted between June and August, indicate the date goods/services were received if not shown on the invoice.</a:t>
            </a:r>
            <a:endParaRPr lang="en-US" altLang="en-US" u="sng" dirty="0">
              <a:solidFill>
                <a:srgbClr val="000000"/>
              </a:solidFill>
              <a:latin typeface="Arial" panose="020B0604020202020204" pitchFamily="34" charset="0"/>
            </a:endParaRPr>
          </a:p>
          <a:p>
            <a:r>
              <a:rPr lang="en-US" altLang="en-US" dirty="0">
                <a:solidFill>
                  <a:srgbClr val="000000"/>
                </a:solidFill>
                <a:latin typeface="Arial" panose="020B0604020202020204" pitchFamily="34" charset="0"/>
              </a:rPr>
              <a:t>Review commitments on SAP Index Reports or Budget Update Reports</a:t>
            </a:r>
          </a:p>
          <a:p>
            <a:endParaRPr lang="en-US" altLang="en-US" dirty="0">
              <a:solidFill>
                <a:srgbClr val="000000"/>
              </a:solidFill>
              <a:latin typeface="Arial" panose="020B0604020202020204" pitchFamily="34" charset="0"/>
            </a:endParaRPr>
          </a:p>
          <a:p>
            <a:endParaRPr lang="en-US" altLang="en-US" dirty="0">
              <a:solidFill>
                <a:srgbClr val="000000"/>
              </a:solidFill>
            </a:endParaRPr>
          </a:p>
          <a:p>
            <a:pPr marL="0" indent="0">
              <a:buNone/>
            </a:pPr>
            <a:endParaRPr lang="en-US" dirty="0"/>
          </a:p>
        </p:txBody>
      </p:sp>
    </p:spTree>
    <p:extLst>
      <p:ext uri="{BB962C8B-B14F-4D97-AF65-F5344CB8AC3E}">
        <p14:creationId xmlns:p14="http://schemas.microsoft.com/office/powerpoint/2010/main" val="8002186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22B9A-924C-4701-9342-D7E7BAEB65FE}"/>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5548B371-EF16-49ED-990D-CA60BEDED65B}"/>
              </a:ext>
            </a:extLst>
          </p:cNvPr>
          <p:cNvSpPr>
            <a:spLocks noGrp="1"/>
          </p:cNvSpPr>
          <p:nvPr>
            <p:ph type="body" idx="1"/>
          </p:nvPr>
        </p:nvSpPr>
        <p:spPr/>
        <p:txBody>
          <a:bodyPr>
            <a:normAutofit lnSpcReduction="10000"/>
          </a:bodyPr>
          <a:lstStyle/>
          <a:p>
            <a:r>
              <a:rPr lang="en-US" dirty="0"/>
              <a:t>CEHS Business Center website </a:t>
            </a:r>
          </a:p>
          <a:p>
            <a:pPr lvl="1"/>
            <a:r>
              <a:rPr lang="en-US" sz="2400" dirty="0">
                <a:hlinkClick r:id="rId3"/>
              </a:rPr>
              <a:t>https://cehs.unl.edu/cehs/cehs-business-center/</a:t>
            </a:r>
            <a:endParaRPr lang="en-US" sz="2400" dirty="0"/>
          </a:p>
          <a:p>
            <a:endParaRPr lang="en-US" dirty="0"/>
          </a:p>
          <a:p>
            <a:endParaRPr lang="en-US" dirty="0"/>
          </a:p>
          <a:p>
            <a:endParaRPr lang="en-US" dirty="0"/>
          </a:p>
          <a:p>
            <a:endParaRPr lang="en-US" dirty="0"/>
          </a:p>
          <a:p>
            <a:endParaRPr lang="en-US" dirty="0"/>
          </a:p>
          <a:p>
            <a:endParaRPr lang="en-US" dirty="0"/>
          </a:p>
          <a:p>
            <a:endParaRPr lang="en-US" dirty="0"/>
          </a:p>
          <a:p>
            <a:r>
              <a:rPr lang="en-US" dirty="0"/>
              <a:t>Ways-to-Pay Document</a:t>
            </a:r>
          </a:p>
        </p:txBody>
      </p:sp>
      <p:pic>
        <p:nvPicPr>
          <p:cNvPr id="6" name="Picture 5">
            <a:extLst>
              <a:ext uri="{FF2B5EF4-FFF2-40B4-BE49-F238E27FC236}">
                <a16:creationId xmlns:a16="http://schemas.microsoft.com/office/drawing/2014/main" id="{44AC7776-6FD3-69B6-F46B-CD18BB773957}"/>
              </a:ext>
            </a:extLst>
          </p:cNvPr>
          <p:cNvPicPr>
            <a:picLocks noChangeAspect="1"/>
          </p:cNvPicPr>
          <p:nvPr/>
        </p:nvPicPr>
        <p:blipFill>
          <a:blip r:embed="rId4"/>
          <a:stretch>
            <a:fillRect/>
          </a:stretch>
        </p:blipFill>
        <p:spPr>
          <a:xfrm>
            <a:off x="2870200" y="3130476"/>
            <a:ext cx="12431023" cy="3360126"/>
          </a:xfrm>
          <a:prstGeom prst="rect">
            <a:avLst/>
          </a:prstGeom>
        </p:spPr>
      </p:pic>
    </p:spTree>
    <p:extLst>
      <p:ext uri="{BB962C8B-B14F-4D97-AF65-F5344CB8AC3E}">
        <p14:creationId xmlns:p14="http://schemas.microsoft.com/office/powerpoint/2010/main" val="34271381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22B9A-924C-4701-9342-D7E7BAEB65FE}"/>
              </a:ext>
            </a:extLst>
          </p:cNvPr>
          <p:cNvSpPr>
            <a:spLocks noGrp="1"/>
          </p:cNvSpPr>
          <p:nvPr>
            <p:ph type="title"/>
          </p:nvPr>
        </p:nvSpPr>
        <p:spPr/>
        <p:txBody>
          <a:bodyPr/>
          <a:lstStyle/>
          <a:p>
            <a:r>
              <a:rPr lang="en-US" dirty="0"/>
              <a:t>Contact Information</a:t>
            </a:r>
          </a:p>
        </p:txBody>
      </p:sp>
      <p:sp>
        <p:nvSpPr>
          <p:cNvPr id="3" name="Content Placeholder 2">
            <a:extLst>
              <a:ext uri="{FF2B5EF4-FFF2-40B4-BE49-F238E27FC236}">
                <a16:creationId xmlns:a16="http://schemas.microsoft.com/office/drawing/2014/main" id="{5548B371-EF16-49ED-990D-CA60BEDED65B}"/>
              </a:ext>
            </a:extLst>
          </p:cNvPr>
          <p:cNvSpPr>
            <a:spLocks noGrp="1"/>
          </p:cNvSpPr>
          <p:nvPr>
            <p:ph type="body" idx="1"/>
          </p:nvPr>
        </p:nvSpPr>
        <p:spPr>
          <a:xfrm>
            <a:off x="2870200" y="1994070"/>
            <a:ext cx="13000064" cy="5806704"/>
          </a:xfrm>
        </p:spPr>
        <p:txBody>
          <a:bodyPr>
            <a:normAutofit/>
          </a:bodyPr>
          <a:lstStyle/>
          <a:p>
            <a:pPr lvl="1"/>
            <a:r>
              <a:rPr lang="en-US" sz="2800" b="1" dirty="0"/>
              <a:t>Ariba question: </a:t>
            </a:r>
            <a:r>
              <a:rPr lang="en-US" sz="2800" dirty="0"/>
              <a:t>Erin Stoddard (</a:t>
            </a:r>
            <a:r>
              <a:rPr lang="en-US" sz="2800" dirty="0">
                <a:hlinkClick r:id="rId3"/>
              </a:rPr>
              <a:t>estoddard2@unl.edu</a:t>
            </a:r>
            <a:r>
              <a:rPr lang="en-US" sz="2800" dirty="0"/>
              <a:t>) </a:t>
            </a:r>
          </a:p>
          <a:p>
            <a:pPr lvl="1"/>
            <a:r>
              <a:rPr lang="en-US" sz="2800" b="1" dirty="0"/>
              <a:t>Direct Pay &amp; PO invoice/Visiting Personnel/Warrant Request</a:t>
            </a:r>
            <a:r>
              <a:rPr lang="en-US" sz="2800" dirty="0"/>
              <a:t>: Carrie Brownyard (East Campus) or Skyler Reagle (City Campus)</a:t>
            </a:r>
          </a:p>
          <a:p>
            <a:pPr lvl="1"/>
            <a:r>
              <a:rPr lang="en-US" sz="2800" b="1" dirty="0"/>
              <a:t>P-card: </a:t>
            </a:r>
            <a:r>
              <a:rPr lang="en-US" sz="2800" dirty="0"/>
              <a:t>Carrie Brownyard (East Campus) or Skyler Reagle (City Campus) </a:t>
            </a:r>
          </a:p>
          <a:p>
            <a:pPr lvl="1"/>
            <a:r>
              <a:rPr lang="en-US" sz="2800" b="1" dirty="0"/>
              <a:t>Travel: </a:t>
            </a:r>
            <a:r>
              <a:rPr lang="en-US" sz="2800" dirty="0"/>
              <a:t>Carrie Brownyard (East Campus) or Skyler Reagle (City Campus) </a:t>
            </a:r>
          </a:p>
          <a:p>
            <a:pPr lvl="1"/>
            <a:r>
              <a:rPr lang="en-US" sz="2800" b="1" dirty="0"/>
              <a:t>Cash/Check Deposits: </a:t>
            </a:r>
            <a:r>
              <a:rPr lang="en-US" sz="2800" dirty="0"/>
              <a:t>Carrie Brownyard (East Campus) or Skyler Reagle (City Campus) or Rebecca Voigtlander (CYFS)</a:t>
            </a:r>
            <a:endParaRPr lang="en-US" sz="2800" i="1" dirty="0"/>
          </a:p>
          <a:p>
            <a:pPr lvl="1">
              <a:lnSpc>
                <a:spcPct val="150000"/>
              </a:lnSpc>
            </a:pPr>
            <a:r>
              <a:rPr lang="en-US" sz="2800" b="1" dirty="0"/>
              <a:t>Packing Slip/Backup documentation: </a:t>
            </a:r>
            <a:r>
              <a:rPr lang="en-US" sz="2800" dirty="0"/>
              <a:t>send to </a:t>
            </a:r>
            <a:r>
              <a:rPr lang="en-US" sz="2800" u="sng" dirty="0">
                <a:solidFill>
                  <a:srgbClr val="0070C0"/>
                </a:solidFill>
              </a:rPr>
              <a:t>CEHS-Reconciliation@unl.edu</a:t>
            </a:r>
          </a:p>
          <a:p>
            <a:pPr lvl="1"/>
            <a:r>
              <a:rPr lang="en-US" sz="2800" b="1" dirty="0"/>
              <a:t>Contract: </a:t>
            </a:r>
            <a:r>
              <a:rPr lang="en-US" sz="2800" dirty="0"/>
              <a:t>send to </a:t>
            </a:r>
            <a:r>
              <a:rPr lang="en-US" sz="2800" dirty="0">
                <a:hlinkClick r:id="rId4"/>
              </a:rPr>
              <a:t>CEHScontracts@unl.edu</a:t>
            </a:r>
            <a:endParaRPr lang="en-US" sz="2800" dirty="0"/>
          </a:p>
          <a:p>
            <a:pPr marL="609585" lvl="1" indent="0">
              <a:buNone/>
            </a:pPr>
            <a:endParaRPr lang="en-US" sz="2800" b="1" dirty="0"/>
          </a:p>
        </p:txBody>
      </p:sp>
    </p:spTree>
    <p:extLst>
      <p:ext uri="{BB962C8B-B14F-4D97-AF65-F5344CB8AC3E}">
        <p14:creationId xmlns:p14="http://schemas.microsoft.com/office/powerpoint/2010/main" val="34207697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65085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0434A9-6A43-4205-AC14-9AE6C75F447C}"/>
              </a:ext>
            </a:extLst>
          </p:cNvPr>
          <p:cNvSpPr>
            <a:spLocks noGrp="1"/>
          </p:cNvSpPr>
          <p:nvPr>
            <p:ph type="title"/>
          </p:nvPr>
        </p:nvSpPr>
        <p:spPr/>
        <p:txBody>
          <a:bodyPr/>
          <a:lstStyle/>
          <a:p>
            <a:r>
              <a:rPr lang="en-US" dirty="0"/>
              <a:t>If someone pays us</a:t>
            </a:r>
          </a:p>
        </p:txBody>
      </p:sp>
      <p:sp>
        <p:nvSpPr>
          <p:cNvPr id="5" name="Content Placeholder 4">
            <a:extLst>
              <a:ext uri="{FF2B5EF4-FFF2-40B4-BE49-F238E27FC236}">
                <a16:creationId xmlns:a16="http://schemas.microsoft.com/office/drawing/2014/main" id="{9F5BE50B-BB1C-476E-96DE-472610730EB0}"/>
              </a:ext>
            </a:extLst>
          </p:cNvPr>
          <p:cNvSpPr>
            <a:spLocks noGrp="1"/>
          </p:cNvSpPr>
          <p:nvPr>
            <p:ph type="body" idx="1"/>
          </p:nvPr>
        </p:nvSpPr>
        <p:spPr/>
        <p:txBody>
          <a:bodyPr>
            <a:normAutofit/>
          </a:bodyPr>
          <a:lstStyle/>
          <a:p>
            <a:pPr lvl="0"/>
            <a:r>
              <a:rPr lang="en-US" dirty="0"/>
              <a:t>Cash/checks</a:t>
            </a:r>
          </a:p>
          <a:p>
            <a:pPr lvl="0"/>
            <a:r>
              <a:rPr lang="en-US" dirty="0"/>
              <a:t>Credit card: in-person or online</a:t>
            </a:r>
          </a:p>
          <a:p>
            <a:pPr lvl="1"/>
            <a:r>
              <a:rPr lang="en-US" dirty="0"/>
              <a:t>Business team’s credit card terminal: available in CPEH 135L or phone call to Skyler Reagle</a:t>
            </a:r>
          </a:p>
          <a:p>
            <a:pPr lvl="1"/>
            <a:r>
              <a:rPr lang="en-US" dirty="0"/>
              <a:t>Employees handling credit card payments need complete security awareness training</a:t>
            </a:r>
          </a:p>
          <a:p>
            <a:r>
              <a:rPr lang="en-US" dirty="0"/>
              <a:t>Wire transfer</a:t>
            </a:r>
          </a:p>
          <a:p>
            <a:pPr lvl="0"/>
            <a:r>
              <a:rPr lang="en-US" dirty="0"/>
              <a:t>IBT if payment from a NE state agency</a:t>
            </a:r>
          </a:p>
          <a:p>
            <a:pPr lvl="0"/>
            <a:r>
              <a:rPr lang="en-US" dirty="0"/>
              <a:t>Internal charge/JE if internal client</a:t>
            </a:r>
          </a:p>
          <a:p>
            <a:pPr lvl="0"/>
            <a:endParaRPr lang="en-US" dirty="0"/>
          </a:p>
        </p:txBody>
      </p:sp>
    </p:spTree>
    <p:extLst>
      <p:ext uri="{BB962C8B-B14F-4D97-AF65-F5344CB8AC3E}">
        <p14:creationId xmlns:p14="http://schemas.microsoft.com/office/powerpoint/2010/main" val="3311302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Receipting Monies</a:t>
            </a:r>
            <a:endParaRPr lang="en-US" dirty="0"/>
          </a:p>
        </p:txBody>
      </p:sp>
      <p:sp>
        <p:nvSpPr>
          <p:cNvPr id="3" name="Content Placeholder 2"/>
          <p:cNvSpPr>
            <a:spLocks noGrp="1"/>
          </p:cNvSpPr>
          <p:nvPr>
            <p:ph type="body" idx="1"/>
          </p:nvPr>
        </p:nvSpPr>
        <p:spPr/>
        <p:txBody>
          <a:bodyPr>
            <a:normAutofit/>
          </a:bodyPr>
          <a:lstStyle/>
          <a:p>
            <a:pPr lvl="1">
              <a:buFont typeface="Arial" panose="020B0604020202020204" pitchFamily="34" charset="0"/>
              <a:buChar char="•"/>
            </a:pPr>
            <a:r>
              <a:rPr lang="en-US" dirty="0"/>
              <a:t>Departments must deposit all collections with the Bursar's Office </a:t>
            </a:r>
            <a:r>
              <a:rPr lang="en-US" b="1" dirty="0">
                <a:solidFill>
                  <a:srgbClr val="FF0000"/>
                </a:solidFill>
              </a:rPr>
              <a:t>within two business days</a:t>
            </a:r>
            <a:r>
              <a:rPr lang="en-US" dirty="0"/>
              <a:t>, and more frequently as activity warrants. </a:t>
            </a:r>
          </a:p>
          <a:p>
            <a:pPr lvl="2">
              <a:buFont typeface="Arial" panose="020B0604020202020204" pitchFamily="34" charset="0"/>
              <a:buChar char="•"/>
            </a:pPr>
            <a:r>
              <a:rPr lang="en-US" i="1" dirty="0"/>
              <a:t>Any check of $10,000 or greater </a:t>
            </a:r>
            <a:r>
              <a:rPr lang="en-US" i="1"/>
              <a:t>must deposited within </a:t>
            </a:r>
            <a:r>
              <a:rPr lang="en-US" i="1" dirty="0"/>
              <a:t>one business day of receipt.</a:t>
            </a:r>
            <a:r>
              <a:rPr lang="en-US" dirty="0"/>
              <a:t> </a:t>
            </a:r>
          </a:p>
          <a:p>
            <a:pPr lvl="1"/>
            <a:endParaRPr lang="en-US" sz="3600" dirty="0"/>
          </a:p>
          <a:p>
            <a:pPr lvl="1"/>
            <a:r>
              <a:rPr lang="en-US" sz="3600" dirty="0"/>
              <a:t>Made check payable to the "University of Nebraska–Lincoln".</a:t>
            </a:r>
          </a:p>
          <a:p>
            <a:pPr lvl="1"/>
            <a:r>
              <a:rPr lang="en-US" sz="3600" b="1" dirty="0"/>
              <a:t>No bank accounts can be opened by anyone outside of the Bursar’s Office</a:t>
            </a:r>
            <a:r>
              <a:rPr lang="en-US" sz="3600" dirty="0"/>
              <a:t>.  </a:t>
            </a:r>
          </a:p>
          <a:p>
            <a:pPr lvl="1"/>
            <a:endParaRPr lang="en-US" sz="3600" dirty="0"/>
          </a:p>
          <a:p>
            <a:pPr marL="609585" lvl="1" indent="0">
              <a:buNone/>
            </a:pPr>
            <a:endParaRPr lang="en-US" sz="3600" dirty="0"/>
          </a:p>
          <a:p>
            <a:pPr lvl="1">
              <a:buFont typeface="Arial" panose="020B0604020202020204" pitchFamily="34" charset="0"/>
              <a:buChar char="•"/>
            </a:pPr>
            <a:endParaRPr lang="en-US" sz="1800" dirty="0"/>
          </a:p>
        </p:txBody>
      </p:sp>
    </p:spTree>
    <p:extLst>
      <p:ext uri="{BB962C8B-B14F-4D97-AF65-F5344CB8AC3E}">
        <p14:creationId xmlns:p14="http://schemas.microsoft.com/office/powerpoint/2010/main" val="23377029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92201" y="3256001"/>
            <a:ext cx="8890000" cy="1107996"/>
          </a:xfrm>
        </p:spPr>
        <p:txBody>
          <a:bodyPr/>
          <a:lstStyle/>
          <a:p>
            <a:r>
              <a:rPr lang="en-US" sz="7200" dirty="0"/>
              <a:t>If we pay someone</a:t>
            </a:r>
          </a:p>
        </p:txBody>
      </p:sp>
    </p:spTree>
    <p:extLst>
      <p:ext uri="{BB962C8B-B14F-4D97-AF65-F5344CB8AC3E}">
        <p14:creationId xmlns:p14="http://schemas.microsoft.com/office/powerpoint/2010/main" val="18672742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0434A9-6A43-4205-AC14-9AE6C75F447C}"/>
              </a:ext>
            </a:extLst>
          </p:cNvPr>
          <p:cNvSpPr>
            <a:spLocks noGrp="1"/>
          </p:cNvSpPr>
          <p:nvPr>
            <p:ph type="title"/>
          </p:nvPr>
        </p:nvSpPr>
        <p:spPr/>
        <p:txBody>
          <a:bodyPr>
            <a:normAutofit fontScale="90000"/>
          </a:bodyPr>
          <a:lstStyle/>
          <a:p>
            <a:r>
              <a:rPr lang="en-US" b="1" dirty="0"/>
              <a:t>If we pay someone</a:t>
            </a:r>
            <a:br>
              <a:rPr lang="en-US" b="1" dirty="0"/>
            </a:br>
            <a:endParaRPr lang="en-US" dirty="0"/>
          </a:p>
        </p:txBody>
      </p:sp>
      <p:sp>
        <p:nvSpPr>
          <p:cNvPr id="5" name="Content Placeholder 4">
            <a:extLst>
              <a:ext uri="{FF2B5EF4-FFF2-40B4-BE49-F238E27FC236}">
                <a16:creationId xmlns:a16="http://schemas.microsoft.com/office/drawing/2014/main" id="{9F5BE50B-BB1C-476E-96DE-472610730EB0}"/>
              </a:ext>
            </a:extLst>
          </p:cNvPr>
          <p:cNvSpPr>
            <a:spLocks noGrp="1"/>
          </p:cNvSpPr>
          <p:nvPr>
            <p:ph type="body" idx="1"/>
          </p:nvPr>
        </p:nvSpPr>
        <p:spPr/>
        <p:txBody>
          <a:bodyPr>
            <a:normAutofit/>
          </a:bodyPr>
          <a:lstStyle/>
          <a:p>
            <a:pPr marL="0" indent="0">
              <a:buNone/>
            </a:pPr>
            <a:r>
              <a:rPr lang="en-US" dirty="0"/>
              <a:t>Payment methods:</a:t>
            </a:r>
          </a:p>
          <a:p>
            <a:pPr lvl="0"/>
            <a:r>
              <a:rPr lang="en-US" dirty="0"/>
              <a:t>Ariba</a:t>
            </a:r>
          </a:p>
          <a:p>
            <a:pPr lvl="0"/>
            <a:r>
              <a:rPr lang="en-US" dirty="0"/>
              <a:t>Direct pay</a:t>
            </a:r>
          </a:p>
          <a:p>
            <a:pPr lvl="0"/>
            <a:r>
              <a:rPr lang="en-US" dirty="0"/>
              <a:t>Purchasing card (P-card)</a:t>
            </a:r>
          </a:p>
          <a:p>
            <a:pPr lvl="0"/>
            <a:r>
              <a:rPr lang="en-US" dirty="0"/>
              <a:t>Employee reimbursement</a:t>
            </a:r>
          </a:p>
          <a:p>
            <a:pPr lvl="0"/>
            <a:r>
              <a:rPr lang="en-US" dirty="0"/>
              <a:t>Non-employee reimbursement</a:t>
            </a:r>
          </a:p>
          <a:p>
            <a:pPr lvl="0"/>
            <a:r>
              <a:rPr lang="en-US" dirty="0"/>
              <a:t>Foundation direct payment</a:t>
            </a:r>
          </a:p>
          <a:p>
            <a:pPr lvl="0"/>
            <a:r>
              <a:rPr lang="en-US" dirty="0"/>
              <a:t>Other special circumstances</a:t>
            </a:r>
          </a:p>
        </p:txBody>
      </p:sp>
    </p:spTree>
    <p:extLst>
      <p:ext uri="{BB962C8B-B14F-4D97-AF65-F5344CB8AC3E}">
        <p14:creationId xmlns:p14="http://schemas.microsoft.com/office/powerpoint/2010/main" val="9198522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0434A9-6A43-4205-AC14-9AE6C75F447C}"/>
              </a:ext>
            </a:extLst>
          </p:cNvPr>
          <p:cNvSpPr>
            <a:spLocks noGrp="1"/>
          </p:cNvSpPr>
          <p:nvPr>
            <p:ph type="title"/>
          </p:nvPr>
        </p:nvSpPr>
        <p:spPr/>
        <p:txBody>
          <a:bodyPr>
            <a:normAutofit fontScale="90000"/>
          </a:bodyPr>
          <a:lstStyle/>
          <a:p>
            <a:r>
              <a:rPr lang="en-US" b="1" dirty="0"/>
              <a:t>Before paying someone</a:t>
            </a:r>
            <a:br>
              <a:rPr lang="en-US" b="1" dirty="0"/>
            </a:br>
            <a:endParaRPr lang="en-US" dirty="0"/>
          </a:p>
        </p:txBody>
      </p:sp>
      <p:sp>
        <p:nvSpPr>
          <p:cNvPr id="5" name="Content Placeholder 4">
            <a:extLst>
              <a:ext uri="{FF2B5EF4-FFF2-40B4-BE49-F238E27FC236}">
                <a16:creationId xmlns:a16="http://schemas.microsoft.com/office/drawing/2014/main" id="{9F5BE50B-BB1C-476E-96DE-472610730EB0}"/>
              </a:ext>
            </a:extLst>
          </p:cNvPr>
          <p:cNvSpPr>
            <a:spLocks noGrp="1"/>
          </p:cNvSpPr>
          <p:nvPr>
            <p:ph type="body" idx="1"/>
          </p:nvPr>
        </p:nvSpPr>
        <p:spPr/>
        <p:txBody>
          <a:bodyPr>
            <a:normAutofit/>
          </a:bodyPr>
          <a:lstStyle/>
          <a:p>
            <a:pPr lvl="0"/>
            <a:r>
              <a:rPr lang="en-US" dirty="0">
                <a:solidFill>
                  <a:schemeClr val="tx1"/>
                </a:solidFill>
              </a:rPr>
              <a:t>Regardless of the payment method, if paying </a:t>
            </a:r>
            <a:r>
              <a:rPr lang="en-US" u="sng" dirty="0">
                <a:solidFill>
                  <a:schemeClr val="tx1"/>
                </a:solidFill>
              </a:rPr>
              <a:t>$5,000 or more</a:t>
            </a:r>
            <a:r>
              <a:rPr lang="en-US" dirty="0">
                <a:solidFill>
                  <a:schemeClr val="tx1"/>
                </a:solidFill>
              </a:rPr>
              <a:t> contact the Business Team BEFORE making the payment/purchase as special processing is required.</a:t>
            </a:r>
          </a:p>
          <a:p>
            <a:pPr marL="0" lvl="0" indent="0">
              <a:buNone/>
            </a:pPr>
            <a:endParaRPr lang="en-US" dirty="0">
              <a:solidFill>
                <a:schemeClr val="tx1"/>
              </a:solidFill>
            </a:endParaRPr>
          </a:p>
          <a:p>
            <a:r>
              <a:rPr lang="en-US" dirty="0"/>
              <a:t>Payment cannot be made until the good or service has been received. Not allowed to prepay (unless a contract specifically requires prepayment). </a:t>
            </a:r>
          </a:p>
          <a:p>
            <a:endParaRPr lang="en-US" dirty="0"/>
          </a:p>
          <a:p>
            <a:pPr lvl="0"/>
            <a:r>
              <a:rPr lang="en-US" dirty="0"/>
              <a:t>Ask questions upfront to save time and avoid problems later.</a:t>
            </a:r>
          </a:p>
        </p:txBody>
      </p:sp>
    </p:spTree>
    <p:extLst>
      <p:ext uri="{BB962C8B-B14F-4D97-AF65-F5344CB8AC3E}">
        <p14:creationId xmlns:p14="http://schemas.microsoft.com/office/powerpoint/2010/main" val="42930364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Purchase Documents</a:t>
            </a:r>
          </a:p>
        </p:txBody>
      </p:sp>
      <p:sp>
        <p:nvSpPr>
          <p:cNvPr id="3" name="Content Placeholder 2"/>
          <p:cNvSpPr>
            <a:spLocks noGrp="1"/>
          </p:cNvSpPr>
          <p:nvPr>
            <p:ph type="body" idx="1"/>
          </p:nvPr>
        </p:nvSpPr>
        <p:spPr>
          <a:solidFill>
            <a:schemeClr val="bg1"/>
          </a:solidFill>
        </p:spPr>
        <p:txBody>
          <a:bodyPr>
            <a:noAutofit/>
          </a:bodyPr>
          <a:lstStyle/>
          <a:p>
            <a:pPr marL="0" indent="0">
              <a:buNone/>
            </a:pPr>
            <a:r>
              <a:rPr lang="en-US" sz="2400" dirty="0"/>
              <a:t>Documents generally involved when making a purchase via Ariba or Direct Pay.</a:t>
            </a:r>
          </a:p>
          <a:p>
            <a:pPr lvl="0"/>
            <a:r>
              <a:rPr lang="en-US" sz="2400" b="1" dirty="0"/>
              <a:t>Quote </a:t>
            </a:r>
            <a:r>
              <a:rPr lang="en-US" sz="2400" dirty="0"/>
              <a:t>– document from the supplier listing the price for the goods or service.</a:t>
            </a:r>
          </a:p>
          <a:p>
            <a:pPr lvl="1"/>
            <a:r>
              <a:rPr lang="en-US" sz="2400" dirty="0"/>
              <a:t>DO NOT SIGN if requires signature. Send it to the Business Team and we will determine if the quote constitutes a contract based on terms/conditions and who has signature authority based on the dollar amount.</a:t>
            </a:r>
          </a:p>
          <a:p>
            <a:pPr lvl="0"/>
            <a:r>
              <a:rPr lang="en-US" sz="2400" b="1" dirty="0"/>
              <a:t>Purchase Order (PO)</a:t>
            </a:r>
            <a:r>
              <a:rPr lang="en-US" sz="2400" dirty="0"/>
              <a:t> – legal document sent to a supplier/vendor to authorize a purchase. A PO is not issued for Direct Pays.</a:t>
            </a:r>
          </a:p>
          <a:p>
            <a:pPr lvl="0"/>
            <a:r>
              <a:rPr lang="en-US" sz="2400" b="1" dirty="0"/>
              <a:t>Invoice</a:t>
            </a:r>
            <a:r>
              <a:rPr lang="en-US" sz="2400" dirty="0"/>
              <a:t> – financial document requesting payment (</a:t>
            </a:r>
            <a:r>
              <a:rPr lang="en-US" sz="2400" i="1" dirty="0"/>
              <a:t>references PO number, if applicable</a:t>
            </a:r>
            <a:r>
              <a:rPr lang="en-US" sz="2400" dirty="0"/>
              <a:t>). Must include </a:t>
            </a:r>
            <a:r>
              <a:rPr lang="en-US" sz="2400" u="sng" dirty="0"/>
              <a:t>itemized detail</a:t>
            </a:r>
            <a:r>
              <a:rPr lang="en-US" sz="2400" dirty="0"/>
              <a:t>.</a:t>
            </a:r>
          </a:p>
          <a:p>
            <a:pPr lvl="0"/>
            <a:r>
              <a:rPr lang="en-US" sz="2400" b="1" dirty="0"/>
              <a:t>Statement</a:t>
            </a:r>
            <a:r>
              <a:rPr lang="en-US" sz="2400" dirty="0"/>
              <a:t> – document listing all unpaid invoices at a specific date. Payment cannot be made from a statement; the invoice referenced on the statement is required.</a:t>
            </a:r>
          </a:p>
          <a:p>
            <a:pPr lvl="0"/>
            <a:r>
              <a:rPr lang="en-US" sz="2400" b="1" dirty="0"/>
              <a:t>Packing Slip </a:t>
            </a:r>
            <a:r>
              <a:rPr lang="en-US" sz="2400" dirty="0"/>
              <a:t>- document including list of items shipped. See Reconciliation Documentation slide below for additional info.</a:t>
            </a:r>
          </a:p>
          <a:p>
            <a:endParaRPr lang="en-US" sz="2400" dirty="0"/>
          </a:p>
        </p:txBody>
      </p:sp>
    </p:spTree>
    <p:extLst>
      <p:ext uri="{BB962C8B-B14F-4D97-AF65-F5344CB8AC3E}">
        <p14:creationId xmlns:p14="http://schemas.microsoft.com/office/powerpoint/2010/main" val="191796401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4054</TotalTime>
  <Words>2446</Words>
  <Application>Microsoft Office PowerPoint</Application>
  <PresentationFormat>Custom</PresentationFormat>
  <Paragraphs>256</Paragraphs>
  <Slides>37</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Calibri</vt:lpstr>
      <vt:lpstr>Calibri Light</vt:lpstr>
      <vt:lpstr>Helvetica</vt:lpstr>
      <vt:lpstr>Wingdings</vt:lpstr>
      <vt:lpstr>Office Theme</vt:lpstr>
      <vt:lpstr>CEHS Financial Process Update May 2025</vt:lpstr>
      <vt:lpstr> Financial Process</vt:lpstr>
      <vt:lpstr>If someone pays us</vt:lpstr>
      <vt:lpstr>If someone pays us</vt:lpstr>
      <vt:lpstr>Receipting Monies</vt:lpstr>
      <vt:lpstr>If we pay someone</vt:lpstr>
      <vt:lpstr>If we pay someone </vt:lpstr>
      <vt:lpstr>Before paying someone </vt:lpstr>
      <vt:lpstr>Purchase Documents</vt:lpstr>
      <vt:lpstr>Ariba</vt:lpstr>
      <vt:lpstr>Ariba Quantity Receipt</vt:lpstr>
      <vt:lpstr>Direct Pay</vt:lpstr>
      <vt:lpstr>Purchasing Card</vt:lpstr>
      <vt:lpstr>Purchasing Card</vt:lpstr>
      <vt:lpstr>Non-Employee Payments/Reimbursements</vt:lpstr>
      <vt:lpstr>Employee Reimbursement</vt:lpstr>
      <vt:lpstr>Firefly Allocations  Allocate expenses at Individual line-levels for more accurate cost distribution. Prepaid expenses cannot be split after submitting expense report (ex. Airfare).   - No dashes when putting in cost centers/WBS. Make sure the correct cost object is selected for “Cost Object Type.”    </vt:lpstr>
      <vt:lpstr>Employee Reimbursement  </vt:lpstr>
      <vt:lpstr>Employee Reimbursement – Non-Travel </vt:lpstr>
      <vt:lpstr>Not Allowed</vt:lpstr>
      <vt:lpstr>Food payments</vt:lpstr>
      <vt:lpstr>Food Service on Campus </vt:lpstr>
      <vt:lpstr>Food payments </vt:lpstr>
      <vt:lpstr>Food payments </vt:lpstr>
      <vt:lpstr>Food Payments</vt:lpstr>
      <vt:lpstr>Technology Purchases Contracts  Reconciliation</vt:lpstr>
      <vt:lpstr>Technology Purchases</vt:lpstr>
      <vt:lpstr>Contracts</vt:lpstr>
      <vt:lpstr>Expense Contracts (we pay someone else)</vt:lpstr>
      <vt:lpstr>Revenue/Fee-for-Service (someone else pays us)</vt:lpstr>
      <vt:lpstr>Other Contracts</vt:lpstr>
      <vt:lpstr>Reconciliation Documentation</vt:lpstr>
      <vt:lpstr>Year-end Resources</vt:lpstr>
      <vt:lpstr>Year-end</vt:lpstr>
      <vt:lpstr>Resources</vt:lpstr>
      <vt:lpstr>Contact Information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Mary Thompson</dc:creator>
  <cp:lastModifiedBy>Skyler Reagle</cp:lastModifiedBy>
  <cp:revision>129</cp:revision>
  <cp:lastPrinted>2024-05-31T19:11:33Z</cp:lastPrinted>
  <dcterms:created xsi:type="dcterms:W3CDTF">2020-03-05T22:54:26Z</dcterms:created>
  <dcterms:modified xsi:type="dcterms:W3CDTF">2025-05-28T16:32:33Z</dcterms:modified>
</cp:coreProperties>
</file>