
<file path=[Content_Types].xml><?xml version="1.0" encoding="utf-8"?>
<Types xmlns="http://schemas.openxmlformats.org/package/2006/content-types">
  <Default Extension="emf" ContentType="image/x-emf"/>
  <Default Extension="jfif" ContentType="image/jpeg"/>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2" r:id="rId1"/>
  </p:sldMasterIdLst>
  <p:notesMasterIdLst>
    <p:notesMasterId r:id="rId47"/>
  </p:notesMasterIdLst>
  <p:sldIdLst>
    <p:sldId id="262" r:id="rId2"/>
    <p:sldId id="267" r:id="rId3"/>
    <p:sldId id="272" r:id="rId4"/>
    <p:sldId id="273" r:id="rId5"/>
    <p:sldId id="256" r:id="rId6"/>
    <p:sldId id="299" r:id="rId7"/>
    <p:sldId id="304" r:id="rId8"/>
    <p:sldId id="309" r:id="rId9"/>
    <p:sldId id="312" r:id="rId10"/>
    <p:sldId id="314" r:id="rId11"/>
    <p:sldId id="315" r:id="rId12"/>
    <p:sldId id="317" r:id="rId13"/>
    <p:sldId id="323" r:id="rId14"/>
    <p:sldId id="271" r:id="rId15"/>
    <p:sldId id="263" r:id="rId16"/>
    <p:sldId id="290" r:id="rId17"/>
    <p:sldId id="284" r:id="rId18"/>
    <p:sldId id="264" r:id="rId19"/>
    <p:sldId id="265" r:id="rId20"/>
    <p:sldId id="268" r:id="rId21"/>
    <p:sldId id="279" r:id="rId22"/>
    <p:sldId id="269" r:id="rId23"/>
    <p:sldId id="270" r:id="rId24"/>
    <p:sldId id="274" r:id="rId25"/>
    <p:sldId id="288" r:id="rId26"/>
    <p:sldId id="291" r:id="rId27"/>
    <p:sldId id="285" r:id="rId28"/>
    <p:sldId id="287" r:id="rId29"/>
    <p:sldId id="324" r:id="rId30"/>
    <p:sldId id="286" r:id="rId31"/>
    <p:sldId id="275" r:id="rId32"/>
    <p:sldId id="293" r:id="rId33"/>
    <p:sldId id="327" r:id="rId34"/>
    <p:sldId id="328" r:id="rId35"/>
    <p:sldId id="259" r:id="rId36"/>
    <p:sldId id="260" r:id="rId37"/>
    <p:sldId id="294" r:id="rId38"/>
    <p:sldId id="278" r:id="rId39"/>
    <p:sldId id="276" r:id="rId40"/>
    <p:sldId id="277" r:id="rId41"/>
    <p:sldId id="330" r:id="rId42"/>
    <p:sldId id="292" r:id="rId43"/>
    <p:sldId id="282" r:id="rId44"/>
    <p:sldId id="329" r:id="rId45"/>
    <p:sldId id="261" r:id="rId46"/>
  </p:sldIdLst>
  <p:sldSz cx="16257588" cy="9144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1D3D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9404" autoAdjust="0"/>
    <p:restoredTop sz="94694"/>
  </p:normalViewPr>
  <p:slideViewPr>
    <p:cSldViewPr snapToGrid="0" snapToObjects="1">
      <p:cViewPr varScale="1">
        <p:scale>
          <a:sx n="96" d="100"/>
          <a:sy n="96" d="100"/>
        </p:scale>
        <p:origin x="246" y="78"/>
      </p:cViewPr>
      <p:guideLst/>
    </p:cSldViewPr>
  </p:slideViewPr>
  <p:notesTextViewPr>
    <p:cViewPr>
      <p:scale>
        <a:sx n="1" d="1"/>
        <a:sy n="1" d="1"/>
      </p:scale>
      <p:origin x="0" y="0"/>
    </p:cViewPr>
  </p:notesTextViewPr>
  <p:sorterViewPr>
    <p:cViewPr>
      <p:scale>
        <a:sx n="100" d="100"/>
        <a:sy n="100" d="100"/>
      </p:scale>
      <p:origin x="0" y="-1555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410074AF-4C05-4A61-9F7E-A254C892F42B}" type="datetimeFigureOut">
              <a:rPr lang="en-US" smtClean="0"/>
              <a:t>5/8/2023</a:t>
            </a:fld>
            <a:endParaRPr lang="en-US"/>
          </a:p>
        </p:txBody>
      </p:sp>
      <p:sp>
        <p:nvSpPr>
          <p:cNvPr id="4" name="Slide Image Placeholder 3"/>
          <p:cNvSpPr>
            <a:spLocks noGrp="1" noRot="1" noChangeAspect="1"/>
          </p:cNvSpPr>
          <p:nvPr>
            <p:ph type="sldImg" idx="2"/>
          </p:nvPr>
        </p:nvSpPr>
        <p:spPr>
          <a:xfrm>
            <a:off x="715963" y="1162050"/>
            <a:ext cx="5578475"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54C400CD-E678-4901-80C3-E28E0EA29DE2}" type="slidenum">
              <a:rPr lang="en-US" smtClean="0"/>
              <a:t>‹#›</a:t>
            </a:fld>
            <a:endParaRPr lang="en-US"/>
          </a:p>
        </p:txBody>
      </p:sp>
    </p:spTree>
    <p:extLst>
      <p:ext uri="{BB962C8B-B14F-4D97-AF65-F5344CB8AC3E}">
        <p14:creationId xmlns:p14="http://schemas.microsoft.com/office/powerpoint/2010/main" val="39234332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Char char="•"/>
            </a:pPr>
            <a:r>
              <a:rPr lang="en-US" dirty="0"/>
              <a:t>.  </a:t>
            </a:r>
          </a:p>
          <a:p>
            <a:endParaRPr lang="en-US" dirty="0"/>
          </a:p>
        </p:txBody>
      </p:sp>
      <p:sp>
        <p:nvSpPr>
          <p:cNvPr id="4" name="Slide Number Placeholder 3"/>
          <p:cNvSpPr>
            <a:spLocks noGrp="1"/>
          </p:cNvSpPr>
          <p:nvPr>
            <p:ph type="sldNum" sz="quarter" idx="5"/>
          </p:nvPr>
        </p:nvSpPr>
        <p:spPr/>
        <p:txBody>
          <a:bodyPr/>
          <a:lstStyle/>
          <a:p>
            <a:fld id="{D7B35C15-A59D-40EC-9329-A83232BD8E22}" type="slidenum">
              <a:rPr lang="en-US" smtClean="0"/>
              <a:t>6</a:t>
            </a:fld>
            <a:endParaRPr lang="en-US"/>
          </a:p>
        </p:txBody>
      </p:sp>
    </p:spTree>
    <p:extLst>
      <p:ext uri="{BB962C8B-B14F-4D97-AF65-F5344CB8AC3E}">
        <p14:creationId xmlns:p14="http://schemas.microsoft.com/office/powerpoint/2010/main" val="41791187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Departments must maintain receipting systems or daily check logs which document adherence to the timeliness of deposits.  Random campus units will be periodically asked by the UNL Bursar’s Office to produce their check log for the previous month.  If one cannot be produced, UNL’s Bursar’s Office will inform Internal Audit and a report will be made to the Audit Committee.</a:t>
            </a:r>
            <a:endParaRPr lang="en-US" sz="1800" dirty="0"/>
          </a:p>
          <a:p>
            <a:endParaRPr lang="en-US" dirty="0"/>
          </a:p>
        </p:txBody>
      </p:sp>
      <p:sp>
        <p:nvSpPr>
          <p:cNvPr id="4" name="Slide Number Placeholder 3"/>
          <p:cNvSpPr>
            <a:spLocks noGrp="1"/>
          </p:cNvSpPr>
          <p:nvPr>
            <p:ph type="sldNum" sz="quarter" idx="5"/>
          </p:nvPr>
        </p:nvSpPr>
        <p:spPr/>
        <p:txBody>
          <a:bodyPr/>
          <a:lstStyle/>
          <a:p>
            <a:fld id="{D7B35C15-A59D-40EC-9329-A83232BD8E22}" type="slidenum">
              <a:rPr lang="en-US" smtClean="0"/>
              <a:t>7</a:t>
            </a:fld>
            <a:endParaRPr lang="en-US"/>
          </a:p>
        </p:txBody>
      </p:sp>
    </p:spTree>
    <p:extLst>
      <p:ext uri="{BB962C8B-B14F-4D97-AF65-F5344CB8AC3E}">
        <p14:creationId xmlns:p14="http://schemas.microsoft.com/office/powerpoint/2010/main" val="4882216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Endorsement stamps are only to be obtained from the Bursar's Office or upon approval by the Bursar’s Office.</a:t>
            </a:r>
            <a:endParaRPr lang="en-US" sz="1800" dirty="0"/>
          </a:p>
          <a:p>
            <a:endParaRPr lang="en-US" dirty="0"/>
          </a:p>
        </p:txBody>
      </p:sp>
      <p:sp>
        <p:nvSpPr>
          <p:cNvPr id="4" name="Slide Number Placeholder 3"/>
          <p:cNvSpPr>
            <a:spLocks noGrp="1"/>
          </p:cNvSpPr>
          <p:nvPr>
            <p:ph type="sldNum" sz="quarter" idx="5"/>
          </p:nvPr>
        </p:nvSpPr>
        <p:spPr/>
        <p:txBody>
          <a:bodyPr/>
          <a:lstStyle/>
          <a:p>
            <a:fld id="{E3D46F20-9999-450B-BCB6-77E157FC5A07}" type="slidenum">
              <a:rPr lang="en-US" smtClean="0"/>
              <a:t>8</a:t>
            </a:fld>
            <a:endParaRPr lang="en-US"/>
          </a:p>
        </p:txBody>
      </p:sp>
    </p:spTree>
    <p:extLst>
      <p:ext uri="{BB962C8B-B14F-4D97-AF65-F5344CB8AC3E}">
        <p14:creationId xmlns:p14="http://schemas.microsoft.com/office/powerpoint/2010/main" val="38694951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The merchant category code (MCC) for restaurants for P-card holders is locked. Need to contact the business center so we can have the P-card office unlock the MCC.</a:t>
            </a:r>
            <a:endParaRPr lang="en-US" sz="1100" dirty="0"/>
          </a:p>
          <a:p>
            <a:endParaRPr lang="en-US" dirty="0"/>
          </a:p>
          <a:p>
            <a:r>
              <a:rPr lang="en-US" dirty="0"/>
              <a:t>In January, Procurement put out the guidelines that all “official function” meals would have to be put on the p-card. Then, after the fact, once they really started looking at it, it was decided that although the p-card was the preferred method for paying for “official function” meals that they would still reimburse. If a person has a p-card, that is what they should be using. </a:t>
            </a:r>
          </a:p>
        </p:txBody>
      </p:sp>
      <p:sp>
        <p:nvSpPr>
          <p:cNvPr id="4" name="Slide Number Placeholder 3"/>
          <p:cNvSpPr>
            <a:spLocks noGrp="1"/>
          </p:cNvSpPr>
          <p:nvPr>
            <p:ph type="sldNum" sz="quarter" idx="5"/>
          </p:nvPr>
        </p:nvSpPr>
        <p:spPr/>
        <p:txBody>
          <a:bodyPr/>
          <a:lstStyle/>
          <a:p>
            <a:fld id="{E3D46F20-9999-450B-BCB6-77E157FC5A07}" type="slidenum">
              <a:rPr lang="en-US" smtClean="0"/>
              <a:t>30</a:t>
            </a:fld>
            <a:endParaRPr lang="en-US"/>
          </a:p>
        </p:txBody>
      </p:sp>
    </p:spTree>
    <p:extLst>
      <p:ext uri="{BB962C8B-B14F-4D97-AF65-F5344CB8AC3E}">
        <p14:creationId xmlns:p14="http://schemas.microsoft.com/office/powerpoint/2010/main" val="6196938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This is to ensure the products meet university requirements and best meet your needs. </a:t>
            </a:r>
          </a:p>
          <a:p>
            <a:endParaRPr lang="en-US" dirty="0"/>
          </a:p>
        </p:txBody>
      </p:sp>
      <p:sp>
        <p:nvSpPr>
          <p:cNvPr id="4" name="Slide Number Placeholder 3"/>
          <p:cNvSpPr>
            <a:spLocks noGrp="1"/>
          </p:cNvSpPr>
          <p:nvPr>
            <p:ph type="sldNum" sz="quarter" idx="10"/>
          </p:nvPr>
        </p:nvSpPr>
        <p:spPr/>
        <p:txBody>
          <a:bodyPr/>
          <a:lstStyle/>
          <a:p>
            <a:fld id="{E3D46F20-9999-450B-BCB6-77E157FC5A07}" type="slidenum">
              <a:rPr lang="en-US" smtClean="0"/>
              <a:t>37</a:t>
            </a:fld>
            <a:endParaRPr lang="en-US"/>
          </a:p>
        </p:txBody>
      </p:sp>
    </p:spTree>
    <p:extLst>
      <p:ext uri="{BB962C8B-B14F-4D97-AF65-F5344CB8AC3E}">
        <p14:creationId xmlns:p14="http://schemas.microsoft.com/office/powerpoint/2010/main" val="23776621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3D46F20-9999-450B-BCB6-77E157FC5A07}" type="slidenum">
              <a:rPr lang="en-US" smtClean="0"/>
              <a:t>43</a:t>
            </a:fld>
            <a:endParaRPr lang="en-US"/>
          </a:p>
        </p:txBody>
      </p:sp>
    </p:spTree>
    <p:extLst>
      <p:ext uri="{BB962C8B-B14F-4D97-AF65-F5344CB8AC3E}">
        <p14:creationId xmlns:p14="http://schemas.microsoft.com/office/powerpoint/2010/main" val="38759907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3D46F20-9999-450B-BCB6-77E157FC5A07}" type="slidenum">
              <a:rPr lang="en-US" smtClean="0"/>
              <a:t>44</a:t>
            </a:fld>
            <a:endParaRPr lang="en-US"/>
          </a:p>
        </p:txBody>
      </p:sp>
    </p:spTree>
    <p:extLst>
      <p:ext uri="{BB962C8B-B14F-4D97-AF65-F5344CB8AC3E}">
        <p14:creationId xmlns:p14="http://schemas.microsoft.com/office/powerpoint/2010/main" val="92876406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195F762-5987-504B-85D2-8F58907D3E6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2" r="3740" b="1922"/>
          <a:stretch/>
        </p:blipFill>
        <p:spPr>
          <a:xfrm>
            <a:off x="0" y="0"/>
            <a:ext cx="16257588" cy="7772392"/>
          </a:xfrm>
          <a:prstGeom prst="rect">
            <a:avLst/>
          </a:prstGeom>
        </p:spPr>
      </p:pic>
      <p:sp>
        <p:nvSpPr>
          <p:cNvPr id="15" name="object 7">
            <a:extLst>
              <a:ext uri="{FF2B5EF4-FFF2-40B4-BE49-F238E27FC236}">
                <a16:creationId xmlns:a16="http://schemas.microsoft.com/office/drawing/2014/main" id="{CB8B8E2F-FEE6-E14B-B33F-66DA8A559294}"/>
              </a:ext>
            </a:extLst>
          </p:cNvPr>
          <p:cNvSpPr/>
          <p:nvPr userDrawn="1"/>
        </p:nvSpPr>
        <p:spPr>
          <a:xfrm>
            <a:off x="10718800" y="1638300"/>
            <a:ext cx="0" cy="4572000"/>
          </a:xfrm>
          <a:custGeom>
            <a:avLst/>
            <a:gdLst/>
            <a:ahLst/>
            <a:cxnLst/>
            <a:rect l="l" t="t" r="r" b="b"/>
            <a:pathLst>
              <a:path h="4572000">
                <a:moveTo>
                  <a:pt x="0" y="0"/>
                </a:moveTo>
                <a:lnTo>
                  <a:pt x="0" y="4572000"/>
                </a:lnTo>
              </a:path>
            </a:pathLst>
          </a:custGeom>
          <a:ln w="25400">
            <a:solidFill>
              <a:srgbClr val="FFFFFF"/>
            </a:solidFill>
          </a:ln>
        </p:spPr>
        <p:txBody>
          <a:bodyPr wrap="square" lIns="0" tIns="0" rIns="0" bIns="0" rtlCol="0"/>
          <a:lstStyle/>
          <a:p>
            <a:endParaRPr/>
          </a:p>
        </p:txBody>
      </p:sp>
      <p:pic>
        <p:nvPicPr>
          <p:cNvPr id="16" name="Picture 15">
            <a:extLst>
              <a:ext uri="{FF2B5EF4-FFF2-40B4-BE49-F238E27FC236}">
                <a16:creationId xmlns:a16="http://schemas.microsoft.com/office/drawing/2014/main" id="{DE977401-205E-5E44-9DD0-DBDC4CEE6741}"/>
              </a:ext>
            </a:extLst>
          </p:cNvPr>
          <p:cNvPicPr>
            <a:picLocks noChangeAspect="1"/>
          </p:cNvPicPr>
          <p:nvPr userDrawn="1"/>
        </p:nvPicPr>
        <p:blipFill>
          <a:blip r:embed="rId3"/>
          <a:stretch>
            <a:fillRect/>
          </a:stretch>
        </p:blipFill>
        <p:spPr>
          <a:xfrm>
            <a:off x="11455400" y="2160541"/>
            <a:ext cx="3911600" cy="3416300"/>
          </a:xfrm>
          <a:prstGeom prst="rect">
            <a:avLst/>
          </a:prstGeom>
        </p:spPr>
      </p:pic>
      <p:sp>
        <p:nvSpPr>
          <p:cNvPr id="17" name="Holder 2">
            <a:extLst>
              <a:ext uri="{FF2B5EF4-FFF2-40B4-BE49-F238E27FC236}">
                <a16:creationId xmlns:a16="http://schemas.microsoft.com/office/drawing/2014/main" id="{F08099D9-D05B-A946-AC1C-4F8C71D75BF6}"/>
              </a:ext>
            </a:extLst>
          </p:cNvPr>
          <p:cNvSpPr>
            <a:spLocks noGrp="1"/>
          </p:cNvSpPr>
          <p:nvPr>
            <p:ph type="ctrTitle"/>
          </p:nvPr>
        </p:nvSpPr>
        <p:spPr>
          <a:xfrm>
            <a:off x="1092201" y="3132891"/>
            <a:ext cx="8890000" cy="1354217"/>
          </a:xfrm>
          <a:prstGeom prst="rect">
            <a:avLst/>
          </a:prstGeom>
        </p:spPr>
        <p:txBody>
          <a:bodyPr wrap="square" lIns="0" tIns="0" rIns="0" bIns="0" anchor="ctr">
            <a:spAutoFit/>
          </a:bodyPr>
          <a:lstStyle>
            <a:lvl1pPr>
              <a:lnSpc>
                <a:spcPct val="100000"/>
              </a:lnSpc>
              <a:defRPr sz="8800" b="1" i="1">
                <a:solidFill>
                  <a:schemeClr val="bg1"/>
                </a:solidFill>
                <a:latin typeface="Helvetica" pitchFamily="2" charset="0"/>
                <a:cs typeface="Arial" panose="020B0604020202020204" pitchFamily="34" charset="0"/>
              </a:defRPr>
            </a:lvl1pPr>
          </a:lstStyle>
          <a:p>
            <a:endParaRPr lang="en-US" dirty="0"/>
          </a:p>
        </p:txBody>
      </p:sp>
      <p:sp>
        <p:nvSpPr>
          <p:cNvPr id="10" name="object 5">
            <a:extLst>
              <a:ext uri="{FF2B5EF4-FFF2-40B4-BE49-F238E27FC236}">
                <a16:creationId xmlns:a16="http://schemas.microsoft.com/office/drawing/2014/main" id="{A2429905-3B3B-BD43-9B13-3E3825E966F4}"/>
              </a:ext>
            </a:extLst>
          </p:cNvPr>
          <p:cNvSpPr/>
          <p:nvPr userDrawn="1"/>
        </p:nvSpPr>
        <p:spPr>
          <a:xfrm rot="5400000">
            <a:off x="-154875" y="7652376"/>
            <a:ext cx="1727200" cy="240031"/>
          </a:xfrm>
          <a:custGeom>
            <a:avLst/>
            <a:gdLst/>
            <a:ahLst/>
            <a:cxnLst/>
            <a:rect l="l" t="t" r="r" b="b"/>
            <a:pathLst>
              <a:path w="6096000" h="203200">
                <a:moveTo>
                  <a:pt x="0" y="203200"/>
                </a:moveTo>
                <a:lnTo>
                  <a:pt x="6096000" y="203200"/>
                </a:lnTo>
                <a:lnTo>
                  <a:pt x="6096000" y="0"/>
                </a:lnTo>
                <a:lnTo>
                  <a:pt x="0" y="0"/>
                </a:lnTo>
                <a:lnTo>
                  <a:pt x="0" y="203200"/>
                </a:lnTo>
                <a:close/>
              </a:path>
            </a:pathLst>
          </a:custGeom>
          <a:solidFill>
            <a:srgbClr val="D1D3D4"/>
          </a:solidFill>
        </p:spPr>
        <p:txBody>
          <a:bodyPr wrap="square" lIns="0" tIns="0" rIns="0" bIns="0" rtlCol="0"/>
          <a:lstStyle/>
          <a:p>
            <a:endParaRPr/>
          </a:p>
        </p:txBody>
      </p:sp>
      <p:pic>
        <p:nvPicPr>
          <p:cNvPr id="14" name="Picture 13">
            <a:extLst>
              <a:ext uri="{FF2B5EF4-FFF2-40B4-BE49-F238E27FC236}">
                <a16:creationId xmlns:a16="http://schemas.microsoft.com/office/drawing/2014/main" id="{0DB0A82A-A538-2B4A-8FCB-E54918549610}"/>
              </a:ext>
            </a:extLst>
          </p:cNvPr>
          <p:cNvPicPr>
            <a:picLocks noChangeAspect="1"/>
          </p:cNvPicPr>
          <p:nvPr userDrawn="1"/>
        </p:nvPicPr>
        <p:blipFill>
          <a:blip r:embed="rId4"/>
          <a:srcRect/>
          <a:stretch/>
        </p:blipFill>
        <p:spPr>
          <a:xfrm>
            <a:off x="6513760" y="8288421"/>
            <a:ext cx="9155118" cy="341608"/>
          </a:xfrm>
          <a:prstGeom prst="rect">
            <a:avLst/>
          </a:prstGeom>
        </p:spPr>
      </p:pic>
    </p:spTree>
    <p:extLst>
      <p:ext uri="{BB962C8B-B14F-4D97-AF65-F5344CB8AC3E}">
        <p14:creationId xmlns:p14="http://schemas.microsoft.com/office/powerpoint/2010/main" val="38584221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08AA5A7-0C62-4744-A38F-7E6A81957EC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80238"/>
          <a:stretch/>
        </p:blipFill>
        <p:spPr>
          <a:xfrm>
            <a:off x="-1" y="0"/>
            <a:ext cx="2108201" cy="9143999"/>
          </a:xfrm>
          <a:prstGeom prst="rect">
            <a:avLst/>
          </a:prstGeom>
        </p:spPr>
      </p:pic>
      <p:pic>
        <p:nvPicPr>
          <p:cNvPr id="7" name="Picture 6">
            <a:extLst>
              <a:ext uri="{FF2B5EF4-FFF2-40B4-BE49-F238E27FC236}">
                <a16:creationId xmlns:a16="http://schemas.microsoft.com/office/drawing/2014/main" id="{38D949DE-172A-054E-99E3-9E1D976C589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79461" y="4019113"/>
            <a:ext cx="1271539" cy="1110769"/>
          </a:xfrm>
          <a:prstGeom prst="rect">
            <a:avLst/>
          </a:prstGeom>
        </p:spPr>
      </p:pic>
      <p:sp>
        <p:nvSpPr>
          <p:cNvPr id="8" name="object 5">
            <a:extLst>
              <a:ext uri="{FF2B5EF4-FFF2-40B4-BE49-F238E27FC236}">
                <a16:creationId xmlns:a16="http://schemas.microsoft.com/office/drawing/2014/main" id="{81F63FCB-B619-0342-801A-6C473099EADD}"/>
              </a:ext>
            </a:extLst>
          </p:cNvPr>
          <p:cNvSpPr/>
          <p:nvPr userDrawn="1"/>
        </p:nvSpPr>
        <p:spPr>
          <a:xfrm>
            <a:off x="14528800" y="750568"/>
            <a:ext cx="1727200" cy="240031"/>
          </a:xfrm>
          <a:custGeom>
            <a:avLst/>
            <a:gdLst/>
            <a:ahLst/>
            <a:cxnLst/>
            <a:rect l="l" t="t" r="r" b="b"/>
            <a:pathLst>
              <a:path w="6096000" h="203200">
                <a:moveTo>
                  <a:pt x="0" y="203200"/>
                </a:moveTo>
                <a:lnTo>
                  <a:pt x="6096000" y="203200"/>
                </a:lnTo>
                <a:lnTo>
                  <a:pt x="6096000" y="0"/>
                </a:lnTo>
                <a:lnTo>
                  <a:pt x="0" y="0"/>
                </a:lnTo>
                <a:lnTo>
                  <a:pt x="0" y="203200"/>
                </a:lnTo>
                <a:close/>
              </a:path>
            </a:pathLst>
          </a:custGeom>
          <a:solidFill>
            <a:srgbClr val="D00000"/>
          </a:solidFill>
        </p:spPr>
        <p:txBody>
          <a:bodyPr wrap="square" lIns="0" tIns="0" rIns="0" bIns="0" rtlCol="0"/>
          <a:lstStyle/>
          <a:p>
            <a:endParaRPr/>
          </a:p>
        </p:txBody>
      </p:sp>
      <p:sp>
        <p:nvSpPr>
          <p:cNvPr id="9" name="Holder 2">
            <a:extLst>
              <a:ext uri="{FF2B5EF4-FFF2-40B4-BE49-F238E27FC236}">
                <a16:creationId xmlns:a16="http://schemas.microsoft.com/office/drawing/2014/main" id="{E6BAA915-2373-1743-BB7F-E8C64BBF6FE2}"/>
              </a:ext>
            </a:extLst>
          </p:cNvPr>
          <p:cNvSpPr>
            <a:spLocks noGrp="1"/>
          </p:cNvSpPr>
          <p:nvPr>
            <p:ph type="title"/>
          </p:nvPr>
        </p:nvSpPr>
        <p:spPr>
          <a:xfrm>
            <a:off x="2870200" y="744240"/>
            <a:ext cx="10896600" cy="714826"/>
          </a:xfrm>
          <a:prstGeom prst="rect">
            <a:avLst/>
          </a:prstGeom>
        </p:spPr>
        <p:txBody>
          <a:bodyPr lIns="0" tIns="0" rIns="0" bIns="0" anchor="ctr"/>
          <a:lstStyle>
            <a:lvl1pPr algn="l">
              <a:defRPr sz="4400" b="1" i="0">
                <a:solidFill>
                  <a:schemeClr val="tx1"/>
                </a:solidFill>
                <a:latin typeface="Arial" panose="020B0604020202020204" pitchFamily="34" charset="0"/>
                <a:cs typeface="Arial" panose="020B0604020202020204" pitchFamily="34" charset="0"/>
              </a:defRPr>
            </a:lvl1pPr>
          </a:lstStyle>
          <a:p>
            <a:r>
              <a:rPr lang="en-US" dirty="0"/>
              <a:t>Click to edit Master title style</a:t>
            </a:r>
            <a:endParaRPr dirty="0"/>
          </a:p>
        </p:txBody>
      </p:sp>
      <p:sp>
        <p:nvSpPr>
          <p:cNvPr id="10" name="Holder 3">
            <a:extLst>
              <a:ext uri="{FF2B5EF4-FFF2-40B4-BE49-F238E27FC236}">
                <a16:creationId xmlns:a16="http://schemas.microsoft.com/office/drawing/2014/main" id="{B31DABE1-6BE9-6D4E-B2A6-867F2AAC515A}"/>
              </a:ext>
            </a:extLst>
          </p:cNvPr>
          <p:cNvSpPr>
            <a:spLocks noGrp="1"/>
          </p:cNvSpPr>
          <p:nvPr>
            <p:ph type="body" idx="1" hasCustomPrompt="1"/>
          </p:nvPr>
        </p:nvSpPr>
        <p:spPr>
          <a:xfrm>
            <a:off x="2870200" y="1994070"/>
            <a:ext cx="12593320" cy="5806704"/>
          </a:xfrm>
          <a:prstGeom prst="rect">
            <a:avLst/>
          </a:prstGeom>
        </p:spPr>
        <p:txBody>
          <a:bodyPr lIns="0" tIns="0" rIns="0" bIns="0" anchor="t"/>
          <a:lstStyle>
            <a:lvl1pPr algn="l">
              <a:defRPr sz="3600" b="0" i="0">
                <a:solidFill>
                  <a:schemeClr val="tx1">
                    <a:lumMod val="95000"/>
                    <a:lumOff val="5000"/>
                  </a:schemeClr>
                </a:solidFill>
                <a:latin typeface="Arial" panose="020B0604020202020204" pitchFamily="34" charset="0"/>
                <a:cs typeface="Arial" panose="020B0604020202020204" pitchFamily="34" charset="0"/>
              </a:defRPr>
            </a:lvl1pPr>
          </a:lstStyle>
          <a:p>
            <a:pPr lvl="0"/>
            <a:r>
              <a:rPr lang="en-US" dirty="0"/>
              <a:t>Edit Master text styles</a:t>
            </a:r>
          </a:p>
        </p:txBody>
      </p:sp>
      <p:pic>
        <p:nvPicPr>
          <p:cNvPr id="12" name="Picture 11">
            <a:extLst>
              <a:ext uri="{FF2B5EF4-FFF2-40B4-BE49-F238E27FC236}">
                <a16:creationId xmlns:a16="http://schemas.microsoft.com/office/drawing/2014/main" id="{C5166E4F-EB2F-C049-9581-4471519383BA}"/>
              </a:ext>
            </a:extLst>
          </p:cNvPr>
          <p:cNvPicPr>
            <a:picLocks noChangeAspect="1"/>
          </p:cNvPicPr>
          <p:nvPr userDrawn="1"/>
        </p:nvPicPr>
        <p:blipFill>
          <a:blip r:embed="rId4"/>
          <a:srcRect/>
          <a:stretch/>
        </p:blipFill>
        <p:spPr>
          <a:xfrm>
            <a:off x="9250266" y="8611449"/>
            <a:ext cx="6646324" cy="247997"/>
          </a:xfrm>
          <a:prstGeom prst="rect">
            <a:avLst/>
          </a:prstGeom>
        </p:spPr>
      </p:pic>
    </p:spTree>
    <p:extLst>
      <p:ext uri="{BB962C8B-B14F-4D97-AF65-F5344CB8AC3E}">
        <p14:creationId xmlns:p14="http://schemas.microsoft.com/office/powerpoint/2010/main" val="28076572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C7FA031-C10B-6D4F-8C22-B62CE2BB63C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80332" b="474"/>
          <a:stretch/>
        </p:blipFill>
        <p:spPr>
          <a:xfrm>
            <a:off x="0" y="0"/>
            <a:ext cx="2108200" cy="9144000"/>
          </a:xfrm>
          <a:prstGeom prst="rect">
            <a:avLst/>
          </a:prstGeom>
        </p:spPr>
      </p:pic>
      <p:pic>
        <p:nvPicPr>
          <p:cNvPr id="3" name="Picture 2">
            <a:extLst>
              <a:ext uri="{FF2B5EF4-FFF2-40B4-BE49-F238E27FC236}">
                <a16:creationId xmlns:a16="http://schemas.microsoft.com/office/drawing/2014/main" id="{57BA0377-F2CC-7A41-AD71-62F94B7B306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79461" y="4019113"/>
            <a:ext cx="1271539" cy="1110770"/>
          </a:xfrm>
          <a:prstGeom prst="rect">
            <a:avLst/>
          </a:prstGeom>
        </p:spPr>
      </p:pic>
      <p:sp>
        <p:nvSpPr>
          <p:cNvPr id="4" name="object 5">
            <a:extLst>
              <a:ext uri="{FF2B5EF4-FFF2-40B4-BE49-F238E27FC236}">
                <a16:creationId xmlns:a16="http://schemas.microsoft.com/office/drawing/2014/main" id="{0D97F10E-CA69-4449-A2EE-F293ABCBCB9E}"/>
              </a:ext>
            </a:extLst>
          </p:cNvPr>
          <p:cNvSpPr/>
          <p:nvPr userDrawn="1"/>
        </p:nvSpPr>
        <p:spPr>
          <a:xfrm>
            <a:off x="14528800" y="750568"/>
            <a:ext cx="1727200" cy="240031"/>
          </a:xfrm>
          <a:custGeom>
            <a:avLst/>
            <a:gdLst/>
            <a:ahLst/>
            <a:cxnLst/>
            <a:rect l="l" t="t" r="r" b="b"/>
            <a:pathLst>
              <a:path w="6096000" h="203200">
                <a:moveTo>
                  <a:pt x="0" y="203200"/>
                </a:moveTo>
                <a:lnTo>
                  <a:pt x="6096000" y="203200"/>
                </a:lnTo>
                <a:lnTo>
                  <a:pt x="6096000" y="0"/>
                </a:lnTo>
                <a:lnTo>
                  <a:pt x="0" y="0"/>
                </a:lnTo>
                <a:lnTo>
                  <a:pt x="0" y="203200"/>
                </a:lnTo>
                <a:close/>
              </a:path>
            </a:pathLst>
          </a:custGeom>
          <a:solidFill>
            <a:srgbClr val="D1D3D4"/>
          </a:solidFill>
        </p:spPr>
        <p:txBody>
          <a:bodyPr wrap="square" lIns="0" tIns="0" rIns="0" bIns="0" rtlCol="0"/>
          <a:lstStyle/>
          <a:p>
            <a:endParaRPr/>
          </a:p>
        </p:txBody>
      </p:sp>
      <p:sp>
        <p:nvSpPr>
          <p:cNvPr id="5" name="Holder 2">
            <a:extLst>
              <a:ext uri="{FF2B5EF4-FFF2-40B4-BE49-F238E27FC236}">
                <a16:creationId xmlns:a16="http://schemas.microsoft.com/office/drawing/2014/main" id="{D644AE8A-F3B9-0043-8104-67C77FFC366C}"/>
              </a:ext>
            </a:extLst>
          </p:cNvPr>
          <p:cNvSpPr>
            <a:spLocks noGrp="1"/>
          </p:cNvSpPr>
          <p:nvPr>
            <p:ph type="title"/>
          </p:nvPr>
        </p:nvSpPr>
        <p:spPr>
          <a:xfrm>
            <a:off x="2870200" y="744240"/>
            <a:ext cx="10896600" cy="714826"/>
          </a:xfrm>
          <a:prstGeom prst="rect">
            <a:avLst/>
          </a:prstGeom>
        </p:spPr>
        <p:txBody>
          <a:bodyPr lIns="0" tIns="0" rIns="0" bIns="0" anchor="ctr"/>
          <a:lstStyle>
            <a:lvl1pPr algn="l">
              <a:defRPr sz="4400" b="1" i="0">
                <a:solidFill>
                  <a:schemeClr val="tx1"/>
                </a:solidFill>
                <a:latin typeface="Arial" panose="020B0604020202020204" pitchFamily="34" charset="0"/>
                <a:cs typeface="Arial" panose="020B0604020202020204" pitchFamily="34" charset="0"/>
              </a:defRPr>
            </a:lvl1pPr>
          </a:lstStyle>
          <a:p>
            <a:r>
              <a:rPr lang="en-US" dirty="0"/>
              <a:t>Click to edit Master title style</a:t>
            </a:r>
            <a:endParaRPr dirty="0"/>
          </a:p>
        </p:txBody>
      </p:sp>
      <p:sp>
        <p:nvSpPr>
          <p:cNvPr id="6" name="Holder 3">
            <a:extLst>
              <a:ext uri="{FF2B5EF4-FFF2-40B4-BE49-F238E27FC236}">
                <a16:creationId xmlns:a16="http://schemas.microsoft.com/office/drawing/2014/main" id="{FF840060-394E-C043-A993-0E1B3590DB05}"/>
              </a:ext>
            </a:extLst>
          </p:cNvPr>
          <p:cNvSpPr>
            <a:spLocks noGrp="1"/>
          </p:cNvSpPr>
          <p:nvPr>
            <p:ph type="body" idx="1" hasCustomPrompt="1"/>
          </p:nvPr>
        </p:nvSpPr>
        <p:spPr>
          <a:xfrm>
            <a:off x="2870200" y="1994070"/>
            <a:ext cx="12593320" cy="5806704"/>
          </a:xfrm>
          <a:prstGeom prst="rect">
            <a:avLst/>
          </a:prstGeom>
        </p:spPr>
        <p:txBody>
          <a:bodyPr lIns="0" tIns="0" rIns="0" bIns="0" anchor="t"/>
          <a:lstStyle>
            <a:lvl1pPr algn="l">
              <a:defRPr sz="3600" b="0" i="0">
                <a:solidFill>
                  <a:schemeClr val="tx1">
                    <a:lumMod val="95000"/>
                    <a:lumOff val="5000"/>
                  </a:schemeClr>
                </a:solidFill>
                <a:latin typeface="Arial" panose="020B0604020202020204" pitchFamily="34" charset="0"/>
                <a:cs typeface="Arial" panose="020B0604020202020204" pitchFamily="34" charset="0"/>
              </a:defRPr>
            </a:lvl1pPr>
          </a:lstStyle>
          <a:p>
            <a:pPr lvl="0"/>
            <a:r>
              <a:rPr lang="en-US" dirty="0"/>
              <a:t>Edit Master text styles</a:t>
            </a:r>
          </a:p>
        </p:txBody>
      </p:sp>
      <p:pic>
        <p:nvPicPr>
          <p:cNvPr id="10" name="Picture 9">
            <a:extLst>
              <a:ext uri="{FF2B5EF4-FFF2-40B4-BE49-F238E27FC236}">
                <a16:creationId xmlns:a16="http://schemas.microsoft.com/office/drawing/2014/main" id="{C457E479-7510-FF47-ADD3-ED871566266E}"/>
              </a:ext>
            </a:extLst>
          </p:cNvPr>
          <p:cNvPicPr>
            <a:picLocks noChangeAspect="1"/>
          </p:cNvPicPr>
          <p:nvPr userDrawn="1"/>
        </p:nvPicPr>
        <p:blipFill>
          <a:blip r:embed="rId4"/>
          <a:srcRect/>
          <a:stretch/>
        </p:blipFill>
        <p:spPr>
          <a:xfrm>
            <a:off x="9250268" y="8611449"/>
            <a:ext cx="6646319" cy="247997"/>
          </a:xfrm>
          <a:prstGeom prst="rect">
            <a:avLst/>
          </a:prstGeom>
        </p:spPr>
      </p:pic>
    </p:spTree>
    <p:extLst>
      <p:ext uri="{BB962C8B-B14F-4D97-AF65-F5344CB8AC3E}">
        <p14:creationId xmlns:p14="http://schemas.microsoft.com/office/powerpoint/2010/main" val="31227621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13743C8-F22F-7444-90C6-43A21CD4949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4582"/>
          <a:stretch/>
        </p:blipFill>
        <p:spPr>
          <a:xfrm>
            <a:off x="2111022" y="0"/>
            <a:ext cx="14144978" cy="9143999"/>
          </a:xfrm>
          <a:prstGeom prst="rect">
            <a:avLst/>
          </a:prstGeom>
        </p:spPr>
      </p:pic>
      <p:pic>
        <p:nvPicPr>
          <p:cNvPr id="3" name="Picture 2">
            <a:extLst>
              <a:ext uri="{FF2B5EF4-FFF2-40B4-BE49-F238E27FC236}">
                <a16:creationId xmlns:a16="http://schemas.microsoft.com/office/drawing/2014/main" id="{B4DCE0D4-2867-984B-B33B-E6841D4EA1F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79461" y="4019113"/>
            <a:ext cx="1271539" cy="1110769"/>
          </a:xfrm>
          <a:prstGeom prst="rect">
            <a:avLst/>
          </a:prstGeom>
        </p:spPr>
      </p:pic>
      <p:sp>
        <p:nvSpPr>
          <p:cNvPr id="4" name="object 5">
            <a:extLst>
              <a:ext uri="{FF2B5EF4-FFF2-40B4-BE49-F238E27FC236}">
                <a16:creationId xmlns:a16="http://schemas.microsoft.com/office/drawing/2014/main" id="{6AFE08FA-013F-B644-95DB-6A9FB5416A5C}"/>
              </a:ext>
            </a:extLst>
          </p:cNvPr>
          <p:cNvSpPr/>
          <p:nvPr userDrawn="1"/>
        </p:nvSpPr>
        <p:spPr>
          <a:xfrm>
            <a:off x="14528800" y="750568"/>
            <a:ext cx="1727200" cy="240031"/>
          </a:xfrm>
          <a:custGeom>
            <a:avLst/>
            <a:gdLst/>
            <a:ahLst/>
            <a:cxnLst/>
            <a:rect l="l" t="t" r="r" b="b"/>
            <a:pathLst>
              <a:path w="6096000" h="203200">
                <a:moveTo>
                  <a:pt x="0" y="203200"/>
                </a:moveTo>
                <a:lnTo>
                  <a:pt x="6096000" y="203200"/>
                </a:lnTo>
                <a:lnTo>
                  <a:pt x="6096000" y="0"/>
                </a:lnTo>
                <a:lnTo>
                  <a:pt x="0" y="0"/>
                </a:lnTo>
                <a:lnTo>
                  <a:pt x="0" y="203200"/>
                </a:lnTo>
                <a:close/>
              </a:path>
            </a:pathLst>
          </a:custGeom>
          <a:solidFill>
            <a:srgbClr val="D00000"/>
          </a:solidFill>
        </p:spPr>
        <p:txBody>
          <a:bodyPr wrap="square" lIns="0" tIns="0" rIns="0" bIns="0" rtlCol="0"/>
          <a:lstStyle/>
          <a:p>
            <a:endParaRPr/>
          </a:p>
        </p:txBody>
      </p:sp>
      <p:sp>
        <p:nvSpPr>
          <p:cNvPr id="5" name="Holder 2">
            <a:extLst>
              <a:ext uri="{FF2B5EF4-FFF2-40B4-BE49-F238E27FC236}">
                <a16:creationId xmlns:a16="http://schemas.microsoft.com/office/drawing/2014/main" id="{168F2E9D-EA97-E547-9FFD-62E7CC83AA1B}"/>
              </a:ext>
            </a:extLst>
          </p:cNvPr>
          <p:cNvSpPr>
            <a:spLocks noGrp="1"/>
          </p:cNvSpPr>
          <p:nvPr>
            <p:ph type="title"/>
          </p:nvPr>
        </p:nvSpPr>
        <p:spPr>
          <a:xfrm>
            <a:off x="2870200" y="744240"/>
            <a:ext cx="10896600" cy="714826"/>
          </a:xfrm>
          <a:prstGeom prst="rect">
            <a:avLst/>
          </a:prstGeom>
        </p:spPr>
        <p:txBody>
          <a:bodyPr lIns="0" tIns="0" rIns="0" bIns="0" anchor="ctr"/>
          <a:lstStyle>
            <a:lvl1pPr algn="l">
              <a:defRPr sz="4400" b="1" i="0">
                <a:solidFill>
                  <a:schemeClr val="tx1"/>
                </a:solidFill>
                <a:latin typeface="Arial" panose="020B0604020202020204" pitchFamily="34" charset="0"/>
                <a:cs typeface="Arial" panose="020B0604020202020204" pitchFamily="34" charset="0"/>
              </a:defRPr>
            </a:lvl1pPr>
          </a:lstStyle>
          <a:p>
            <a:r>
              <a:rPr lang="en-US" dirty="0"/>
              <a:t>Click to edit Master title style</a:t>
            </a:r>
            <a:endParaRPr dirty="0"/>
          </a:p>
        </p:txBody>
      </p:sp>
      <p:sp>
        <p:nvSpPr>
          <p:cNvPr id="6" name="Holder 3">
            <a:extLst>
              <a:ext uri="{FF2B5EF4-FFF2-40B4-BE49-F238E27FC236}">
                <a16:creationId xmlns:a16="http://schemas.microsoft.com/office/drawing/2014/main" id="{DF8B691A-C233-D842-9183-D611E6579A2A}"/>
              </a:ext>
            </a:extLst>
          </p:cNvPr>
          <p:cNvSpPr>
            <a:spLocks noGrp="1"/>
          </p:cNvSpPr>
          <p:nvPr>
            <p:ph type="body" idx="1" hasCustomPrompt="1"/>
          </p:nvPr>
        </p:nvSpPr>
        <p:spPr>
          <a:xfrm>
            <a:off x="2870200" y="1994070"/>
            <a:ext cx="12593320" cy="5806704"/>
          </a:xfrm>
          <a:prstGeom prst="rect">
            <a:avLst/>
          </a:prstGeom>
        </p:spPr>
        <p:txBody>
          <a:bodyPr lIns="0" tIns="0" rIns="0" bIns="0" anchor="t"/>
          <a:lstStyle>
            <a:lvl1pPr algn="l">
              <a:defRPr sz="3600" b="0" i="0">
                <a:solidFill>
                  <a:schemeClr val="tx1">
                    <a:lumMod val="95000"/>
                    <a:lumOff val="5000"/>
                  </a:schemeClr>
                </a:solidFill>
                <a:latin typeface="Arial" panose="020B0604020202020204" pitchFamily="34" charset="0"/>
                <a:cs typeface="Arial" panose="020B0604020202020204" pitchFamily="34" charset="0"/>
              </a:defRPr>
            </a:lvl1pPr>
          </a:lstStyle>
          <a:p>
            <a:pPr lvl="0"/>
            <a:r>
              <a:rPr lang="en-US" dirty="0"/>
              <a:t>Edit Master text styles</a:t>
            </a:r>
          </a:p>
        </p:txBody>
      </p:sp>
      <p:pic>
        <p:nvPicPr>
          <p:cNvPr id="11" name="Picture 10">
            <a:extLst>
              <a:ext uri="{FF2B5EF4-FFF2-40B4-BE49-F238E27FC236}">
                <a16:creationId xmlns:a16="http://schemas.microsoft.com/office/drawing/2014/main" id="{3A68ABC4-F079-554D-B5F5-19BF8D22A0D1}"/>
              </a:ext>
            </a:extLst>
          </p:cNvPr>
          <p:cNvPicPr>
            <a:picLocks noChangeAspect="1"/>
          </p:cNvPicPr>
          <p:nvPr userDrawn="1"/>
        </p:nvPicPr>
        <p:blipFill>
          <a:blip r:embed="rId4"/>
          <a:srcRect/>
          <a:stretch/>
        </p:blipFill>
        <p:spPr>
          <a:xfrm>
            <a:off x="9250266" y="8611449"/>
            <a:ext cx="6646324" cy="247997"/>
          </a:xfrm>
          <a:prstGeom prst="rect">
            <a:avLst/>
          </a:prstGeom>
        </p:spPr>
      </p:pic>
    </p:spTree>
    <p:extLst>
      <p:ext uri="{BB962C8B-B14F-4D97-AF65-F5344CB8AC3E}">
        <p14:creationId xmlns:p14="http://schemas.microsoft.com/office/powerpoint/2010/main" val="5872708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80471BF-E337-C54E-9BAE-9F63AD1F83B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 t="24234" b="358"/>
          <a:stretch/>
        </p:blipFill>
        <p:spPr>
          <a:xfrm>
            <a:off x="2108200" y="0"/>
            <a:ext cx="14147800" cy="9144000"/>
          </a:xfrm>
          <a:prstGeom prst="rect">
            <a:avLst/>
          </a:prstGeom>
        </p:spPr>
      </p:pic>
      <p:sp>
        <p:nvSpPr>
          <p:cNvPr id="3" name="object 5">
            <a:extLst>
              <a:ext uri="{FF2B5EF4-FFF2-40B4-BE49-F238E27FC236}">
                <a16:creationId xmlns:a16="http://schemas.microsoft.com/office/drawing/2014/main" id="{42D65236-1D5E-0947-8383-F3B57A68B04B}"/>
              </a:ext>
            </a:extLst>
          </p:cNvPr>
          <p:cNvSpPr/>
          <p:nvPr userDrawn="1"/>
        </p:nvSpPr>
        <p:spPr>
          <a:xfrm>
            <a:off x="14528800" y="750568"/>
            <a:ext cx="1727200" cy="240031"/>
          </a:xfrm>
          <a:custGeom>
            <a:avLst/>
            <a:gdLst/>
            <a:ahLst/>
            <a:cxnLst/>
            <a:rect l="l" t="t" r="r" b="b"/>
            <a:pathLst>
              <a:path w="6096000" h="203200">
                <a:moveTo>
                  <a:pt x="0" y="203200"/>
                </a:moveTo>
                <a:lnTo>
                  <a:pt x="6096000" y="203200"/>
                </a:lnTo>
                <a:lnTo>
                  <a:pt x="6096000" y="0"/>
                </a:lnTo>
                <a:lnTo>
                  <a:pt x="0" y="0"/>
                </a:lnTo>
                <a:lnTo>
                  <a:pt x="0" y="203200"/>
                </a:lnTo>
                <a:close/>
              </a:path>
            </a:pathLst>
          </a:custGeom>
          <a:solidFill>
            <a:srgbClr val="D1D3D4"/>
          </a:solidFill>
        </p:spPr>
        <p:txBody>
          <a:bodyPr wrap="square" lIns="0" tIns="0" rIns="0" bIns="0" rtlCol="0"/>
          <a:lstStyle/>
          <a:p>
            <a:endParaRPr/>
          </a:p>
        </p:txBody>
      </p:sp>
      <p:sp>
        <p:nvSpPr>
          <p:cNvPr id="4" name="Holder 2">
            <a:extLst>
              <a:ext uri="{FF2B5EF4-FFF2-40B4-BE49-F238E27FC236}">
                <a16:creationId xmlns:a16="http://schemas.microsoft.com/office/drawing/2014/main" id="{FE96BF43-7AF0-944C-8DBE-EDEA467E149A}"/>
              </a:ext>
            </a:extLst>
          </p:cNvPr>
          <p:cNvSpPr>
            <a:spLocks noGrp="1"/>
          </p:cNvSpPr>
          <p:nvPr>
            <p:ph type="title"/>
          </p:nvPr>
        </p:nvSpPr>
        <p:spPr>
          <a:xfrm>
            <a:off x="2870200" y="744240"/>
            <a:ext cx="10896600" cy="714826"/>
          </a:xfrm>
          <a:prstGeom prst="rect">
            <a:avLst/>
          </a:prstGeom>
        </p:spPr>
        <p:txBody>
          <a:bodyPr lIns="0" tIns="0" rIns="0" bIns="0" anchor="ctr"/>
          <a:lstStyle>
            <a:lvl1pPr algn="l">
              <a:defRPr sz="4400" b="1" i="0">
                <a:solidFill>
                  <a:schemeClr val="bg1"/>
                </a:solidFill>
                <a:latin typeface="Arial" panose="020B0604020202020204" pitchFamily="34" charset="0"/>
                <a:cs typeface="Arial" panose="020B0604020202020204" pitchFamily="34" charset="0"/>
              </a:defRPr>
            </a:lvl1pPr>
          </a:lstStyle>
          <a:p>
            <a:r>
              <a:rPr lang="en-US" dirty="0"/>
              <a:t>Click to edit Master title style</a:t>
            </a:r>
            <a:endParaRPr dirty="0"/>
          </a:p>
        </p:txBody>
      </p:sp>
      <p:sp>
        <p:nvSpPr>
          <p:cNvPr id="5" name="Holder 3">
            <a:extLst>
              <a:ext uri="{FF2B5EF4-FFF2-40B4-BE49-F238E27FC236}">
                <a16:creationId xmlns:a16="http://schemas.microsoft.com/office/drawing/2014/main" id="{4968FA94-A905-7B4D-A36A-CBBA52687BE9}"/>
              </a:ext>
            </a:extLst>
          </p:cNvPr>
          <p:cNvSpPr>
            <a:spLocks noGrp="1"/>
          </p:cNvSpPr>
          <p:nvPr>
            <p:ph type="body" idx="1" hasCustomPrompt="1"/>
          </p:nvPr>
        </p:nvSpPr>
        <p:spPr>
          <a:xfrm>
            <a:off x="2870200" y="1994070"/>
            <a:ext cx="12593320" cy="5806704"/>
          </a:xfrm>
          <a:prstGeom prst="rect">
            <a:avLst/>
          </a:prstGeom>
        </p:spPr>
        <p:txBody>
          <a:bodyPr lIns="0" tIns="0" rIns="0" bIns="0" anchor="t"/>
          <a:lstStyle>
            <a:lvl1pPr algn="l">
              <a:defRPr sz="3600" b="0" i="0">
                <a:solidFill>
                  <a:schemeClr val="bg1"/>
                </a:solidFill>
                <a:latin typeface="Arial" panose="020B0604020202020204" pitchFamily="34" charset="0"/>
                <a:cs typeface="Arial" panose="020B0604020202020204" pitchFamily="34" charset="0"/>
              </a:defRPr>
            </a:lvl1pPr>
          </a:lstStyle>
          <a:p>
            <a:pPr lvl="0"/>
            <a:r>
              <a:rPr lang="en-US" dirty="0"/>
              <a:t>Edit Master text styles</a:t>
            </a:r>
          </a:p>
        </p:txBody>
      </p:sp>
      <p:pic>
        <p:nvPicPr>
          <p:cNvPr id="6" name="Picture 5">
            <a:extLst>
              <a:ext uri="{FF2B5EF4-FFF2-40B4-BE49-F238E27FC236}">
                <a16:creationId xmlns:a16="http://schemas.microsoft.com/office/drawing/2014/main" id="{AA851873-8B9F-1347-AF02-4BB34C826D7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79461" y="4019113"/>
            <a:ext cx="1271539" cy="1110769"/>
          </a:xfrm>
          <a:prstGeom prst="rect">
            <a:avLst/>
          </a:prstGeom>
        </p:spPr>
      </p:pic>
      <p:pic>
        <p:nvPicPr>
          <p:cNvPr id="13" name="Picture 12">
            <a:extLst>
              <a:ext uri="{FF2B5EF4-FFF2-40B4-BE49-F238E27FC236}">
                <a16:creationId xmlns:a16="http://schemas.microsoft.com/office/drawing/2014/main" id="{ED17C30D-A3A7-BE4C-98A0-886B7B390C7C}"/>
              </a:ext>
            </a:extLst>
          </p:cNvPr>
          <p:cNvPicPr>
            <a:picLocks noChangeAspect="1"/>
          </p:cNvPicPr>
          <p:nvPr userDrawn="1"/>
        </p:nvPicPr>
        <p:blipFill>
          <a:blip r:embed="rId4"/>
          <a:srcRect/>
          <a:stretch/>
        </p:blipFill>
        <p:spPr>
          <a:xfrm>
            <a:off x="9250266" y="8611449"/>
            <a:ext cx="6646324" cy="247997"/>
          </a:xfrm>
          <a:prstGeom prst="rect">
            <a:avLst/>
          </a:prstGeom>
        </p:spPr>
      </p:pic>
    </p:spTree>
    <p:extLst>
      <p:ext uri="{BB962C8B-B14F-4D97-AF65-F5344CB8AC3E}">
        <p14:creationId xmlns:p14="http://schemas.microsoft.com/office/powerpoint/2010/main" val="23244425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3B2217E-B504-EF4C-9E5A-30B65B34A9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61200" y="3080206"/>
            <a:ext cx="2123090" cy="1854652"/>
          </a:xfrm>
          <a:prstGeom prst="rect">
            <a:avLst/>
          </a:prstGeom>
        </p:spPr>
      </p:pic>
      <p:sp>
        <p:nvSpPr>
          <p:cNvPr id="4" name="object 5">
            <a:extLst>
              <a:ext uri="{FF2B5EF4-FFF2-40B4-BE49-F238E27FC236}">
                <a16:creationId xmlns:a16="http://schemas.microsoft.com/office/drawing/2014/main" id="{689D328B-45D5-C44B-A88D-FA5800896911}"/>
              </a:ext>
            </a:extLst>
          </p:cNvPr>
          <p:cNvSpPr/>
          <p:nvPr userDrawn="1"/>
        </p:nvSpPr>
        <p:spPr>
          <a:xfrm>
            <a:off x="14528800" y="750568"/>
            <a:ext cx="1727200" cy="240031"/>
          </a:xfrm>
          <a:custGeom>
            <a:avLst/>
            <a:gdLst/>
            <a:ahLst/>
            <a:cxnLst/>
            <a:rect l="l" t="t" r="r" b="b"/>
            <a:pathLst>
              <a:path w="6096000" h="203200">
                <a:moveTo>
                  <a:pt x="0" y="203200"/>
                </a:moveTo>
                <a:lnTo>
                  <a:pt x="6096000" y="203200"/>
                </a:lnTo>
                <a:lnTo>
                  <a:pt x="6096000" y="0"/>
                </a:lnTo>
                <a:lnTo>
                  <a:pt x="0" y="0"/>
                </a:lnTo>
                <a:lnTo>
                  <a:pt x="0" y="203200"/>
                </a:lnTo>
                <a:close/>
              </a:path>
            </a:pathLst>
          </a:custGeom>
          <a:solidFill>
            <a:srgbClr val="D1D3D4"/>
          </a:solidFill>
        </p:spPr>
        <p:txBody>
          <a:bodyPr wrap="square" lIns="0" tIns="0" rIns="0" bIns="0" rtlCol="0"/>
          <a:lstStyle/>
          <a:p>
            <a:endParaRPr/>
          </a:p>
        </p:txBody>
      </p:sp>
      <p:pic>
        <p:nvPicPr>
          <p:cNvPr id="6" name="Picture 5">
            <a:extLst>
              <a:ext uri="{FF2B5EF4-FFF2-40B4-BE49-F238E27FC236}">
                <a16:creationId xmlns:a16="http://schemas.microsoft.com/office/drawing/2014/main" id="{C58DE178-696F-BC48-B65E-4D13D3CCCA99}"/>
              </a:ext>
            </a:extLst>
          </p:cNvPr>
          <p:cNvPicPr>
            <a:picLocks noChangeAspect="1"/>
          </p:cNvPicPr>
          <p:nvPr userDrawn="1"/>
        </p:nvPicPr>
        <p:blipFill>
          <a:blip r:embed="rId3"/>
          <a:srcRect/>
          <a:stretch/>
        </p:blipFill>
        <p:spPr>
          <a:xfrm>
            <a:off x="3595808" y="5914355"/>
            <a:ext cx="9065971" cy="338282"/>
          </a:xfrm>
          <a:prstGeom prst="rect">
            <a:avLst/>
          </a:prstGeom>
        </p:spPr>
      </p:pic>
    </p:spTree>
    <p:extLst>
      <p:ext uri="{BB962C8B-B14F-4D97-AF65-F5344CB8AC3E}">
        <p14:creationId xmlns:p14="http://schemas.microsoft.com/office/powerpoint/2010/main" val="14612388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7" name="Group 6"/>
          <p:cNvGrpSpPr/>
          <p:nvPr/>
        </p:nvGrpSpPr>
        <p:grpSpPr>
          <a:xfrm>
            <a:off x="-22581" y="0"/>
            <a:ext cx="16309806" cy="9141619"/>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3590216" y="2494842"/>
            <a:ext cx="9088446" cy="2020711"/>
          </a:xfrm>
        </p:spPr>
        <p:txBody>
          <a:bodyPr anchor="b">
            <a:noAutofit/>
          </a:bodyPr>
          <a:lstStyle>
            <a:lvl1pPr algn="ctr">
              <a:defRPr sz="7200">
                <a:effectLst/>
              </a:defRPr>
            </a:lvl1pPr>
          </a:lstStyle>
          <a:p>
            <a:r>
              <a:rPr lang="en-US"/>
              <a:t>Click to edit Master title style</a:t>
            </a:r>
            <a:endParaRPr lang="en-US" dirty="0"/>
          </a:p>
        </p:txBody>
      </p:sp>
      <p:sp>
        <p:nvSpPr>
          <p:cNvPr id="3" name="Subtitle 2"/>
          <p:cNvSpPr>
            <a:spLocks noGrp="1"/>
          </p:cNvSpPr>
          <p:nvPr>
            <p:ph type="subTitle" idx="1"/>
          </p:nvPr>
        </p:nvSpPr>
        <p:spPr>
          <a:xfrm>
            <a:off x="3590216" y="4876796"/>
            <a:ext cx="9088446" cy="1761069"/>
          </a:xfrm>
        </p:spPr>
        <p:txBody>
          <a:bodyPr anchor="t">
            <a:normAutofit/>
          </a:bodyPr>
          <a:lstStyle>
            <a:lvl1pPr marL="0" indent="0" algn="ctr">
              <a:buNone/>
              <a:defRPr sz="2800">
                <a:solidFill>
                  <a:schemeClr val="tx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10645350" y="6716884"/>
            <a:ext cx="1196740" cy="372533"/>
          </a:xfrm>
        </p:spPr>
        <p:txBody>
          <a:bodyPr/>
          <a:lstStyle/>
          <a:p>
            <a:fld id="{88536E29-6908-4C80-AC19-3E8B150E42B0}" type="datetimeFigureOut">
              <a:rPr lang="en-US" smtClean="0"/>
              <a:t>5/8/2023</a:t>
            </a:fld>
            <a:endParaRPr lang="en-US"/>
          </a:p>
        </p:txBody>
      </p:sp>
      <p:sp>
        <p:nvSpPr>
          <p:cNvPr id="5" name="Footer Placeholder 4"/>
          <p:cNvSpPr>
            <a:spLocks noGrp="1"/>
          </p:cNvSpPr>
          <p:nvPr>
            <p:ph type="ftr" sz="quarter" idx="11"/>
          </p:nvPr>
        </p:nvSpPr>
        <p:spPr>
          <a:xfrm>
            <a:off x="3590214" y="6716884"/>
            <a:ext cx="6953526" cy="372533"/>
          </a:xfrm>
        </p:spPr>
        <p:txBody>
          <a:bodyPr/>
          <a:lstStyle/>
          <a:p>
            <a:endParaRPr lang="en-US"/>
          </a:p>
        </p:txBody>
      </p:sp>
      <p:sp>
        <p:nvSpPr>
          <p:cNvPr id="6" name="Slide Number Placeholder 5"/>
          <p:cNvSpPr>
            <a:spLocks noGrp="1"/>
          </p:cNvSpPr>
          <p:nvPr>
            <p:ph type="sldNum" sz="quarter" idx="12"/>
          </p:nvPr>
        </p:nvSpPr>
        <p:spPr>
          <a:xfrm>
            <a:off x="11943701" y="6716884"/>
            <a:ext cx="734961" cy="372533"/>
          </a:xfrm>
        </p:spPr>
        <p:txBody>
          <a:bodyPr/>
          <a:lstStyle/>
          <a:p>
            <a:fld id="{C4146A7C-F509-476B-9833-B5987F119B86}" type="slidenum">
              <a:rPr lang="en-US" smtClean="0"/>
              <a:t>‹#›</a:t>
            </a:fld>
            <a:endParaRPr lang="en-US"/>
          </a:p>
        </p:txBody>
      </p:sp>
      <p:cxnSp>
        <p:nvCxnSpPr>
          <p:cNvPr id="15" name="Straight Connector 14"/>
          <p:cNvCxnSpPr/>
          <p:nvPr/>
        </p:nvCxnSpPr>
        <p:spPr>
          <a:xfrm>
            <a:off x="3590216" y="4696175"/>
            <a:ext cx="9088445"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027211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cxnSp>
        <p:nvCxnSpPr>
          <p:cNvPr id="7" name="Straight Connector 6"/>
          <p:cNvCxnSpPr/>
          <p:nvPr/>
        </p:nvCxnSpPr>
        <p:spPr>
          <a:xfrm>
            <a:off x="1861741" y="3228621"/>
            <a:ext cx="12544289"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8536E29-6908-4C80-AC19-3E8B150E42B0}" type="datetimeFigureOut">
              <a:rPr lang="en-US" smtClean="0"/>
              <a:t>5/8/2023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146A7C-F509-476B-9833-B5987F119B86}" type="slidenum">
              <a:rPr lang="en-US" smtClean="0"/>
              <a:t>‹#›</a:t>
            </a:fld>
            <a:endParaRPr lang="en-US"/>
          </a:p>
        </p:txBody>
      </p:sp>
    </p:spTree>
    <p:extLst>
      <p:ext uri="{BB962C8B-B14F-4D97-AF65-F5344CB8AC3E}">
        <p14:creationId xmlns:p14="http://schemas.microsoft.com/office/powerpoint/2010/main" val="30187272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17709" y="486834"/>
            <a:ext cx="14022170" cy="176741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17709" y="2434167"/>
            <a:ext cx="14022170" cy="580178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117709" y="8475134"/>
            <a:ext cx="3657957" cy="486833"/>
          </a:xfrm>
          <a:prstGeom prst="rect">
            <a:avLst/>
          </a:prstGeom>
        </p:spPr>
        <p:txBody>
          <a:bodyPr vert="horz" lIns="91440" tIns="45720" rIns="91440" bIns="45720" rtlCol="0" anchor="ctr"/>
          <a:lstStyle>
            <a:lvl1pPr algn="l">
              <a:defRPr sz="1600">
                <a:solidFill>
                  <a:schemeClr val="tx1">
                    <a:tint val="75000"/>
                  </a:schemeClr>
                </a:solidFill>
              </a:defRPr>
            </a:lvl1pPr>
          </a:lstStyle>
          <a:p>
            <a:fld id="{C764DE79-268F-4C1A-8933-263129D2AF90}" type="datetimeFigureOut">
              <a:rPr lang="en-US" dirty="0"/>
              <a:t>5/8/2023</a:t>
            </a:fld>
            <a:endParaRPr lang="en-US" dirty="0"/>
          </a:p>
        </p:txBody>
      </p:sp>
      <p:sp>
        <p:nvSpPr>
          <p:cNvPr id="5" name="Footer Placeholder 4"/>
          <p:cNvSpPr>
            <a:spLocks noGrp="1"/>
          </p:cNvSpPr>
          <p:nvPr>
            <p:ph type="ftr" sz="quarter" idx="3"/>
          </p:nvPr>
        </p:nvSpPr>
        <p:spPr>
          <a:xfrm>
            <a:off x="5385326" y="8475134"/>
            <a:ext cx="5486936" cy="486833"/>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1481922" y="8475134"/>
            <a:ext cx="3657957" cy="486833"/>
          </a:xfrm>
          <a:prstGeom prst="rect">
            <a:avLst/>
          </a:prstGeom>
        </p:spPr>
        <p:txBody>
          <a:bodyPr vert="horz" lIns="91440" tIns="45720" rIns="91440" bIns="45720" rtlCol="0" anchor="ctr"/>
          <a:lstStyle>
            <a:lvl1pPr algn="r">
              <a:defRPr sz="1600">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1061565618"/>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7.jfi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hyperlink" Target="https://bf.unl.edu/policies/university-wide-food-policy" TargetMode="External"/><Relationship Id="rId1" Type="http://schemas.openxmlformats.org/officeDocument/2006/relationships/slideLayout" Target="../slideLayouts/slideLayout2.xml"/><Relationship Id="rId5" Type="http://schemas.openxmlformats.org/officeDocument/2006/relationships/image" Target="../media/image21.jpg"/><Relationship Id="rId4" Type="http://schemas.openxmlformats.org/officeDocument/2006/relationships/image" Target="../media/image20.jpeg"/></Relationships>
</file>

<file path=ppt/slides/_rels/slide28.xml.rels><?xml version="1.0" encoding="UTF-8" standalone="yes"?>
<Relationships xmlns="http://schemas.openxmlformats.org/package/2006/relationships"><Relationship Id="rId2" Type="http://schemas.openxmlformats.org/officeDocument/2006/relationships/hyperlink" Target="https://bf.unl.edu/policies/funding-non-travel-related-meals-and-receptions"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hyperlink" Target="mailto:CEHScontracts@unl.edu" TargetMode="Externa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cehshelp.unl.edu/" TargetMode="External"/><Relationship Id="rId2" Type="http://schemas.openxmlformats.org/officeDocument/2006/relationships/hyperlink" Target="https://itprocurement.unl.edu/software-catalog" TargetMode="Externa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http://cehshelp.unl.edu/"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hyperlink" Target="mailto:CEHS-Reconciliation@unl.edu" TargetMode="Externa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hyperlink" Target="https://cehs.unl.edu/cehs/cehs-business-center/"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DE143CA-ED75-EE1D-117C-0FA4CDCC0FE3}"/>
              </a:ext>
            </a:extLst>
          </p:cNvPr>
          <p:cNvSpPr>
            <a:spLocks noGrp="1"/>
          </p:cNvSpPr>
          <p:nvPr>
            <p:ph type="ctrTitle"/>
          </p:nvPr>
        </p:nvSpPr>
        <p:spPr>
          <a:xfrm>
            <a:off x="1092201" y="3132890"/>
            <a:ext cx="8890000" cy="1354217"/>
          </a:xfrm>
        </p:spPr>
        <p:txBody>
          <a:bodyPr/>
          <a:lstStyle/>
          <a:p>
            <a:pPr algn="ctr"/>
            <a:r>
              <a:rPr lang="en-US" sz="4400" dirty="0"/>
              <a:t>CEHS Financial Process Update</a:t>
            </a:r>
            <a:br>
              <a:rPr lang="en-US" sz="4400" dirty="0"/>
            </a:br>
            <a:r>
              <a:rPr lang="en-US" sz="4400" dirty="0"/>
              <a:t>2023</a:t>
            </a:r>
            <a:endParaRPr lang="en-US" sz="5400" b="0" dirty="0"/>
          </a:p>
        </p:txBody>
      </p:sp>
    </p:spTree>
    <p:extLst>
      <p:ext uri="{BB962C8B-B14F-4D97-AF65-F5344CB8AC3E}">
        <p14:creationId xmlns:p14="http://schemas.microsoft.com/office/powerpoint/2010/main" val="39611237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Security of Funds / Equipment</a:t>
            </a:r>
            <a:endParaRPr lang="en-US" dirty="0"/>
          </a:p>
        </p:txBody>
      </p:sp>
      <p:sp>
        <p:nvSpPr>
          <p:cNvPr id="3" name="Content Placeholder 2"/>
          <p:cNvSpPr>
            <a:spLocks noGrp="1"/>
          </p:cNvSpPr>
          <p:nvPr>
            <p:ph type="body" idx="1"/>
          </p:nvPr>
        </p:nvSpPr>
        <p:spPr/>
        <p:txBody>
          <a:bodyPr>
            <a:normAutofit/>
          </a:bodyPr>
          <a:lstStyle/>
          <a:p>
            <a:pPr lvl="1">
              <a:buFont typeface="Arial" panose="020B0604020202020204" pitchFamily="34" charset="0"/>
              <a:buChar char="•"/>
            </a:pPr>
            <a:r>
              <a:rPr lang="en-US" dirty="0"/>
              <a:t>All funds will be kept in a lockable metal box, out of public view, and should be available for inspection by an authorized representative of the Vice Chancellor for Business and Finance.  </a:t>
            </a:r>
          </a:p>
          <a:p>
            <a:pPr lvl="1">
              <a:buFont typeface="Arial" panose="020B0604020202020204" pitchFamily="34" charset="0"/>
              <a:buChar char="•"/>
            </a:pPr>
            <a:endParaRPr lang="en-US" dirty="0"/>
          </a:p>
          <a:p>
            <a:pPr lvl="1">
              <a:buFont typeface="Arial" panose="020B0604020202020204" pitchFamily="34" charset="0"/>
              <a:buChar char="•"/>
            </a:pPr>
            <a:r>
              <a:rPr lang="en-US" dirty="0"/>
              <a:t>When not in use, funds will be stored in a locked safe or other suitable place.  If stored in a desk, the desk should be lockable and the key to the desk should be secured in another location in the office. </a:t>
            </a:r>
          </a:p>
        </p:txBody>
      </p:sp>
    </p:spTree>
    <p:extLst>
      <p:ext uri="{BB962C8B-B14F-4D97-AF65-F5344CB8AC3E}">
        <p14:creationId xmlns:p14="http://schemas.microsoft.com/office/powerpoint/2010/main" val="157140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Security of Funds / Equipment</a:t>
            </a:r>
            <a:endParaRPr lang="en-US" dirty="0"/>
          </a:p>
        </p:txBody>
      </p:sp>
      <p:sp>
        <p:nvSpPr>
          <p:cNvPr id="3" name="Content Placeholder 2"/>
          <p:cNvSpPr>
            <a:spLocks noGrp="1"/>
          </p:cNvSpPr>
          <p:nvPr>
            <p:ph type="body" idx="1"/>
          </p:nvPr>
        </p:nvSpPr>
        <p:spPr/>
        <p:txBody>
          <a:bodyPr>
            <a:normAutofit/>
          </a:bodyPr>
          <a:lstStyle/>
          <a:p>
            <a:pPr lvl="1">
              <a:buFont typeface="Arial" panose="020B0604020202020204" pitchFamily="34" charset="0"/>
              <a:buChar char="•"/>
            </a:pPr>
            <a:r>
              <a:rPr lang="en-US" dirty="0"/>
              <a:t>Access to individual department safes is restricted to a small, essential number of employees.  Whenever there is a turnover in personnel who had access to the safe, the combination to the safe must be changed within two (2) days.</a:t>
            </a:r>
          </a:p>
          <a:p>
            <a:pPr lvl="1">
              <a:buFont typeface="Arial" panose="020B0604020202020204" pitchFamily="34" charset="0"/>
              <a:buChar char="•"/>
            </a:pPr>
            <a:endParaRPr lang="en-US" dirty="0"/>
          </a:p>
          <a:p>
            <a:pPr lvl="1">
              <a:buFont typeface="Arial" panose="020B0604020202020204" pitchFamily="34" charset="0"/>
              <a:buChar char="•"/>
            </a:pPr>
            <a:r>
              <a:rPr lang="en-US" dirty="0"/>
              <a:t>Contact the Bursar’s Office if new or additional cash registers/receipt systems are to be obtained by a department.  Certain locked-in totals and audit trails must be verified by the Bursar’s Office in the systems used</a:t>
            </a:r>
          </a:p>
        </p:txBody>
      </p:sp>
    </p:spTree>
    <p:extLst>
      <p:ext uri="{BB962C8B-B14F-4D97-AF65-F5344CB8AC3E}">
        <p14:creationId xmlns:p14="http://schemas.microsoft.com/office/powerpoint/2010/main" val="26818152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Cash Handling Staffing</a:t>
            </a:r>
            <a:endParaRPr lang="en-US" dirty="0"/>
          </a:p>
        </p:txBody>
      </p:sp>
      <p:sp>
        <p:nvSpPr>
          <p:cNvPr id="3" name="Content Placeholder 2"/>
          <p:cNvSpPr>
            <a:spLocks noGrp="1"/>
          </p:cNvSpPr>
          <p:nvPr>
            <p:ph type="body" idx="1"/>
          </p:nvPr>
        </p:nvSpPr>
        <p:spPr/>
        <p:txBody>
          <a:bodyPr>
            <a:normAutofit/>
          </a:bodyPr>
          <a:lstStyle/>
          <a:p>
            <a:r>
              <a:rPr lang="en-US" dirty="0"/>
              <a:t> </a:t>
            </a:r>
            <a:r>
              <a:rPr lang="en-US" sz="3200" dirty="0"/>
              <a:t>Duties of opening mail, processing cash received by mail, collecting cash, preparing receipts and account reconciliation are separated among individuals (i.e., one individual is not responsible for two or more of these activities) to the extent allowed by staffing resources.</a:t>
            </a:r>
          </a:p>
          <a:p>
            <a:endParaRPr lang="en-US" sz="3200" dirty="0"/>
          </a:p>
          <a:p>
            <a:r>
              <a:rPr lang="en-US" sz="3200" dirty="0"/>
              <a:t>Departmental cash handlers must take at least five (5) consecutive business days of vacation annually, during which time another individual performs his/her duties.  Any significant change in dollar volume during these times should be reported to the Office of Internal Audit immediately.</a:t>
            </a:r>
          </a:p>
        </p:txBody>
      </p:sp>
    </p:spTree>
    <p:extLst>
      <p:ext uri="{BB962C8B-B14F-4D97-AF65-F5344CB8AC3E}">
        <p14:creationId xmlns:p14="http://schemas.microsoft.com/office/powerpoint/2010/main" val="12857316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Other Policies and Procedures</a:t>
            </a:r>
            <a:endParaRPr lang="en-US" dirty="0"/>
          </a:p>
        </p:txBody>
      </p:sp>
      <p:sp>
        <p:nvSpPr>
          <p:cNvPr id="3" name="Content Placeholder 2"/>
          <p:cNvSpPr>
            <a:spLocks noGrp="1"/>
          </p:cNvSpPr>
          <p:nvPr>
            <p:ph type="body" idx="1"/>
          </p:nvPr>
        </p:nvSpPr>
        <p:spPr/>
        <p:txBody>
          <a:bodyPr>
            <a:normAutofit/>
          </a:bodyPr>
          <a:lstStyle/>
          <a:p>
            <a:pPr lvl="1">
              <a:buFont typeface="Arial" panose="020B0604020202020204" pitchFamily="34" charset="0"/>
              <a:buChar char="•"/>
            </a:pPr>
            <a:endParaRPr lang="en-US" dirty="0"/>
          </a:p>
          <a:p>
            <a:pPr lvl="1">
              <a:buFont typeface="Arial" panose="020B0604020202020204" pitchFamily="34" charset="0"/>
              <a:buChar char="•"/>
            </a:pPr>
            <a:r>
              <a:rPr lang="en-US" dirty="0"/>
              <a:t>All departmental activity with Financial Institutions must be approved by the Associate Vice Chancellor for Business and Finance through the Bursar’s Office.  </a:t>
            </a:r>
          </a:p>
          <a:p>
            <a:pPr lvl="1">
              <a:buFont typeface="Arial" panose="020B0604020202020204" pitchFamily="34" charset="0"/>
              <a:buChar char="•"/>
            </a:pPr>
            <a:r>
              <a:rPr lang="en-US" b="1" dirty="0"/>
              <a:t>No bank accounts can be opened by anyone outside of the Bursar’s Office</a:t>
            </a:r>
            <a:r>
              <a:rPr lang="en-US" dirty="0"/>
              <a:t>.  Procedures for bank account management are available on the Bursar’s web site and considered part of these instructions.</a:t>
            </a:r>
          </a:p>
        </p:txBody>
      </p:sp>
    </p:spTree>
    <p:extLst>
      <p:ext uri="{BB962C8B-B14F-4D97-AF65-F5344CB8AC3E}">
        <p14:creationId xmlns:p14="http://schemas.microsoft.com/office/powerpoint/2010/main" val="18104279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92201" y="3256001"/>
            <a:ext cx="8890000" cy="1107996"/>
          </a:xfrm>
        </p:spPr>
        <p:txBody>
          <a:bodyPr/>
          <a:lstStyle/>
          <a:p>
            <a:r>
              <a:rPr lang="en-US" sz="7200" dirty="0"/>
              <a:t>If we pay someone</a:t>
            </a:r>
          </a:p>
        </p:txBody>
      </p:sp>
    </p:spTree>
    <p:extLst>
      <p:ext uri="{BB962C8B-B14F-4D97-AF65-F5344CB8AC3E}">
        <p14:creationId xmlns:p14="http://schemas.microsoft.com/office/powerpoint/2010/main" val="18672742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F0434A9-6A43-4205-AC14-9AE6C75F447C}"/>
              </a:ext>
            </a:extLst>
          </p:cNvPr>
          <p:cNvSpPr>
            <a:spLocks noGrp="1"/>
          </p:cNvSpPr>
          <p:nvPr>
            <p:ph type="title"/>
          </p:nvPr>
        </p:nvSpPr>
        <p:spPr/>
        <p:txBody>
          <a:bodyPr>
            <a:normAutofit fontScale="90000"/>
          </a:bodyPr>
          <a:lstStyle/>
          <a:p>
            <a:r>
              <a:rPr lang="en-US" b="1" dirty="0"/>
              <a:t>If we pay someone</a:t>
            </a:r>
            <a:br>
              <a:rPr lang="en-US" b="1" dirty="0"/>
            </a:br>
            <a:endParaRPr lang="en-US" dirty="0"/>
          </a:p>
        </p:txBody>
      </p:sp>
      <p:sp>
        <p:nvSpPr>
          <p:cNvPr id="5" name="Content Placeholder 4">
            <a:extLst>
              <a:ext uri="{FF2B5EF4-FFF2-40B4-BE49-F238E27FC236}">
                <a16:creationId xmlns:a16="http://schemas.microsoft.com/office/drawing/2014/main" id="{9F5BE50B-BB1C-476E-96DE-472610730EB0}"/>
              </a:ext>
            </a:extLst>
          </p:cNvPr>
          <p:cNvSpPr>
            <a:spLocks noGrp="1"/>
          </p:cNvSpPr>
          <p:nvPr>
            <p:ph type="body" idx="1"/>
          </p:nvPr>
        </p:nvSpPr>
        <p:spPr/>
        <p:txBody>
          <a:bodyPr>
            <a:normAutofit fontScale="92500" lnSpcReduction="10000"/>
          </a:bodyPr>
          <a:lstStyle/>
          <a:p>
            <a:pPr marL="0" indent="0">
              <a:buNone/>
            </a:pPr>
            <a:r>
              <a:rPr lang="en-US" dirty="0"/>
              <a:t>Payment methods:</a:t>
            </a:r>
          </a:p>
          <a:p>
            <a:pPr lvl="0"/>
            <a:r>
              <a:rPr lang="en-US" dirty="0"/>
              <a:t>eSHOP</a:t>
            </a:r>
          </a:p>
          <a:p>
            <a:pPr lvl="0"/>
            <a:r>
              <a:rPr lang="en-US" dirty="0"/>
              <a:t>Direct pay</a:t>
            </a:r>
          </a:p>
          <a:p>
            <a:pPr lvl="0"/>
            <a:r>
              <a:rPr lang="en-US" dirty="0"/>
              <a:t>Purchasing card (P-card)</a:t>
            </a:r>
          </a:p>
          <a:p>
            <a:pPr lvl="0"/>
            <a:r>
              <a:rPr lang="en-US" dirty="0"/>
              <a:t>Employee reimbursement</a:t>
            </a:r>
          </a:p>
          <a:p>
            <a:pPr lvl="0"/>
            <a:r>
              <a:rPr lang="en-US" dirty="0"/>
              <a:t>Non-employee reimbursement</a:t>
            </a:r>
          </a:p>
          <a:p>
            <a:pPr lvl="0"/>
            <a:r>
              <a:rPr lang="en-US" dirty="0"/>
              <a:t>Foundation direct payment</a:t>
            </a:r>
          </a:p>
          <a:p>
            <a:pPr lvl="0"/>
            <a:r>
              <a:rPr lang="en-US" dirty="0"/>
              <a:t>Student payment</a:t>
            </a:r>
          </a:p>
          <a:p>
            <a:pPr lvl="0"/>
            <a:r>
              <a:rPr lang="en-US" dirty="0"/>
              <a:t>Payroll</a:t>
            </a:r>
          </a:p>
          <a:p>
            <a:pPr lvl="0"/>
            <a:r>
              <a:rPr lang="en-US" dirty="0"/>
              <a:t>Other special circumstances</a:t>
            </a:r>
          </a:p>
        </p:txBody>
      </p:sp>
    </p:spTree>
    <p:extLst>
      <p:ext uri="{BB962C8B-B14F-4D97-AF65-F5344CB8AC3E}">
        <p14:creationId xmlns:p14="http://schemas.microsoft.com/office/powerpoint/2010/main" val="9198522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F0434A9-6A43-4205-AC14-9AE6C75F447C}"/>
              </a:ext>
            </a:extLst>
          </p:cNvPr>
          <p:cNvSpPr>
            <a:spLocks noGrp="1"/>
          </p:cNvSpPr>
          <p:nvPr>
            <p:ph type="title"/>
          </p:nvPr>
        </p:nvSpPr>
        <p:spPr/>
        <p:txBody>
          <a:bodyPr>
            <a:normAutofit fontScale="90000"/>
          </a:bodyPr>
          <a:lstStyle/>
          <a:p>
            <a:r>
              <a:rPr lang="en-US" b="1" dirty="0"/>
              <a:t>Before paying someone</a:t>
            </a:r>
            <a:br>
              <a:rPr lang="en-US" b="1" dirty="0"/>
            </a:br>
            <a:endParaRPr lang="en-US" dirty="0"/>
          </a:p>
        </p:txBody>
      </p:sp>
      <p:sp>
        <p:nvSpPr>
          <p:cNvPr id="5" name="Content Placeholder 4">
            <a:extLst>
              <a:ext uri="{FF2B5EF4-FFF2-40B4-BE49-F238E27FC236}">
                <a16:creationId xmlns:a16="http://schemas.microsoft.com/office/drawing/2014/main" id="{9F5BE50B-BB1C-476E-96DE-472610730EB0}"/>
              </a:ext>
            </a:extLst>
          </p:cNvPr>
          <p:cNvSpPr>
            <a:spLocks noGrp="1"/>
          </p:cNvSpPr>
          <p:nvPr>
            <p:ph type="body" idx="1"/>
          </p:nvPr>
        </p:nvSpPr>
        <p:spPr/>
        <p:txBody>
          <a:bodyPr>
            <a:normAutofit/>
          </a:bodyPr>
          <a:lstStyle/>
          <a:p>
            <a:pPr lvl="0"/>
            <a:r>
              <a:rPr lang="en-US" dirty="0"/>
              <a:t>Regardless of the payment method, if paying </a:t>
            </a:r>
            <a:r>
              <a:rPr lang="en-US" u="sng" dirty="0"/>
              <a:t>$5,000 or more</a:t>
            </a:r>
            <a:r>
              <a:rPr lang="en-US" dirty="0"/>
              <a:t> contact the Business Team BEFORE making the payment/purchase as special processing is required.</a:t>
            </a:r>
          </a:p>
          <a:p>
            <a:r>
              <a:rPr lang="en-US"/>
              <a:t>Payment </a:t>
            </a:r>
            <a:r>
              <a:rPr lang="en-US" dirty="0"/>
              <a:t>cannot be made until the good or service has been received. Not allowed to prepay (unless a contract specifically requires prepayment). </a:t>
            </a:r>
          </a:p>
          <a:p>
            <a:pPr lvl="0"/>
            <a:r>
              <a:rPr lang="en-US" dirty="0"/>
              <a:t>Ask questions upfront to save time and avoid problems later.</a:t>
            </a:r>
          </a:p>
        </p:txBody>
      </p:sp>
    </p:spTree>
    <p:extLst>
      <p:ext uri="{BB962C8B-B14F-4D97-AF65-F5344CB8AC3E}">
        <p14:creationId xmlns:p14="http://schemas.microsoft.com/office/powerpoint/2010/main" val="42930364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Purchase Documents</a:t>
            </a:r>
          </a:p>
        </p:txBody>
      </p:sp>
      <p:sp>
        <p:nvSpPr>
          <p:cNvPr id="3" name="Content Placeholder 2"/>
          <p:cNvSpPr>
            <a:spLocks noGrp="1"/>
          </p:cNvSpPr>
          <p:nvPr>
            <p:ph type="body" idx="1"/>
          </p:nvPr>
        </p:nvSpPr>
        <p:spPr>
          <a:solidFill>
            <a:schemeClr val="bg1"/>
          </a:solidFill>
        </p:spPr>
        <p:txBody>
          <a:bodyPr>
            <a:noAutofit/>
          </a:bodyPr>
          <a:lstStyle/>
          <a:p>
            <a:pPr marL="0" indent="0">
              <a:buNone/>
            </a:pPr>
            <a:r>
              <a:rPr lang="en-US" sz="2400" dirty="0"/>
              <a:t>Documents generally involved when making a purchase via eSHOP or Direct Pay.</a:t>
            </a:r>
          </a:p>
          <a:p>
            <a:pPr lvl="0"/>
            <a:r>
              <a:rPr lang="en-US" sz="2400" b="1" dirty="0"/>
              <a:t>Quote </a:t>
            </a:r>
            <a:r>
              <a:rPr lang="en-US" sz="2400" dirty="0"/>
              <a:t>– document from the supplier listing the price for the goods or service.</a:t>
            </a:r>
          </a:p>
          <a:p>
            <a:pPr lvl="1"/>
            <a:r>
              <a:rPr lang="en-US" sz="2400" dirty="0"/>
              <a:t>DO NOT SIGN if requires signature. Send it to the Business Team and we will determine if the quote constitutes a contract based on terms/conditions and who has signature authority based on the dollar amount.</a:t>
            </a:r>
          </a:p>
          <a:p>
            <a:pPr lvl="0"/>
            <a:r>
              <a:rPr lang="en-US" sz="2400" b="1" dirty="0"/>
              <a:t>Purchase Order (PO)</a:t>
            </a:r>
            <a:r>
              <a:rPr lang="en-US" sz="2400" dirty="0"/>
              <a:t> – legal document sent to a supplier/vendor to authorize a purchase. A PO is not issued for Direct Pays.</a:t>
            </a:r>
          </a:p>
          <a:p>
            <a:pPr lvl="0"/>
            <a:r>
              <a:rPr lang="en-US" sz="2400" b="1" dirty="0"/>
              <a:t>Invoice</a:t>
            </a:r>
            <a:r>
              <a:rPr lang="en-US" sz="2400" dirty="0"/>
              <a:t> – financial document requesting payment (</a:t>
            </a:r>
            <a:r>
              <a:rPr lang="en-US" sz="2400" i="1" dirty="0"/>
              <a:t>references PO number, if applicable</a:t>
            </a:r>
            <a:r>
              <a:rPr lang="en-US" sz="2400" dirty="0"/>
              <a:t>). Must include </a:t>
            </a:r>
            <a:r>
              <a:rPr lang="en-US" sz="2400" u="sng" dirty="0"/>
              <a:t>itemized detail</a:t>
            </a:r>
            <a:r>
              <a:rPr lang="en-US" sz="2400" dirty="0"/>
              <a:t>.</a:t>
            </a:r>
          </a:p>
          <a:p>
            <a:pPr lvl="0"/>
            <a:r>
              <a:rPr lang="en-US" sz="2400" b="1" dirty="0"/>
              <a:t>Statement</a:t>
            </a:r>
            <a:r>
              <a:rPr lang="en-US" sz="2400" dirty="0"/>
              <a:t> – document listing all unpaid invoices at a specific date. Payment cannot be made from a statement; the invoice referenced on the statement is required.</a:t>
            </a:r>
          </a:p>
          <a:p>
            <a:pPr lvl="0"/>
            <a:r>
              <a:rPr lang="en-US" sz="2400" b="1" dirty="0"/>
              <a:t>Packing Slip </a:t>
            </a:r>
            <a:r>
              <a:rPr lang="en-US" sz="2400" dirty="0"/>
              <a:t>- document including list of items shipped. See Reconciliation Documentation slide below for additional info.</a:t>
            </a:r>
          </a:p>
          <a:p>
            <a:endParaRPr lang="en-US" sz="2400" dirty="0"/>
          </a:p>
        </p:txBody>
      </p:sp>
    </p:spTree>
    <p:extLst>
      <p:ext uri="{BB962C8B-B14F-4D97-AF65-F5344CB8AC3E}">
        <p14:creationId xmlns:p14="http://schemas.microsoft.com/office/powerpoint/2010/main" val="19179640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F0434A9-6A43-4205-AC14-9AE6C75F447C}"/>
              </a:ext>
            </a:extLst>
          </p:cNvPr>
          <p:cNvSpPr>
            <a:spLocks noGrp="1"/>
          </p:cNvSpPr>
          <p:nvPr>
            <p:ph type="title"/>
          </p:nvPr>
        </p:nvSpPr>
        <p:spPr/>
        <p:txBody>
          <a:bodyPr/>
          <a:lstStyle/>
          <a:p>
            <a:r>
              <a:rPr lang="en-US" b="1" dirty="0"/>
              <a:t>eSHOP</a:t>
            </a:r>
            <a:endParaRPr lang="en-US" dirty="0"/>
          </a:p>
        </p:txBody>
      </p:sp>
      <p:sp>
        <p:nvSpPr>
          <p:cNvPr id="5" name="Content Placeholder 4">
            <a:extLst>
              <a:ext uri="{FF2B5EF4-FFF2-40B4-BE49-F238E27FC236}">
                <a16:creationId xmlns:a16="http://schemas.microsoft.com/office/drawing/2014/main" id="{9F5BE50B-BB1C-476E-96DE-472610730EB0}"/>
              </a:ext>
            </a:extLst>
          </p:cNvPr>
          <p:cNvSpPr>
            <a:spLocks noGrp="1"/>
          </p:cNvSpPr>
          <p:nvPr>
            <p:ph type="body" idx="1"/>
          </p:nvPr>
        </p:nvSpPr>
        <p:spPr/>
        <p:txBody>
          <a:bodyPr>
            <a:normAutofit/>
          </a:bodyPr>
          <a:lstStyle/>
          <a:p>
            <a:pPr marL="0" indent="0">
              <a:buNone/>
            </a:pPr>
            <a:r>
              <a:rPr lang="en-US" sz="2667" dirty="0"/>
              <a:t>The University’s web-based purchasing system.</a:t>
            </a:r>
          </a:p>
          <a:p>
            <a:r>
              <a:rPr lang="en-US" sz="2667" dirty="0"/>
              <a:t>Contains both catalog and non-catalog suppliers. </a:t>
            </a:r>
            <a:endParaRPr lang="en-US" sz="2667" dirty="0">
              <a:solidFill>
                <a:srgbClr val="FF0000"/>
              </a:solidFill>
            </a:endParaRPr>
          </a:p>
          <a:p>
            <a:r>
              <a:rPr lang="en-US" sz="2667" dirty="0"/>
              <a:t>Creates and distributes a purchase order (PO) to the supplier.</a:t>
            </a:r>
            <a:r>
              <a:rPr lang="en-US" sz="2667" dirty="0">
                <a:solidFill>
                  <a:srgbClr val="FF0000"/>
                </a:solidFill>
              </a:rPr>
              <a:t> </a:t>
            </a:r>
          </a:p>
          <a:p>
            <a:r>
              <a:rPr lang="en-US" sz="2667" dirty="0"/>
              <a:t>If you receive an invoice, send it to the Business Team. </a:t>
            </a:r>
          </a:p>
          <a:p>
            <a:pPr lvl="1"/>
            <a:r>
              <a:rPr lang="en-US" sz="2133" u="sng" dirty="0"/>
              <a:t>Do NOT attach invoices in </a:t>
            </a:r>
            <a:r>
              <a:rPr lang="en-US" sz="2133" u="sng" dirty="0" err="1"/>
              <a:t>eSHOP</a:t>
            </a:r>
            <a:r>
              <a:rPr lang="en-US" sz="2133" dirty="0"/>
              <a:t> - this will not trigger payment.</a:t>
            </a:r>
          </a:p>
          <a:p>
            <a:pPr lvl="0"/>
            <a:r>
              <a:rPr lang="en-US" sz="2667" dirty="0"/>
              <a:t>If you or a supplier cancel any part of an order, the PO or specific lines need to be cancelled on the University side by completing a Change Order Request. </a:t>
            </a:r>
          </a:p>
          <a:p>
            <a:pPr lvl="0"/>
            <a:r>
              <a:rPr lang="en-US" sz="2667" dirty="0"/>
              <a:t>Check the Ways to Pay document for more detailed instruction.</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18582" y="1801953"/>
            <a:ext cx="3365969" cy="1257476"/>
          </a:xfrm>
          <a:prstGeom prst="rect">
            <a:avLst/>
          </a:prstGeom>
        </p:spPr>
      </p:pic>
    </p:spTree>
    <p:extLst>
      <p:ext uri="{BB962C8B-B14F-4D97-AF65-F5344CB8AC3E}">
        <p14:creationId xmlns:p14="http://schemas.microsoft.com/office/powerpoint/2010/main" val="26549696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F0434A9-6A43-4205-AC14-9AE6C75F447C}"/>
              </a:ext>
            </a:extLst>
          </p:cNvPr>
          <p:cNvSpPr>
            <a:spLocks noGrp="1"/>
          </p:cNvSpPr>
          <p:nvPr>
            <p:ph type="title"/>
          </p:nvPr>
        </p:nvSpPr>
        <p:spPr/>
        <p:txBody>
          <a:bodyPr/>
          <a:lstStyle/>
          <a:p>
            <a:r>
              <a:rPr lang="en-US" b="1" dirty="0"/>
              <a:t>eSHOP Quantity Receipt</a:t>
            </a:r>
            <a:endParaRPr lang="en-US" dirty="0"/>
          </a:p>
        </p:txBody>
      </p:sp>
      <p:sp>
        <p:nvSpPr>
          <p:cNvPr id="5" name="Content Placeholder 4">
            <a:extLst>
              <a:ext uri="{FF2B5EF4-FFF2-40B4-BE49-F238E27FC236}">
                <a16:creationId xmlns:a16="http://schemas.microsoft.com/office/drawing/2014/main" id="{9F5BE50B-BB1C-476E-96DE-472610730EB0}"/>
              </a:ext>
            </a:extLst>
          </p:cNvPr>
          <p:cNvSpPr>
            <a:spLocks noGrp="1"/>
          </p:cNvSpPr>
          <p:nvPr>
            <p:ph type="body" idx="1"/>
          </p:nvPr>
        </p:nvSpPr>
        <p:spPr/>
        <p:txBody>
          <a:bodyPr>
            <a:normAutofit/>
          </a:bodyPr>
          <a:lstStyle/>
          <a:p>
            <a:pPr marL="0" indent="0">
              <a:buNone/>
            </a:pPr>
            <a:r>
              <a:rPr lang="en-US" dirty="0"/>
              <a:t>Indicates the good/service has been received and invoice can be paid. </a:t>
            </a:r>
          </a:p>
          <a:p>
            <a:pPr marL="0" indent="0">
              <a:buNone/>
            </a:pPr>
            <a:r>
              <a:rPr lang="en-US" dirty="0"/>
              <a:t>A quantity receipt is required for: </a:t>
            </a:r>
          </a:p>
          <a:p>
            <a:r>
              <a:rPr lang="en-US" dirty="0"/>
              <a:t>Any purchase order (</a:t>
            </a:r>
            <a:r>
              <a:rPr lang="en-US" i="1" dirty="0"/>
              <a:t>not shopping cart</a:t>
            </a:r>
            <a:r>
              <a:rPr lang="en-US" dirty="0"/>
              <a:t>) totaling $5,000 or more.</a:t>
            </a:r>
          </a:p>
          <a:p>
            <a:pPr lvl="0"/>
            <a:r>
              <a:rPr lang="en-US" dirty="0"/>
              <a:t>All orders from a Science Catalog supplier (indicated by 	   next to vendor name)</a:t>
            </a:r>
          </a:p>
          <a:p>
            <a:pPr lvl="0"/>
            <a:r>
              <a:rPr lang="en-US" dirty="0"/>
              <a:t>All Non-Catalog orders (indicated by 	 )</a:t>
            </a:r>
          </a:p>
        </p:txBody>
      </p:sp>
      <p:pic>
        <p:nvPicPr>
          <p:cNvPr id="22" name="Picture 21"/>
          <p:cNvPicPr/>
          <p:nvPr/>
        </p:nvPicPr>
        <p:blipFill>
          <a:blip r:embed="rId2"/>
          <a:stretch>
            <a:fillRect/>
          </a:stretch>
        </p:blipFill>
        <p:spPr>
          <a:xfrm>
            <a:off x="10989215" y="5522115"/>
            <a:ext cx="830119" cy="586413"/>
          </a:xfrm>
          <a:prstGeom prst="rect">
            <a:avLst/>
          </a:prstGeom>
        </p:spPr>
      </p:pic>
      <p:pic>
        <p:nvPicPr>
          <p:cNvPr id="23" name="Picture 22"/>
          <p:cNvPicPr/>
          <p:nvPr/>
        </p:nvPicPr>
        <p:blipFill>
          <a:blip r:embed="rId3"/>
          <a:stretch>
            <a:fillRect/>
          </a:stretch>
        </p:blipFill>
        <p:spPr>
          <a:xfrm>
            <a:off x="8128793" y="6715228"/>
            <a:ext cx="533015" cy="518389"/>
          </a:xfrm>
          <a:prstGeom prst="rect">
            <a:avLst/>
          </a:prstGeom>
        </p:spPr>
      </p:pic>
    </p:spTree>
    <p:extLst>
      <p:ext uri="{BB962C8B-B14F-4D97-AF65-F5344CB8AC3E}">
        <p14:creationId xmlns:p14="http://schemas.microsoft.com/office/powerpoint/2010/main" val="37193807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F0434A9-6A43-4205-AC14-9AE6C75F447C}"/>
              </a:ext>
            </a:extLst>
          </p:cNvPr>
          <p:cNvSpPr>
            <a:spLocks noGrp="1"/>
          </p:cNvSpPr>
          <p:nvPr>
            <p:ph type="title"/>
          </p:nvPr>
        </p:nvSpPr>
        <p:spPr/>
        <p:txBody>
          <a:bodyPr/>
          <a:lstStyle/>
          <a:p>
            <a:r>
              <a:rPr lang="en-US" b="1" dirty="0"/>
              <a:t>Agenda</a:t>
            </a:r>
            <a:endParaRPr lang="en-US" dirty="0"/>
          </a:p>
        </p:txBody>
      </p:sp>
      <p:sp>
        <p:nvSpPr>
          <p:cNvPr id="5" name="Content Placeholder 4">
            <a:extLst>
              <a:ext uri="{FF2B5EF4-FFF2-40B4-BE49-F238E27FC236}">
                <a16:creationId xmlns:a16="http://schemas.microsoft.com/office/drawing/2014/main" id="{9F5BE50B-BB1C-476E-96DE-472610730EB0}"/>
              </a:ext>
            </a:extLst>
          </p:cNvPr>
          <p:cNvSpPr>
            <a:spLocks noGrp="1"/>
          </p:cNvSpPr>
          <p:nvPr>
            <p:ph type="body" idx="1"/>
          </p:nvPr>
        </p:nvSpPr>
        <p:spPr/>
        <p:txBody>
          <a:bodyPr>
            <a:normAutofit/>
          </a:bodyPr>
          <a:lstStyle/>
          <a:p>
            <a:r>
              <a:rPr lang="en-US" b="1" dirty="0"/>
              <a:t>If someone pays us</a:t>
            </a:r>
          </a:p>
          <a:p>
            <a:r>
              <a:rPr lang="en-US" b="1" dirty="0"/>
              <a:t>If we pay someone</a:t>
            </a:r>
          </a:p>
          <a:p>
            <a:r>
              <a:rPr lang="en-US" b="1" dirty="0"/>
              <a:t>Food payments</a:t>
            </a:r>
          </a:p>
          <a:p>
            <a:r>
              <a:rPr lang="en-US" b="1" dirty="0"/>
              <a:t>Contracts</a:t>
            </a:r>
          </a:p>
          <a:p>
            <a:r>
              <a:rPr lang="en-US" b="1" dirty="0"/>
              <a:t>Reconciliation documentation</a:t>
            </a:r>
          </a:p>
          <a:p>
            <a:r>
              <a:rPr lang="en-US" b="1" dirty="0"/>
              <a:t>Year-end</a:t>
            </a:r>
          </a:p>
          <a:p>
            <a:r>
              <a:rPr lang="en-US" b="1" dirty="0"/>
              <a:t>Timeline &amp; Resources</a:t>
            </a:r>
          </a:p>
          <a:p>
            <a:r>
              <a:rPr lang="en-US" b="1" dirty="0"/>
              <a:t>Q&amp;A</a:t>
            </a:r>
          </a:p>
          <a:p>
            <a:endParaRPr lang="en-US" b="1" dirty="0"/>
          </a:p>
          <a:p>
            <a:endParaRPr lang="en-US" dirty="0"/>
          </a:p>
        </p:txBody>
      </p:sp>
    </p:spTree>
    <p:extLst>
      <p:ext uri="{BB962C8B-B14F-4D97-AF65-F5344CB8AC3E}">
        <p14:creationId xmlns:p14="http://schemas.microsoft.com/office/powerpoint/2010/main" val="35100592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F0434A9-6A43-4205-AC14-9AE6C75F447C}"/>
              </a:ext>
            </a:extLst>
          </p:cNvPr>
          <p:cNvSpPr>
            <a:spLocks noGrp="1"/>
          </p:cNvSpPr>
          <p:nvPr>
            <p:ph type="title"/>
          </p:nvPr>
        </p:nvSpPr>
        <p:spPr/>
        <p:txBody>
          <a:bodyPr/>
          <a:lstStyle/>
          <a:p>
            <a:r>
              <a:rPr lang="en-US" b="1" dirty="0"/>
              <a:t>Direct Pay</a:t>
            </a:r>
            <a:endParaRPr lang="en-US" dirty="0"/>
          </a:p>
        </p:txBody>
      </p:sp>
      <p:sp>
        <p:nvSpPr>
          <p:cNvPr id="5" name="Content Placeholder 4">
            <a:extLst>
              <a:ext uri="{FF2B5EF4-FFF2-40B4-BE49-F238E27FC236}">
                <a16:creationId xmlns:a16="http://schemas.microsoft.com/office/drawing/2014/main" id="{9F5BE50B-BB1C-476E-96DE-472610730EB0}"/>
              </a:ext>
            </a:extLst>
          </p:cNvPr>
          <p:cNvSpPr>
            <a:spLocks noGrp="1"/>
          </p:cNvSpPr>
          <p:nvPr>
            <p:ph type="body" idx="1"/>
          </p:nvPr>
        </p:nvSpPr>
        <p:spPr/>
        <p:txBody>
          <a:bodyPr>
            <a:normAutofit/>
          </a:bodyPr>
          <a:lstStyle/>
          <a:p>
            <a:pPr lvl="0"/>
            <a:r>
              <a:rPr lang="en-US" dirty="0">
                <a:solidFill>
                  <a:schemeClr val="tx1"/>
                </a:solidFill>
              </a:rPr>
              <a:t>Goods and services with a total cost of </a:t>
            </a:r>
            <a:r>
              <a:rPr lang="en-US" u="sng" dirty="0">
                <a:solidFill>
                  <a:schemeClr val="tx1"/>
                </a:solidFill>
              </a:rPr>
              <a:t>less than $5,000</a:t>
            </a:r>
            <a:r>
              <a:rPr lang="en-US" dirty="0">
                <a:solidFill>
                  <a:schemeClr val="tx1"/>
                </a:solidFill>
              </a:rPr>
              <a:t>. Vendor sends an invoice without requiring a PO.</a:t>
            </a:r>
          </a:p>
          <a:p>
            <a:pPr lvl="0"/>
            <a:r>
              <a:rPr lang="en-US" dirty="0"/>
              <a:t>Code each invoice by including “Ok to Pay,” your signature (</a:t>
            </a:r>
            <a:r>
              <a:rPr lang="en-US" i="1" dirty="0"/>
              <a:t>manual or electronic using DocuSign</a:t>
            </a:r>
            <a:r>
              <a:rPr lang="en-US" dirty="0"/>
              <a:t>), date and cost object(s). </a:t>
            </a:r>
          </a:p>
          <a:p>
            <a:pPr lvl="0"/>
            <a:r>
              <a:rPr lang="en-US" dirty="0"/>
              <a:t>Provide attendee listing and agenda/event flyer if invoice includes food and/or beverage.</a:t>
            </a:r>
          </a:p>
          <a:p>
            <a:r>
              <a:rPr lang="en-US" dirty="0"/>
              <a:t>Email or mail invoice to the Business Team.</a:t>
            </a:r>
          </a:p>
          <a:p>
            <a:r>
              <a:rPr lang="en-US" dirty="0">
                <a:solidFill>
                  <a:schemeClr val="tx1"/>
                </a:solidFill>
              </a:rPr>
              <a:t>Let the Business Team know if payment is for faculty recruitment as costs are split with Dean’s office.</a:t>
            </a:r>
          </a:p>
          <a:p>
            <a:pPr lvl="0"/>
            <a:endParaRPr lang="en-US"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245739" y="280059"/>
            <a:ext cx="2557044" cy="1643187"/>
          </a:xfrm>
          <a:prstGeom prst="rect">
            <a:avLst/>
          </a:prstGeom>
        </p:spPr>
      </p:pic>
    </p:spTree>
    <p:extLst>
      <p:ext uri="{BB962C8B-B14F-4D97-AF65-F5344CB8AC3E}">
        <p14:creationId xmlns:p14="http://schemas.microsoft.com/office/powerpoint/2010/main" val="30011933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F0434A9-6A43-4205-AC14-9AE6C75F447C}"/>
              </a:ext>
            </a:extLst>
          </p:cNvPr>
          <p:cNvSpPr>
            <a:spLocks noGrp="1"/>
          </p:cNvSpPr>
          <p:nvPr>
            <p:ph type="title"/>
          </p:nvPr>
        </p:nvSpPr>
        <p:spPr/>
        <p:txBody>
          <a:bodyPr/>
          <a:lstStyle/>
          <a:p>
            <a:r>
              <a:rPr lang="en-US" b="1" dirty="0"/>
              <a:t>Purchasing Card</a:t>
            </a:r>
            <a:endParaRPr lang="en-US" dirty="0"/>
          </a:p>
        </p:txBody>
      </p:sp>
      <p:sp>
        <p:nvSpPr>
          <p:cNvPr id="5" name="Content Placeholder 4">
            <a:extLst>
              <a:ext uri="{FF2B5EF4-FFF2-40B4-BE49-F238E27FC236}">
                <a16:creationId xmlns:a16="http://schemas.microsoft.com/office/drawing/2014/main" id="{9F5BE50B-BB1C-476E-96DE-472610730EB0}"/>
              </a:ext>
            </a:extLst>
          </p:cNvPr>
          <p:cNvSpPr>
            <a:spLocks noGrp="1"/>
          </p:cNvSpPr>
          <p:nvPr>
            <p:ph type="body" idx="1"/>
          </p:nvPr>
        </p:nvSpPr>
        <p:spPr/>
        <p:txBody>
          <a:bodyPr>
            <a:normAutofit/>
          </a:bodyPr>
          <a:lstStyle/>
          <a:p>
            <a:r>
              <a:rPr lang="en-US" dirty="0"/>
              <a:t>For purchasing small-dollar ($4,999 or less), low-risk goods and services for departmental needs; this does not include travel expenses.</a:t>
            </a:r>
          </a:p>
          <a:p>
            <a:r>
              <a:rPr lang="en-US" dirty="0"/>
              <a:t>Before purchasing an item, inform the vendor that the University of Nebraska is sales tax exempt in eight states including:  NE, ND, KS, TX, MO, IL, MA &amp; FL.  Tax charged over $25 requires refunding. </a:t>
            </a:r>
          </a:p>
          <a:p>
            <a:r>
              <a:rPr lang="en-US" dirty="0"/>
              <a:t>Use Eshop to request tax exemption forms.</a:t>
            </a:r>
          </a:p>
          <a:p>
            <a:r>
              <a:rPr lang="en-US" dirty="0"/>
              <a:t>Cannot be shared or used for personal or prohibited purchases.</a:t>
            </a:r>
          </a:p>
        </p:txBody>
      </p:sp>
    </p:spTree>
    <p:extLst>
      <p:ext uri="{BB962C8B-B14F-4D97-AF65-F5344CB8AC3E}">
        <p14:creationId xmlns:p14="http://schemas.microsoft.com/office/powerpoint/2010/main" val="19341263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F0434A9-6A43-4205-AC14-9AE6C75F447C}"/>
              </a:ext>
            </a:extLst>
          </p:cNvPr>
          <p:cNvSpPr>
            <a:spLocks noGrp="1"/>
          </p:cNvSpPr>
          <p:nvPr>
            <p:ph type="title"/>
          </p:nvPr>
        </p:nvSpPr>
        <p:spPr/>
        <p:txBody>
          <a:bodyPr/>
          <a:lstStyle/>
          <a:p>
            <a:r>
              <a:rPr lang="en-US" b="1" dirty="0"/>
              <a:t>Purchasing Card</a:t>
            </a:r>
            <a:endParaRPr lang="en-US" dirty="0"/>
          </a:p>
        </p:txBody>
      </p:sp>
      <p:sp>
        <p:nvSpPr>
          <p:cNvPr id="5" name="Content Placeholder 4">
            <a:extLst>
              <a:ext uri="{FF2B5EF4-FFF2-40B4-BE49-F238E27FC236}">
                <a16:creationId xmlns:a16="http://schemas.microsoft.com/office/drawing/2014/main" id="{9F5BE50B-BB1C-476E-96DE-472610730EB0}"/>
              </a:ext>
            </a:extLst>
          </p:cNvPr>
          <p:cNvSpPr>
            <a:spLocks noGrp="1"/>
          </p:cNvSpPr>
          <p:nvPr>
            <p:ph type="body" idx="1"/>
          </p:nvPr>
        </p:nvSpPr>
        <p:spPr/>
        <p:txBody>
          <a:bodyPr>
            <a:normAutofit/>
          </a:bodyPr>
          <a:lstStyle/>
          <a:p>
            <a:r>
              <a:rPr lang="en-US" sz="3000" dirty="0"/>
              <a:t>Submit documentation within 20 days of transaction date, or right upon receipt of goods/services.  Should use Firefly - </a:t>
            </a:r>
            <a:r>
              <a:rPr lang="en-US" sz="3000" dirty="0" err="1"/>
              <a:t>Pcard</a:t>
            </a:r>
            <a:r>
              <a:rPr lang="en-US" sz="3000" dirty="0"/>
              <a:t> tile to attach.</a:t>
            </a:r>
          </a:p>
          <a:p>
            <a:pPr lvl="0"/>
            <a:r>
              <a:rPr lang="en-US" sz="3000" dirty="0"/>
              <a:t>Conference registration should be paid with a P-card whenever possible. Attach agenda &amp; payment confirmation.  Include Concur Trip No. on form if traveling.</a:t>
            </a:r>
          </a:p>
          <a:p>
            <a:pPr lvl="0"/>
            <a:r>
              <a:rPr lang="en-US" sz="3000" dirty="0"/>
              <a:t>P-card purchases for software are not allowed without prior approval from NU IT Procurement. If you want to use a P-card for software, please contact CEHS IT (</a:t>
            </a:r>
            <a:r>
              <a:rPr lang="en-US" sz="3000" i="1" dirty="0"/>
              <a:t>regardless of dollar amount</a:t>
            </a:r>
            <a:r>
              <a:rPr lang="en-US" sz="3000" dirty="0"/>
              <a:t>).  </a:t>
            </a:r>
          </a:p>
          <a:p>
            <a:pPr lvl="0"/>
            <a:r>
              <a:rPr lang="en-US" sz="3000" dirty="0"/>
              <a:t>Hardware under $150 ok/No external memory allowed.</a:t>
            </a:r>
          </a:p>
          <a:p>
            <a:r>
              <a:rPr lang="en-US" sz="3000" dirty="0">
                <a:solidFill>
                  <a:schemeClr val="tx1"/>
                </a:solidFill>
              </a:rPr>
              <a:t>Let the Business Team know if payment is for faculty recruitment as costs are split with Dean’s office. </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val="3261361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F0434A9-6A43-4205-AC14-9AE6C75F447C}"/>
              </a:ext>
            </a:extLst>
          </p:cNvPr>
          <p:cNvSpPr>
            <a:spLocks noGrp="1"/>
          </p:cNvSpPr>
          <p:nvPr>
            <p:ph type="title"/>
          </p:nvPr>
        </p:nvSpPr>
        <p:spPr/>
        <p:txBody>
          <a:bodyPr/>
          <a:lstStyle/>
          <a:p>
            <a:r>
              <a:rPr lang="en-US" b="1" dirty="0"/>
              <a:t>Employee Reimbursement</a:t>
            </a:r>
            <a:endParaRPr lang="en-US" dirty="0"/>
          </a:p>
        </p:txBody>
      </p:sp>
      <p:sp>
        <p:nvSpPr>
          <p:cNvPr id="5" name="Content Placeholder 4">
            <a:extLst>
              <a:ext uri="{FF2B5EF4-FFF2-40B4-BE49-F238E27FC236}">
                <a16:creationId xmlns:a16="http://schemas.microsoft.com/office/drawing/2014/main" id="{9F5BE50B-BB1C-476E-96DE-472610730EB0}"/>
              </a:ext>
            </a:extLst>
          </p:cNvPr>
          <p:cNvSpPr>
            <a:spLocks noGrp="1"/>
          </p:cNvSpPr>
          <p:nvPr>
            <p:ph type="body" idx="1"/>
          </p:nvPr>
        </p:nvSpPr>
        <p:spPr/>
        <p:txBody>
          <a:bodyPr>
            <a:normAutofit fontScale="70000" lnSpcReduction="20000"/>
          </a:bodyPr>
          <a:lstStyle/>
          <a:p>
            <a:pPr marL="0" indent="0">
              <a:buNone/>
            </a:pPr>
            <a:r>
              <a:rPr lang="en-US" b="1" u="sng" dirty="0"/>
              <a:t>Employee Reimbursement for Travel</a:t>
            </a:r>
          </a:p>
          <a:p>
            <a:r>
              <a:rPr lang="en-US" dirty="0"/>
              <a:t>Complete a Travel Request </a:t>
            </a:r>
            <a:r>
              <a:rPr lang="en-US" u="sng" dirty="0"/>
              <a:t>before</a:t>
            </a:r>
            <a:r>
              <a:rPr lang="en-US" dirty="0"/>
              <a:t> traveling or incurring any travel expenses.</a:t>
            </a:r>
          </a:p>
          <a:p>
            <a:r>
              <a:rPr lang="en-US" dirty="0"/>
              <a:t>Submit expense reports with all required receipts as soon as you return from your trip.  Will not get reimbursed if not submitted within 60 days.</a:t>
            </a:r>
          </a:p>
          <a:p>
            <a:r>
              <a:rPr lang="en-US" dirty="0"/>
              <a:t>No personal credit cards for meals paid </a:t>
            </a:r>
            <a:r>
              <a:rPr lang="en-US" u="sng" dirty="0"/>
              <a:t>for others</a:t>
            </a:r>
            <a:r>
              <a:rPr lang="en-US" dirty="0"/>
              <a:t> allowed as of 1-1-2021.   </a:t>
            </a:r>
          </a:p>
          <a:p>
            <a:r>
              <a:rPr lang="en-US" dirty="0"/>
              <a:t>Adjusted daily per diem rates for meals as of 1-1-2021.  Do not attach meal receipts. Work with the Grants Specialist for grant funding receipt requirements.</a:t>
            </a:r>
          </a:p>
          <a:p>
            <a:r>
              <a:rPr lang="en-US" dirty="0"/>
              <a:t>Personal Days: Traveling early or returning days after business trip requires </a:t>
            </a:r>
            <a:r>
              <a:rPr lang="en-US"/>
              <a:t>cost comparison.</a:t>
            </a:r>
            <a:endParaRPr lang="en-US" dirty="0"/>
          </a:p>
          <a:p>
            <a:endParaRPr lang="en-US" dirty="0"/>
          </a:p>
          <a:p>
            <a:pPr marL="0" indent="0">
              <a:buNone/>
            </a:pPr>
            <a:r>
              <a:rPr lang="en-US" b="1" u="sng" dirty="0"/>
              <a:t>Employee Reimbursement for Non-Travel</a:t>
            </a:r>
          </a:p>
          <a:p>
            <a:r>
              <a:rPr lang="en-US" dirty="0"/>
              <a:t>Only use if not available through </a:t>
            </a:r>
            <a:r>
              <a:rPr lang="en-US" dirty="0" err="1"/>
              <a:t>eSHOP</a:t>
            </a:r>
            <a:r>
              <a:rPr lang="en-US" dirty="0"/>
              <a:t>/Direct Pay/P-card as employees have to pay sales tax.</a:t>
            </a:r>
          </a:p>
          <a:p>
            <a:r>
              <a:rPr lang="en-US" dirty="0"/>
              <a:t>Submit expense reports within 60 days of receipt date.</a:t>
            </a:r>
          </a:p>
          <a:p>
            <a:pPr marL="0" indent="0">
              <a:buNone/>
            </a:pPr>
            <a:endParaRPr lang="en-US" b="1" u="sng" dirty="0"/>
          </a:p>
          <a:p>
            <a:pPr marL="0" indent="0">
              <a:buNone/>
            </a:pPr>
            <a:endParaRPr lang="en-US" b="1" u="sng" dirty="0"/>
          </a:p>
          <a:p>
            <a:pPr marL="0" indent="0">
              <a:buNone/>
            </a:pPr>
            <a:endParaRPr lang="en-US" dirty="0"/>
          </a:p>
        </p:txBody>
      </p:sp>
      <p:pic>
        <p:nvPicPr>
          <p:cNvPr id="2" name="Picture 1"/>
          <p:cNvPicPr>
            <a:picLocks noChangeAspect="1"/>
          </p:cNvPicPr>
          <p:nvPr/>
        </p:nvPicPr>
        <p:blipFill>
          <a:blip r:embed="rId2"/>
          <a:stretch>
            <a:fillRect/>
          </a:stretch>
        </p:blipFill>
        <p:spPr>
          <a:xfrm>
            <a:off x="12681670" y="6824420"/>
            <a:ext cx="3143961" cy="2095672"/>
          </a:xfrm>
          <a:prstGeom prst="rect">
            <a:avLst/>
          </a:prstGeom>
        </p:spPr>
      </p:pic>
    </p:spTree>
    <p:extLst>
      <p:ext uri="{BB962C8B-B14F-4D97-AF65-F5344CB8AC3E}">
        <p14:creationId xmlns:p14="http://schemas.microsoft.com/office/powerpoint/2010/main" val="35160202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F0434A9-6A43-4205-AC14-9AE6C75F447C}"/>
              </a:ext>
            </a:extLst>
          </p:cNvPr>
          <p:cNvSpPr>
            <a:spLocks noGrp="1"/>
          </p:cNvSpPr>
          <p:nvPr>
            <p:ph type="title"/>
          </p:nvPr>
        </p:nvSpPr>
        <p:spPr/>
        <p:txBody>
          <a:bodyPr>
            <a:normAutofit fontScale="90000"/>
          </a:bodyPr>
          <a:lstStyle/>
          <a:p>
            <a:r>
              <a:rPr lang="en-US" b="1" dirty="0"/>
              <a:t>Non-Employee Payments/Reimbursements</a:t>
            </a:r>
            <a:endParaRPr lang="en-US" dirty="0"/>
          </a:p>
        </p:txBody>
      </p:sp>
      <p:sp>
        <p:nvSpPr>
          <p:cNvPr id="5" name="Content Placeholder 4">
            <a:extLst>
              <a:ext uri="{FF2B5EF4-FFF2-40B4-BE49-F238E27FC236}">
                <a16:creationId xmlns:a16="http://schemas.microsoft.com/office/drawing/2014/main" id="{9F5BE50B-BB1C-476E-96DE-472610730EB0}"/>
              </a:ext>
            </a:extLst>
          </p:cNvPr>
          <p:cNvSpPr>
            <a:spLocks noGrp="1"/>
          </p:cNvSpPr>
          <p:nvPr>
            <p:ph type="body" idx="1"/>
          </p:nvPr>
        </p:nvSpPr>
        <p:spPr/>
        <p:txBody>
          <a:bodyPr>
            <a:normAutofit/>
          </a:bodyPr>
          <a:lstStyle/>
          <a:p>
            <a:r>
              <a:rPr lang="en-US" sz="3200" dirty="0"/>
              <a:t>Processed with Visiting Personnel Forms (visiting scholars) or Warrant Requests (research subject payments).</a:t>
            </a:r>
          </a:p>
          <a:p>
            <a:pPr lvl="0"/>
            <a:r>
              <a:rPr lang="en-US" sz="3200" dirty="0"/>
              <a:t>Do not email any forms with SSNs.  Retain in secured place for when needed by Accounts Payable during processing.</a:t>
            </a:r>
          </a:p>
          <a:p>
            <a:pPr lvl="0"/>
            <a:r>
              <a:rPr lang="en-US" sz="3200" dirty="0"/>
              <a:t>Submit VP forms on or after “event” date.  Include location of services provided.  </a:t>
            </a:r>
          </a:p>
          <a:p>
            <a:pPr lvl="0"/>
            <a:r>
              <a:rPr lang="en-US" sz="3200" dirty="0"/>
              <a:t>VPs are subject to NU Travel policies, including meal per diem rules.</a:t>
            </a:r>
          </a:p>
          <a:p>
            <a:pPr lvl="0"/>
            <a:r>
              <a:rPr lang="en-US" sz="3200" dirty="0"/>
              <a:t>Subject payments over $100 – W9 required.  Do not email with SSNs.</a:t>
            </a:r>
          </a:p>
          <a:p>
            <a:pPr marL="0" indent="0">
              <a:buNone/>
            </a:pPr>
            <a:endParaRPr lang="en-US" dirty="0"/>
          </a:p>
        </p:txBody>
      </p:sp>
    </p:spTree>
    <p:extLst>
      <p:ext uri="{BB962C8B-B14F-4D97-AF65-F5344CB8AC3E}">
        <p14:creationId xmlns:p14="http://schemas.microsoft.com/office/powerpoint/2010/main" val="28831475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F0434A9-6A43-4205-AC14-9AE6C75F447C}"/>
              </a:ext>
            </a:extLst>
          </p:cNvPr>
          <p:cNvSpPr>
            <a:spLocks noGrp="1"/>
          </p:cNvSpPr>
          <p:nvPr>
            <p:ph type="title"/>
          </p:nvPr>
        </p:nvSpPr>
        <p:spPr/>
        <p:txBody>
          <a:bodyPr/>
          <a:lstStyle/>
          <a:p>
            <a:r>
              <a:rPr lang="en-US" b="1" dirty="0"/>
              <a:t>Foundation Direct Payment</a:t>
            </a:r>
            <a:endParaRPr lang="en-US" dirty="0"/>
          </a:p>
        </p:txBody>
      </p:sp>
      <p:sp>
        <p:nvSpPr>
          <p:cNvPr id="5" name="Content Placeholder 4">
            <a:extLst>
              <a:ext uri="{FF2B5EF4-FFF2-40B4-BE49-F238E27FC236}">
                <a16:creationId xmlns:a16="http://schemas.microsoft.com/office/drawing/2014/main" id="{9F5BE50B-BB1C-476E-96DE-472610730EB0}"/>
              </a:ext>
            </a:extLst>
          </p:cNvPr>
          <p:cNvSpPr>
            <a:spLocks noGrp="1"/>
          </p:cNvSpPr>
          <p:nvPr>
            <p:ph type="body" idx="1"/>
          </p:nvPr>
        </p:nvSpPr>
        <p:spPr/>
        <p:txBody>
          <a:bodyPr>
            <a:normAutofit/>
          </a:bodyPr>
          <a:lstStyle/>
          <a:p>
            <a:pPr marL="0" indent="0">
              <a:buNone/>
            </a:pPr>
            <a:r>
              <a:rPr lang="en-US" dirty="0"/>
              <a:t>The following may NOT be purchased using University funds. These expenses must be paid directly by the Foundation </a:t>
            </a:r>
            <a:r>
              <a:rPr lang="en-US" u="sng" dirty="0"/>
              <a:t>and include sales tax. </a:t>
            </a:r>
            <a:endParaRPr lang="en-US" dirty="0"/>
          </a:p>
          <a:p>
            <a:pPr lvl="1"/>
            <a:r>
              <a:rPr lang="en-US" dirty="0"/>
              <a:t>Alcohol</a:t>
            </a:r>
          </a:p>
          <a:p>
            <a:pPr lvl="1"/>
            <a:r>
              <a:rPr lang="en-US" dirty="0"/>
              <a:t>Employee Gifts/Awards (including Alumni and Retirees)</a:t>
            </a:r>
          </a:p>
          <a:p>
            <a:pPr lvl="1"/>
            <a:r>
              <a:rPr lang="en-US" dirty="0"/>
              <a:t>Flowers or Decorations</a:t>
            </a:r>
          </a:p>
          <a:p>
            <a:pPr lvl="1"/>
            <a:r>
              <a:rPr lang="en-US" dirty="0"/>
              <a:t>Parties and Retirement Events</a:t>
            </a:r>
            <a:endParaRPr lang="en-US" u="sng" dirty="0"/>
          </a:p>
          <a:p>
            <a:pPr lvl="1"/>
            <a:r>
              <a:rPr lang="en-US" dirty="0"/>
              <a:t>Fund-Raising Events</a:t>
            </a:r>
          </a:p>
          <a:p>
            <a:pPr lvl="1"/>
            <a:endParaRPr lang="en-US" dirty="0"/>
          </a:p>
        </p:txBody>
      </p:sp>
    </p:spTree>
    <p:extLst>
      <p:ext uri="{BB962C8B-B14F-4D97-AF65-F5344CB8AC3E}">
        <p14:creationId xmlns:p14="http://schemas.microsoft.com/office/powerpoint/2010/main" val="34016698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Food payments</a:t>
            </a:r>
          </a:p>
        </p:txBody>
      </p:sp>
    </p:spTree>
    <p:extLst>
      <p:ext uri="{BB962C8B-B14F-4D97-AF65-F5344CB8AC3E}">
        <p14:creationId xmlns:p14="http://schemas.microsoft.com/office/powerpoint/2010/main" val="36570717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F0434A9-6A43-4205-AC14-9AE6C75F447C}"/>
              </a:ext>
            </a:extLst>
          </p:cNvPr>
          <p:cNvSpPr>
            <a:spLocks noGrp="1"/>
          </p:cNvSpPr>
          <p:nvPr>
            <p:ph type="title"/>
          </p:nvPr>
        </p:nvSpPr>
        <p:spPr/>
        <p:txBody>
          <a:bodyPr/>
          <a:lstStyle/>
          <a:p>
            <a:r>
              <a:rPr lang="en-US" b="1" dirty="0"/>
              <a:t>Food Service on Campus </a:t>
            </a:r>
            <a:endParaRPr lang="en-US" dirty="0"/>
          </a:p>
        </p:txBody>
      </p:sp>
      <p:sp>
        <p:nvSpPr>
          <p:cNvPr id="5" name="Content Placeholder 4">
            <a:extLst>
              <a:ext uri="{FF2B5EF4-FFF2-40B4-BE49-F238E27FC236}">
                <a16:creationId xmlns:a16="http://schemas.microsoft.com/office/drawing/2014/main" id="{9F5BE50B-BB1C-476E-96DE-472610730EB0}"/>
              </a:ext>
            </a:extLst>
          </p:cNvPr>
          <p:cNvSpPr>
            <a:spLocks noGrp="1"/>
          </p:cNvSpPr>
          <p:nvPr>
            <p:ph type="body" idx="1"/>
          </p:nvPr>
        </p:nvSpPr>
        <p:spPr/>
        <p:txBody>
          <a:bodyPr>
            <a:normAutofit/>
          </a:bodyPr>
          <a:lstStyle/>
          <a:p>
            <a:r>
              <a:rPr lang="en-US" dirty="0"/>
              <a:t>Due to health safety concerns, </a:t>
            </a:r>
            <a:r>
              <a:rPr lang="en-US" b="1" dirty="0"/>
              <a:t>all food served on campus </a:t>
            </a:r>
            <a:r>
              <a:rPr lang="en-US" dirty="0"/>
              <a:t>must be furnished by a UNL contracted food caterer or from the list of </a:t>
            </a:r>
            <a:r>
              <a:rPr lang="en-US" dirty="0">
                <a:hlinkClick r:id="rId2"/>
              </a:rPr>
              <a:t>Approved Food Providers</a:t>
            </a:r>
            <a:r>
              <a:rPr lang="en-US" dirty="0"/>
              <a:t>.</a:t>
            </a:r>
          </a:p>
          <a:p>
            <a:pPr marL="0" indent="0">
              <a:buNone/>
            </a:pPr>
            <a:endParaRPr lang="en-US" dirty="0"/>
          </a:p>
          <a:p>
            <a:endParaRPr lang="en-US" sz="3867" dirty="0"/>
          </a:p>
        </p:txBody>
      </p:sp>
      <p:pic>
        <p:nvPicPr>
          <p:cNvPr id="7" name="Picture 6" descr="Image result for money"/>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9232658" y="5189313"/>
            <a:ext cx="3533160" cy="234022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l="6148" r="6148"/>
          <a:stretch/>
        </p:blipFill>
        <p:spPr>
          <a:xfrm>
            <a:off x="10855411" y="4770595"/>
            <a:ext cx="2868943" cy="2177208"/>
          </a:xfrm>
          <a:prstGeom prst="rect">
            <a:avLst/>
          </a:prstGeom>
          <a:ln w="101600">
            <a:solidFill>
              <a:srgbClr val="236192"/>
            </a:solidFill>
          </a:ln>
        </p:spPr>
      </p:pic>
      <p:sp>
        <p:nvSpPr>
          <p:cNvPr id="9" name="Oval 8"/>
          <p:cNvSpPr>
            <a:spLocks noChangeAspect="1"/>
          </p:cNvSpPr>
          <p:nvPr/>
        </p:nvSpPr>
        <p:spPr>
          <a:xfrm>
            <a:off x="8442346" y="5859199"/>
            <a:ext cx="2219057" cy="2086235"/>
          </a:xfrm>
          <a:prstGeom prst="ellipse">
            <a:avLst/>
          </a:prstGeom>
          <a:blipFill dpi="0" rotWithShape="1">
            <a:blip r:embed="rId5"/>
            <a:srcRect/>
            <a:stretch>
              <a:fillRect/>
            </a:stretch>
          </a:blipFill>
          <a:ln w="142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400"/>
          </a:p>
        </p:txBody>
      </p:sp>
    </p:spTree>
    <p:extLst>
      <p:ext uri="{BB962C8B-B14F-4D97-AF65-F5344CB8AC3E}">
        <p14:creationId xmlns:p14="http://schemas.microsoft.com/office/powerpoint/2010/main" val="37220417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F0434A9-6A43-4205-AC14-9AE6C75F447C}"/>
              </a:ext>
            </a:extLst>
          </p:cNvPr>
          <p:cNvSpPr>
            <a:spLocks noGrp="1"/>
          </p:cNvSpPr>
          <p:nvPr>
            <p:ph type="title"/>
          </p:nvPr>
        </p:nvSpPr>
        <p:spPr/>
        <p:txBody>
          <a:bodyPr/>
          <a:lstStyle/>
          <a:p>
            <a:r>
              <a:rPr lang="en-US" b="1" dirty="0"/>
              <a:t>Food payments </a:t>
            </a:r>
            <a:endParaRPr lang="en-US" dirty="0"/>
          </a:p>
        </p:txBody>
      </p:sp>
      <p:sp>
        <p:nvSpPr>
          <p:cNvPr id="5" name="Content Placeholder 4">
            <a:extLst>
              <a:ext uri="{FF2B5EF4-FFF2-40B4-BE49-F238E27FC236}">
                <a16:creationId xmlns:a16="http://schemas.microsoft.com/office/drawing/2014/main" id="{9F5BE50B-BB1C-476E-96DE-472610730EB0}"/>
              </a:ext>
            </a:extLst>
          </p:cNvPr>
          <p:cNvSpPr>
            <a:spLocks noGrp="1"/>
          </p:cNvSpPr>
          <p:nvPr>
            <p:ph type="body" idx="1"/>
          </p:nvPr>
        </p:nvSpPr>
        <p:spPr/>
        <p:txBody>
          <a:bodyPr>
            <a:noAutofit/>
          </a:bodyPr>
          <a:lstStyle/>
          <a:p>
            <a:r>
              <a:rPr lang="en-US" sz="3200" dirty="0"/>
              <a:t>Food for the following events can be paid from on a State cost object (21-, 22-, 23-). </a:t>
            </a:r>
            <a:r>
              <a:rPr lang="en-US" sz="3200" b="1" dirty="0"/>
              <a:t>No sales tax included on the invoice.</a:t>
            </a:r>
          </a:p>
          <a:p>
            <a:pPr lvl="1"/>
            <a:r>
              <a:rPr lang="en-US" dirty="0"/>
              <a:t>Student functions</a:t>
            </a:r>
          </a:p>
          <a:p>
            <a:pPr lvl="1"/>
            <a:r>
              <a:rPr lang="en-US" dirty="0"/>
              <a:t>Recruiting new faculty/staff members meals/receptions</a:t>
            </a:r>
          </a:p>
          <a:p>
            <a:pPr lvl="1"/>
            <a:r>
              <a:rPr lang="en-US" dirty="0"/>
              <a:t>Faculty/Staff retreats/training sessions with external presenter(s) and agenda</a:t>
            </a:r>
          </a:p>
          <a:p>
            <a:pPr lvl="1"/>
            <a:r>
              <a:rPr lang="en-US" dirty="0"/>
              <a:t>Other training/educational programs with prior written approval of the Vice Chancellor of Business and Finance</a:t>
            </a:r>
          </a:p>
          <a:p>
            <a:pPr marL="609585" lvl="1" indent="0">
              <a:buNone/>
            </a:pPr>
            <a:endParaRPr lang="en-US" dirty="0"/>
          </a:p>
          <a:p>
            <a:pPr marL="609585" lvl="1" indent="0">
              <a:buNone/>
            </a:pPr>
            <a:r>
              <a:rPr lang="en-US" dirty="0"/>
              <a:t>Reference Website – </a:t>
            </a:r>
            <a:r>
              <a:rPr lang="en-US" u="sng" dirty="0">
                <a:hlinkClick r:id="rId2"/>
              </a:rPr>
              <a:t>Funding Non-Travel Related Meals and Receptions | Business &amp; Finance | Nebraska (unl.edu)</a:t>
            </a:r>
            <a:endParaRPr lang="en-US" dirty="0"/>
          </a:p>
          <a:p>
            <a:pPr marL="0" indent="0">
              <a:buNone/>
            </a:pPr>
            <a:endParaRPr lang="en-US" sz="3200" b="1" dirty="0"/>
          </a:p>
        </p:txBody>
      </p:sp>
    </p:spTree>
    <p:extLst>
      <p:ext uri="{BB962C8B-B14F-4D97-AF65-F5344CB8AC3E}">
        <p14:creationId xmlns:p14="http://schemas.microsoft.com/office/powerpoint/2010/main" val="5138103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F0434A9-6A43-4205-AC14-9AE6C75F447C}"/>
              </a:ext>
            </a:extLst>
          </p:cNvPr>
          <p:cNvSpPr>
            <a:spLocks noGrp="1"/>
          </p:cNvSpPr>
          <p:nvPr>
            <p:ph type="title"/>
          </p:nvPr>
        </p:nvSpPr>
        <p:spPr/>
        <p:txBody>
          <a:bodyPr/>
          <a:lstStyle/>
          <a:p>
            <a:r>
              <a:rPr lang="en-US" b="1" dirty="0"/>
              <a:t>Food payments </a:t>
            </a:r>
            <a:endParaRPr lang="en-US" dirty="0"/>
          </a:p>
        </p:txBody>
      </p:sp>
      <p:sp>
        <p:nvSpPr>
          <p:cNvPr id="5" name="Content Placeholder 4">
            <a:extLst>
              <a:ext uri="{FF2B5EF4-FFF2-40B4-BE49-F238E27FC236}">
                <a16:creationId xmlns:a16="http://schemas.microsoft.com/office/drawing/2014/main" id="{9F5BE50B-BB1C-476E-96DE-472610730EB0}"/>
              </a:ext>
            </a:extLst>
          </p:cNvPr>
          <p:cNvSpPr>
            <a:spLocks noGrp="1"/>
          </p:cNvSpPr>
          <p:nvPr>
            <p:ph type="body" idx="1"/>
          </p:nvPr>
        </p:nvSpPr>
        <p:spPr/>
        <p:txBody>
          <a:bodyPr>
            <a:noAutofit/>
          </a:bodyPr>
          <a:lstStyle/>
          <a:p>
            <a:r>
              <a:rPr lang="en-US" sz="3200" dirty="0"/>
              <a:t>Food for</a:t>
            </a:r>
            <a:r>
              <a:rPr lang="en-US" sz="3200" u="sng" dirty="0"/>
              <a:t> Official Functions (</a:t>
            </a:r>
            <a:r>
              <a:rPr lang="en-US" sz="3200" b="1" u="sng" dirty="0"/>
              <a:t>employee only</a:t>
            </a:r>
            <a:r>
              <a:rPr lang="en-US" sz="3200" u="sng" dirty="0"/>
              <a:t> events/meetings with a </a:t>
            </a:r>
            <a:r>
              <a:rPr lang="en-US" sz="3200" b="1" u="sng" dirty="0"/>
              <a:t>business purpose)</a:t>
            </a:r>
            <a:r>
              <a:rPr lang="en-US" sz="3200" dirty="0"/>
              <a:t> has to be paid on a Foundation cost object (starting with 27) unless written approval to use state funds is obtained from VCBF prior to the event. </a:t>
            </a:r>
            <a:r>
              <a:rPr lang="en-US" sz="3200" b="1" dirty="0"/>
              <a:t>No sales tax included on the invoice.</a:t>
            </a:r>
          </a:p>
          <a:p>
            <a:endParaRPr lang="en-US" sz="3200" b="1" dirty="0"/>
          </a:p>
          <a:p>
            <a:r>
              <a:rPr lang="en-US" sz="3200" dirty="0"/>
              <a:t>Food for</a:t>
            </a:r>
            <a:r>
              <a:rPr lang="en-US" sz="3200" u="sng" dirty="0"/>
              <a:t> parties and retirement events that are </a:t>
            </a:r>
            <a:r>
              <a:rPr lang="en-US" sz="3200" b="1" u="sng" dirty="0"/>
              <a:t>personal in nature</a:t>
            </a:r>
            <a:r>
              <a:rPr lang="en-US" sz="3200" dirty="0"/>
              <a:t> must be paid directly by the Foundation. </a:t>
            </a:r>
            <a:r>
              <a:rPr lang="en-US" sz="3200" b="1" dirty="0"/>
              <a:t>Sales Tax included on the invoice. </a:t>
            </a:r>
            <a:r>
              <a:rPr lang="en-US" sz="3200" dirty="0"/>
              <a:t>The Foundation is NOT tax exempt.</a:t>
            </a:r>
            <a:endParaRPr lang="en-US" sz="3200" b="1" dirty="0"/>
          </a:p>
        </p:txBody>
      </p:sp>
    </p:spTree>
    <p:extLst>
      <p:ext uri="{BB962C8B-B14F-4D97-AF65-F5344CB8AC3E}">
        <p14:creationId xmlns:p14="http://schemas.microsoft.com/office/powerpoint/2010/main" val="30317642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r>
              <a:rPr lang="en-US" sz="7200" dirty="0"/>
              <a:t>If someone pays us</a:t>
            </a:r>
          </a:p>
        </p:txBody>
      </p:sp>
    </p:spTree>
    <p:extLst>
      <p:ext uri="{BB962C8B-B14F-4D97-AF65-F5344CB8AC3E}">
        <p14:creationId xmlns:p14="http://schemas.microsoft.com/office/powerpoint/2010/main" val="34294738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F0434A9-6A43-4205-AC14-9AE6C75F447C}"/>
              </a:ext>
            </a:extLst>
          </p:cNvPr>
          <p:cNvSpPr>
            <a:spLocks noGrp="1"/>
          </p:cNvSpPr>
          <p:nvPr>
            <p:ph type="title"/>
          </p:nvPr>
        </p:nvSpPr>
        <p:spPr/>
        <p:txBody>
          <a:bodyPr/>
          <a:lstStyle/>
          <a:p>
            <a:r>
              <a:rPr lang="en-US" b="1" dirty="0"/>
              <a:t>Food Payments</a:t>
            </a:r>
            <a:endParaRPr lang="en-US" dirty="0"/>
          </a:p>
        </p:txBody>
      </p:sp>
      <p:sp>
        <p:nvSpPr>
          <p:cNvPr id="5" name="Content Placeholder 4">
            <a:extLst>
              <a:ext uri="{FF2B5EF4-FFF2-40B4-BE49-F238E27FC236}">
                <a16:creationId xmlns:a16="http://schemas.microsoft.com/office/drawing/2014/main" id="{9F5BE50B-BB1C-476E-96DE-472610730EB0}"/>
              </a:ext>
            </a:extLst>
          </p:cNvPr>
          <p:cNvSpPr>
            <a:spLocks noGrp="1"/>
          </p:cNvSpPr>
          <p:nvPr>
            <p:ph type="body" idx="1"/>
          </p:nvPr>
        </p:nvSpPr>
        <p:spPr>
          <a:solidFill>
            <a:schemeClr val="bg1"/>
          </a:solidFill>
        </p:spPr>
        <p:txBody>
          <a:bodyPr>
            <a:noAutofit/>
          </a:bodyPr>
          <a:lstStyle/>
          <a:p>
            <a:r>
              <a:rPr lang="en-US" sz="2667" dirty="0"/>
              <a:t>Payment options:</a:t>
            </a:r>
          </a:p>
          <a:p>
            <a:pPr lvl="1">
              <a:spcBef>
                <a:spcPts val="0"/>
              </a:spcBef>
              <a:buFont typeface="Wingdings" panose="05000000000000000000" pitchFamily="2" charset="2"/>
              <a:buChar char="ü"/>
            </a:pPr>
            <a:r>
              <a:rPr lang="en-US" sz="2133" dirty="0"/>
              <a:t>Direct Bill</a:t>
            </a:r>
          </a:p>
          <a:p>
            <a:pPr lvl="1">
              <a:spcBef>
                <a:spcPts val="0"/>
              </a:spcBef>
              <a:buFont typeface="Wingdings" panose="05000000000000000000" pitchFamily="2" charset="2"/>
              <a:buChar char="ü"/>
            </a:pPr>
            <a:r>
              <a:rPr lang="en-US" sz="2133" dirty="0" err="1"/>
              <a:t>Pcard</a:t>
            </a:r>
            <a:r>
              <a:rPr lang="en-US" sz="2133" dirty="0"/>
              <a:t>: </a:t>
            </a:r>
          </a:p>
          <a:p>
            <a:pPr lvl="2">
              <a:spcBef>
                <a:spcPts val="0"/>
              </a:spcBef>
              <a:buFont typeface="Wingdings" panose="05000000000000000000" pitchFamily="2" charset="2"/>
              <a:buChar char="ü"/>
            </a:pPr>
            <a:r>
              <a:rPr lang="en-US" sz="1867" dirty="0"/>
              <a:t>Contact P-card office unlock the MCC.</a:t>
            </a:r>
          </a:p>
          <a:p>
            <a:pPr lvl="2">
              <a:spcBef>
                <a:spcPts val="0"/>
              </a:spcBef>
              <a:buFont typeface="Wingdings" panose="05000000000000000000" pitchFamily="2" charset="2"/>
              <a:buChar char="ü"/>
            </a:pPr>
            <a:r>
              <a:rPr lang="en-US" sz="1867" dirty="0"/>
              <a:t>For official functions only</a:t>
            </a:r>
          </a:p>
          <a:p>
            <a:pPr lvl="1">
              <a:spcBef>
                <a:spcPts val="0"/>
              </a:spcBef>
              <a:buFont typeface="Wingdings" panose="05000000000000000000" pitchFamily="2" charset="2"/>
              <a:buChar char="ü"/>
            </a:pPr>
            <a:r>
              <a:rPr lang="en-US" sz="2133" dirty="0"/>
              <a:t>Personal funds</a:t>
            </a:r>
          </a:p>
          <a:p>
            <a:r>
              <a:rPr lang="en-US" sz="2400" dirty="0"/>
              <a:t>The following restaurants in Lincoln have direct billed us. Please contact them in advance to confirm if that has changed.</a:t>
            </a:r>
          </a:p>
          <a:p>
            <a:endParaRPr lang="en-US" sz="2400" dirty="0"/>
          </a:p>
          <a:p>
            <a:endParaRPr lang="en-US" sz="2400" dirty="0"/>
          </a:p>
          <a:p>
            <a:endParaRPr lang="en-US" sz="2400" dirty="0"/>
          </a:p>
          <a:p>
            <a:endParaRPr lang="en-US" sz="2400" dirty="0"/>
          </a:p>
          <a:p>
            <a:endParaRPr lang="en-US" sz="2400" dirty="0"/>
          </a:p>
        </p:txBody>
      </p:sp>
      <p:sp>
        <p:nvSpPr>
          <p:cNvPr id="2" name="TextBox 1"/>
          <p:cNvSpPr txBox="1"/>
          <p:nvPr/>
        </p:nvSpPr>
        <p:spPr>
          <a:xfrm>
            <a:off x="4507723" y="4900867"/>
            <a:ext cx="3890481" cy="3046411"/>
          </a:xfrm>
          <a:prstGeom prst="rect">
            <a:avLst/>
          </a:prstGeom>
          <a:noFill/>
        </p:spPr>
        <p:txBody>
          <a:bodyPr wrap="square" rtlCol="0">
            <a:spAutoFit/>
          </a:bodyPr>
          <a:lstStyle/>
          <a:p>
            <a:r>
              <a:rPr lang="en-US" sz="2133" dirty="0"/>
              <a:t>+Blue Orchid	</a:t>
            </a:r>
          </a:p>
          <a:p>
            <a:r>
              <a:rPr lang="en-US" sz="2133" dirty="0"/>
              <a:t>+DISH 	</a:t>
            </a:r>
          </a:p>
          <a:p>
            <a:r>
              <a:rPr lang="en-US" sz="2133" dirty="0"/>
              <a:t>+</a:t>
            </a:r>
            <a:r>
              <a:rPr lang="en-US" sz="2133" dirty="0" err="1"/>
              <a:t>Goodcents</a:t>
            </a:r>
            <a:r>
              <a:rPr lang="en-US" sz="2133" dirty="0"/>
              <a:t> 	</a:t>
            </a:r>
          </a:p>
          <a:p>
            <a:r>
              <a:rPr lang="en-US" sz="2133" dirty="0"/>
              <a:t>+Green Gateau	</a:t>
            </a:r>
          </a:p>
          <a:p>
            <a:r>
              <a:rPr lang="en-US" sz="2133" dirty="0"/>
              <a:t>+Hy-Vee catering	</a:t>
            </a:r>
          </a:p>
          <a:p>
            <a:r>
              <a:rPr lang="en-US" sz="2133" dirty="0"/>
              <a:t>+JTK Cuisine	</a:t>
            </a:r>
          </a:p>
          <a:p>
            <a:r>
              <a:rPr lang="en-US" sz="2133" dirty="0"/>
              <a:t>+Lazlo’s</a:t>
            </a:r>
          </a:p>
          <a:p>
            <a:r>
              <a:rPr lang="en-US" sz="2133" dirty="0"/>
              <a:t>+McAlister’s Deli 	 </a:t>
            </a:r>
          </a:p>
          <a:p>
            <a:endParaRPr lang="en-US" sz="2133" dirty="0"/>
          </a:p>
        </p:txBody>
      </p:sp>
      <p:sp>
        <p:nvSpPr>
          <p:cNvPr id="7" name="TextBox 6"/>
          <p:cNvSpPr txBox="1"/>
          <p:nvPr/>
        </p:nvSpPr>
        <p:spPr>
          <a:xfrm>
            <a:off x="9804625" y="4900867"/>
            <a:ext cx="3890481" cy="3046411"/>
          </a:xfrm>
          <a:prstGeom prst="rect">
            <a:avLst/>
          </a:prstGeom>
          <a:noFill/>
        </p:spPr>
        <p:txBody>
          <a:bodyPr wrap="square" rtlCol="0">
            <a:spAutoFit/>
          </a:bodyPr>
          <a:lstStyle/>
          <a:p>
            <a:r>
              <a:rPr lang="en-US" sz="2133" dirty="0"/>
              <a:t>+Misty’s Steakhouse	</a:t>
            </a:r>
          </a:p>
          <a:p>
            <a:r>
              <a:rPr lang="en-US" sz="2133" dirty="0"/>
              <a:t>+Oven 	</a:t>
            </a:r>
          </a:p>
          <a:p>
            <a:r>
              <a:rPr lang="en-US" sz="2133" dirty="0"/>
              <a:t>+Panera	</a:t>
            </a:r>
          </a:p>
          <a:p>
            <a:r>
              <a:rPr lang="en-US" sz="2133" dirty="0"/>
              <a:t>+Premier Catering</a:t>
            </a:r>
          </a:p>
          <a:p>
            <a:r>
              <a:rPr lang="en-US" sz="2133" dirty="0"/>
              <a:t>+Valentino’s		</a:t>
            </a:r>
          </a:p>
          <a:p>
            <a:r>
              <a:rPr lang="en-US" sz="2133" dirty="0"/>
              <a:t>+Venue Restaurant &amp; Lounge</a:t>
            </a:r>
          </a:p>
          <a:p>
            <a:r>
              <a:rPr lang="en-US" sz="2133" dirty="0"/>
              <a:t>+Wilderness Ridge</a:t>
            </a:r>
          </a:p>
          <a:p>
            <a:r>
              <a:rPr lang="en-US" sz="2133" dirty="0"/>
              <a:t>	 </a:t>
            </a:r>
          </a:p>
          <a:p>
            <a:endParaRPr lang="en-US" sz="2133" dirty="0"/>
          </a:p>
        </p:txBody>
      </p:sp>
    </p:spTree>
    <p:extLst>
      <p:ext uri="{BB962C8B-B14F-4D97-AF65-F5344CB8AC3E}">
        <p14:creationId xmlns:p14="http://schemas.microsoft.com/office/powerpoint/2010/main" val="41048829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92201" y="2425006"/>
            <a:ext cx="8890000" cy="2769989"/>
          </a:xfrm>
        </p:spPr>
        <p:txBody>
          <a:bodyPr/>
          <a:lstStyle/>
          <a:p>
            <a:r>
              <a:rPr lang="en-US" sz="6000" dirty="0"/>
              <a:t>Contracts </a:t>
            </a:r>
            <a:br>
              <a:rPr lang="en-US" sz="6000" dirty="0"/>
            </a:br>
            <a:r>
              <a:rPr lang="en-US" sz="6000" dirty="0"/>
              <a:t>Technology Purchases Reconciliation</a:t>
            </a:r>
          </a:p>
        </p:txBody>
      </p:sp>
    </p:spTree>
    <p:extLst>
      <p:ext uri="{BB962C8B-B14F-4D97-AF65-F5344CB8AC3E}">
        <p14:creationId xmlns:p14="http://schemas.microsoft.com/office/powerpoint/2010/main" val="360934257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F0434A9-6A43-4205-AC14-9AE6C75F447C}"/>
              </a:ext>
            </a:extLst>
          </p:cNvPr>
          <p:cNvSpPr>
            <a:spLocks noGrp="1"/>
          </p:cNvSpPr>
          <p:nvPr>
            <p:ph type="title"/>
          </p:nvPr>
        </p:nvSpPr>
        <p:spPr/>
        <p:txBody>
          <a:bodyPr/>
          <a:lstStyle/>
          <a:p>
            <a:r>
              <a:rPr lang="en-US" dirty="0"/>
              <a:t>Contracts</a:t>
            </a:r>
          </a:p>
        </p:txBody>
      </p:sp>
      <p:sp>
        <p:nvSpPr>
          <p:cNvPr id="5" name="Content Placeholder 4">
            <a:extLst>
              <a:ext uri="{FF2B5EF4-FFF2-40B4-BE49-F238E27FC236}">
                <a16:creationId xmlns:a16="http://schemas.microsoft.com/office/drawing/2014/main" id="{9F5BE50B-BB1C-476E-96DE-472610730EB0}"/>
              </a:ext>
            </a:extLst>
          </p:cNvPr>
          <p:cNvSpPr>
            <a:spLocks noGrp="1"/>
          </p:cNvSpPr>
          <p:nvPr>
            <p:ph type="body" idx="1"/>
          </p:nvPr>
        </p:nvSpPr>
        <p:spPr/>
        <p:txBody>
          <a:bodyPr>
            <a:normAutofit/>
          </a:bodyPr>
          <a:lstStyle/>
          <a:p>
            <a:r>
              <a:rPr lang="en-US" dirty="0"/>
              <a:t>Send any contract to</a:t>
            </a:r>
            <a:r>
              <a:rPr lang="en-US" dirty="0">
                <a:solidFill>
                  <a:srgbClr val="0070C0"/>
                </a:solidFill>
              </a:rPr>
              <a:t> </a:t>
            </a:r>
            <a:r>
              <a:rPr lang="en-US" dirty="0">
                <a:solidFill>
                  <a:srgbClr val="0070C0"/>
                </a:solidFill>
                <a:hlinkClick r:id="rId2"/>
              </a:rPr>
              <a:t>CEHScontracts@unl.edu</a:t>
            </a:r>
            <a:endParaRPr lang="en-US" dirty="0">
              <a:solidFill>
                <a:srgbClr val="0070C0"/>
              </a:solidFill>
            </a:endParaRPr>
          </a:p>
          <a:p>
            <a:r>
              <a:rPr lang="en-US" dirty="0"/>
              <a:t>Usually requires signatures from both parties, but not always. Some quotes only ask for one signature but still may be considered a contract.</a:t>
            </a:r>
          </a:p>
          <a:p>
            <a:r>
              <a:rPr lang="en-US" dirty="0"/>
              <a:t>DO NOT SIGN ANYTHING WITHOUT CONSULTING WITH THE BUSINESS TEAM</a:t>
            </a:r>
          </a:p>
          <a:p>
            <a:r>
              <a:rPr lang="en-US" dirty="0"/>
              <a:t>UNL has specific signature authority rules</a:t>
            </a:r>
          </a:p>
          <a:p>
            <a:r>
              <a:rPr lang="en-US" dirty="0"/>
              <a:t>Some can take weeks or even months to complete, send any contracts ASAP to get them in the workflow, even if the start date is a long way out</a:t>
            </a:r>
          </a:p>
        </p:txBody>
      </p:sp>
    </p:spTree>
    <p:extLst>
      <p:ext uri="{BB962C8B-B14F-4D97-AF65-F5344CB8AC3E}">
        <p14:creationId xmlns:p14="http://schemas.microsoft.com/office/powerpoint/2010/main" val="39231307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A4DDE6-F5D2-47D9-B120-7D6F832C6EBB}"/>
              </a:ext>
            </a:extLst>
          </p:cNvPr>
          <p:cNvSpPr>
            <a:spLocks noGrp="1"/>
          </p:cNvSpPr>
          <p:nvPr>
            <p:ph type="title"/>
          </p:nvPr>
        </p:nvSpPr>
        <p:spPr/>
        <p:txBody>
          <a:bodyPr>
            <a:normAutofit fontScale="90000"/>
          </a:bodyPr>
          <a:lstStyle/>
          <a:p>
            <a:r>
              <a:rPr lang="en-US" dirty="0"/>
              <a:t>Expense Contracts (we pay someone else)</a:t>
            </a:r>
          </a:p>
        </p:txBody>
      </p:sp>
      <p:sp>
        <p:nvSpPr>
          <p:cNvPr id="3" name="Content Placeholder 2">
            <a:extLst>
              <a:ext uri="{FF2B5EF4-FFF2-40B4-BE49-F238E27FC236}">
                <a16:creationId xmlns:a16="http://schemas.microsoft.com/office/drawing/2014/main" id="{6EED6871-9F6D-4F69-A505-C4BB3F417739}"/>
              </a:ext>
            </a:extLst>
          </p:cNvPr>
          <p:cNvSpPr>
            <a:spLocks noGrp="1"/>
          </p:cNvSpPr>
          <p:nvPr>
            <p:ph type="body" idx="1"/>
          </p:nvPr>
        </p:nvSpPr>
        <p:spPr/>
        <p:txBody>
          <a:bodyPr>
            <a:normAutofit lnSpcReduction="10000"/>
          </a:bodyPr>
          <a:lstStyle/>
          <a:p>
            <a:r>
              <a:rPr lang="en-US" dirty="0"/>
              <a:t>Legally bind UNL to purchase goods or services</a:t>
            </a:r>
          </a:p>
          <a:p>
            <a:pPr lvl="1"/>
            <a:r>
              <a:rPr lang="en-US" dirty="0"/>
              <a:t>Speakers, repairs, hotels/conferences, software licenses, consultants, etc.</a:t>
            </a:r>
          </a:p>
          <a:p>
            <a:r>
              <a:rPr lang="en-US" dirty="0"/>
              <a:t>UNL has required legal language for expense contract. We’ll use UNL’s standard contract template or add UNL’s legal addendum to a supplier’s contract</a:t>
            </a:r>
          </a:p>
          <a:p>
            <a:r>
              <a:rPr lang="en-US" dirty="0"/>
              <a:t>Business Team will review supplier terms and conditions</a:t>
            </a:r>
          </a:p>
          <a:p>
            <a:r>
              <a:rPr lang="en-US" dirty="0"/>
              <a:t>Contracts $5,000 or more must be sent to NU Procurement</a:t>
            </a:r>
          </a:p>
          <a:p>
            <a:pPr lvl="1"/>
            <a:r>
              <a:rPr lang="en-US" dirty="0"/>
              <a:t>Business Team will coordinate with NU Procurement to review and finalize</a:t>
            </a:r>
          </a:p>
          <a:p>
            <a:r>
              <a:rPr lang="en-US" dirty="0"/>
              <a:t>Must be uploaded to state website per Nebraska state law</a:t>
            </a:r>
          </a:p>
        </p:txBody>
      </p:sp>
    </p:spTree>
    <p:extLst>
      <p:ext uri="{BB962C8B-B14F-4D97-AF65-F5344CB8AC3E}">
        <p14:creationId xmlns:p14="http://schemas.microsoft.com/office/powerpoint/2010/main" val="242582252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048BE2-6262-4DD1-9B00-8DC8AFB0CBA2}"/>
              </a:ext>
            </a:extLst>
          </p:cNvPr>
          <p:cNvSpPr>
            <a:spLocks noGrp="1"/>
          </p:cNvSpPr>
          <p:nvPr>
            <p:ph type="title"/>
          </p:nvPr>
        </p:nvSpPr>
        <p:spPr/>
        <p:txBody>
          <a:bodyPr>
            <a:normAutofit fontScale="90000"/>
          </a:bodyPr>
          <a:lstStyle/>
          <a:p>
            <a:r>
              <a:rPr lang="en-US" sz="5333" dirty="0"/>
              <a:t>Revenue/Fee-for-Service (someone else pays us)</a:t>
            </a:r>
          </a:p>
        </p:txBody>
      </p:sp>
      <p:sp>
        <p:nvSpPr>
          <p:cNvPr id="3" name="Content Placeholder 2">
            <a:extLst>
              <a:ext uri="{FF2B5EF4-FFF2-40B4-BE49-F238E27FC236}">
                <a16:creationId xmlns:a16="http://schemas.microsoft.com/office/drawing/2014/main" id="{752FDDFB-A00E-459C-87C1-C4E2BE3FA03F}"/>
              </a:ext>
            </a:extLst>
          </p:cNvPr>
          <p:cNvSpPr>
            <a:spLocks noGrp="1"/>
          </p:cNvSpPr>
          <p:nvPr>
            <p:ph type="body" idx="1"/>
          </p:nvPr>
        </p:nvSpPr>
        <p:spPr/>
        <p:txBody>
          <a:bodyPr>
            <a:normAutofit/>
          </a:bodyPr>
          <a:lstStyle/>
          <a:p>
            <a:r>
              <a:rPr lang="en-US" dirty="0"/>
              <a:t>All revenue or Fee-for-Service contracts go to OSP to review</a:t>
            </a:r>
          </a:p>
          <a:p>
            <a:r>
              <a:rPr lang="en-US" dirty="0"/>
              <a:t>Subject to UNL’s federally-negotiated F&amp;A rates</a:t>
            </a:r>
          </a:p>
          <a:p>
            <a:pPr lvl="1"/>
            <a:r>
              <a:rPr lang="en-US" dirty="0"/>
              <a:t>Similar to grants/other external funding</a:t>
            </a:r>
          </a:p>
          <a:p>
            <a:pPr lvl="1"/>
            <a:r>
              <a:rPr lang="en-US" dirty="0"/>
              <a:t>Business team will advise on which rate, if applicable</a:t>
            </a:r>
          </a:p>
          <a:p>
            <a:r>
              <a:rPr lang="en-US" dirty="0"/>
              <a:t>UNL also has a standard Fee-for-Service contract template</a:t>
            </a:r>
          </a:p>
          <a:p>
            <a:r>
              <a:rPr lang="en-US" dirty="0"/>
              <a:t>Service Center contracts are case-by-case, must be reviewed by the Business Team</a:t>
            </a:r>
          </a:p>
          <a:p>
            <a:r>
              <a:rPr lang="en-US" dirty="0"/>
              <a:t>If a revenue-generating contract involved student experiences, the Dean may be able to sign. The Business Team will make that determination.</a:t>
            </a:r>
          </a:p>
        </p:txBody>
      </p:sp>
    </p:spTree>
    <p:extLst>
      <p:ext uri="{BB962C8B-B14F-4D97-AF65-F5344CB8AC3E}">
        <p14:creationId xmlns:p14="http://schemas.microsoft.com/office/powerpoint/2010/main" val="24684904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D95216-6DC4-4EF8-A200-2D9BCEABB887}"/>
              </a:ext>
            </a:extLst>
          </p:cNvPr>
          <p:cNvSpPr>
            <a:spLocks noGrp="1"/>
          </p:cNvSpPr>
          <p:nvPr>
            <p:ph type="title"/>
          </p:nvPr>
        </p:nvSpPr>
        <p:spPr/>
        <p:txBody>
          <a:bodyPr/>
          <a:lstStyle/>
          <a:p>
            <a:r>
              <a:rPr lang="en-US" dirty="0"/>
              <a:t>Other Contracts</a:t>
            </a:r>
          </a:p>
        </p:txBody>
      </p:sp>
      <p:sp>
        <p:nvSpPr>
          <p:cNvPr id="3" name="Content Placeholder 2">
            <a:extLst>
              <a:ext uri="{FF2B5EF4-FFF2-40B4-BE49-F238E27FC236}">
                <a16:creationId xmlns:a16="http://schemas.microsoft.com/office/drawing/2014/main" id="{A1522E86-CEB1-42FA-9FBC-783E04775297}"/>
              </a:ext>
            </a:extLst>
          </p:cNvPr>
          <p:cNvSpPr>
            <a:spLocks noGrp="1"/>
          </p:cNvSpPr>
          <p:nvPr>
            <p:ph type="body" idx="1"/>
          </p:nvPr>
        </p:nvSpPr>
        <p:spPr/>
        <p:txBody>
          <a:bodyPr/>
          <a:lstStyle/>
          <a:p>
            <a:r>
              <a:rPr lang="en-US" dirty="0"/>
              <a:t>Zero Dollar – Clinical practicums, student teacher contracts</a:t>
            </a:r>
          </a:p>
          <a:p>
            <a:r>
              <a:rPr lang="en-US" dirty="0"/>
              <a:t>Business Associate Agreement (BAA) – Involves HIPAA compliance</a:t>
            </a:r>
          </a:p>
          <a:p>
            <a:r>
              <a:rPr lang="en-US" dirty="0"/>
              <a:t>MOUs/Internal –signed by the Dean. MOUs are internal agreements with another University of Nebraska party.</a:t>
            </a:r>
          </a:p>
          <a:p>
            <a:r>
              <a:rPr lang="en-US" dirty="0"/>
              <a:t>When in doubt, ask questions!</a:t>
            </a:r>
          </a:p>
        </p:txBody>
      </p:sp>
    </p:spTree>
    <p:extLst>
      <p:ext uri="{BB962C8B-B14F-4D97-AF65-F5344CB8AC3E}">
        <p14:creationId xmlns:p14="http://schemas.microsoft.com/office/powerpoint/2010/main" val="204274486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73CA23-F37C-4735-B1DC-D3FE52E6A2D2}"/>
              </a:ext>
            </a:extLst>
          </p:cNvPr>
          <p:cNvSpPr>
            <a:spLocks noGrp="1"/>
          </p:cNvSpPr>
          <p:nvPr>
            <p:ph type="title"/>
          </p:nvPr>
        </p:nvSpPr>
        <p:spPr/>
        <p:txBody>
          <a:bodyPr/>
          <a:lstStyle/>
          <a:p>
            <a:r>
              <a:rPr lang="en-US" dirty="0"/>
              <a:t>Technology Purchases</a:t>
            </a:r>
          </a:p>
        </p:txBody>
      </p:sp>
      <p:sp>
        <p:nvSpPr>
          <p:cNvPr id="3" name="Content Placeholder 2">
            <a:extLst>
              <a:ext uri="{FF2B5EF4-FFF2-40B4-BE49-F238E27FC236}">
                <a16:creationId xmlns:a16="http://schemas.microsoft.com/office/drawing/2014/main" id="{CA915116-2D8A-4F3D-BD9B-6346430F8B76}"/>
              </a:ext>
            </a:extLst>
          </p:cNvPr>
          <p:cNvSpPr>
            <a:spLocks noGrp="1"/>
          </p:cNvSpPr>
          <p:nvPr>
            <p:ph type="body" idx="1"/>
          </p:nvPr>
        </p:nvSpPr>
        <p:spPr/>
        <p:txBody>
          <a:bodyPr>
            <a:normAutofit/>
          </a:bodyPr>
          <a:lstStyle/>
          <a:p>
            <a:pPr marL="0" indent="0">
              <a:buNone/>
            </a:pPr>
            <a:r>
              <a:rPr lang="en-US" sz="2400" u="sng" dirty="0"/>
              <a:t>ALL software</a:t>
            </a:r>
            <a:r>
              <a:rPr lang="en-US" sz="2400" dirty="0"/>
              <a:t> and </a:t>
            </a:r>
            <a:r>
              <a:rPr lang="en-US" sz="2400" u="sng" dirty="0"/>
              <a:t>MOST technology hardware</a:t>
            </a:r>
            <a:r>
              <a:rPr lang="en-US" sz="2400" dirty="0"/>
              <a:t> purchases must go through CEHS IT</a:t>
            </a:r>
            <a:endParaRPr lang="en-US" sz="2400" b="1" dirty="0"/>
          </a:p>
          <a:p>
            <a:pPr marL="0" indent="0">
              <a:buNone/>
            </a:pPr>
            <a:r>
              <a:rPr lang="en-US" sz="2400" b="1" dirty="0"/>
              <a:t>Software:</a:t>
            </a:r>
          </a:p>
          <a:p>
            <a:r>
              <a:rPr lang="en-US" sz="2400" dirty="0"/>
              <a:t>Check the catalog first: </a:t>
            </a:r>
            <a:r>
              <a:rPr lang="en-US" sz="2400" dirty="0">
                <a:hlinkClick r:id="rId2"/>
              </a:rPr>
              <a:t>https://itprocurement.unl.edu/software-catalog</a:t>
            </a:r>
            <a:endParaRPr lang="en-US" sz="2400" dirty="0"/>
          </a:p>
          <a:p>
            <a:r>
              <a:rPr lang="en-US" sz="2400" dirty="0"/>
              <a:t>Many enterprise software licenses (Adobe, Microsoft) are available at no cost to faculty, staff, and students.</a:t>
            </a:r>
          </a:p>
          <a:p>
            <a:r>
              <a:rPr lang="en-US" sz="2400" dirty="0"/>
              <a:t>Submit software requests at </a:t>
            </a:r>
            <a:r>
              <a:rPr lang="en-US" sz="2400" u="sng" dirty="0">
                <a:hlinkClick r:id="rId3" tooltip="http://cehshelp.unl.edu/"/>
              </a:rPr>
              <a:t>http://cehshelp.unl.edu</a:t>
            </a:r>
            <a:r>
              <a:rPr lang="en-US" sz="2400" dirty="0"/>
              <a:t>. CEHS IT will contact NU IT Procurement for a quote. Plan for several weeks to be processed through Procurement as software may need to be vetted by ITS Security and the accommodation office.</a:t>
            </a:r>
          </a:p>
          <a:p>
            <a:r>
              <a:rPr lang="en-US" sz="2400" dirty="0">
                <a:solidFill>
                  <a:srgbClr val="FF0000"/>
                </a:solidFill>
              </a:rPr>
              <a:t>Many software quotes ask for a signature – DO NOT SIGN, send to CEHS IT.</a:t>
            </a:r>
          </a:p>
          <a:p>
            <a:r>
              <a:rPr lang="en-US" sz="2400" dirty="0"/>
              <a:t>Cannot purchase with a p-card or personal credit card without advanced written approval from NU IT Procurement. Includes renewals, subscriptions and web-based services. Attach approval from IT procurement to p-card voucher.</a:t>
            </a:r>
          </a:p>
        </p:txBody>
      </p:sp>
    </p:spTree>
    <p:extLst>
      <p:ext uri="{BB962C8B-B14F-4D97-AF65-F5344CB8AC3E}">
        <p14:creationId xmlns:p14="http://schemas.microsoft.com/office/powerpoint/2010/main" val="158963689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Technology Purchases</a:t>
            </a:r>
          </a:p>
        </p:txBody>
      </p:sp>
      <p:sp>
        <p:nvSpPr>
          <p:cNvPr id="3" name="Content Placeholder 2"/>
          <p:cNvSpPr>
            <a:spLocks noGrp="1"/>
          </p:cNvSpPr>
          <p:nvPr>
            <p:ph type="body" idx="1"/>
          </p:nvPr>
        </p:nvSpPr>
        <p:spPr/>
        <p:txBody>
          <a:bodyPr>
            <a:normAutofit/>
          </a:bodyPr>
          <a:lstStyle/>
          <a:p>
            <a:pPr marL="0" indent="0">
              <a:buNone/>
            </a:pPr>
            <a:r>
              <a:rPr lang="en-US" sz="2667" b="1" dirty="0"/>
              <a:t>Hardware Purchases Under $150:</a:t>
            </a:r>
          </a:p>
          <a:p>
            <a:r>
              <a:rPr lang="en-US" sz="2267" dirty="0"/>
              <a:t>Either CEHS IT or department staff can submit the orders with the following exceptions.</a:t>
            </a:r>
          </a:p>
          <a:p>
            <a:pPr lvl="1"/>
            <a:r>
              <a:rPr lang="en-US" sz="1733" dirty="0"/>
              <a:t>Computers, tablets, printers and external storage devices (hard drives and flash drives) </a:t>
            </a:r>
            <a:r>
              <a:rPr lang="en-US" sz="1733" u="sng" dirty="0"/>
              <a:t>must</a:t>
            </a:r>
            <a:r>
              <a:rPr lang="en-US" sz="1733" dirty="0"/>
              <a:t> go through CEHS IT. </a:t>
            </a:r>
          </a:p>
          <a:p>
            <a:r>
              <a:rPr lang="en-US" sz="2133" dirty="0"/>
              <a:t>Contract with CDW-G which includes significant discounts and rebates. Strongly encouraged to purchase all technology items, including printer toner, through CDW-G in </a:t>
            </a:r>
            <a:r>
              <a:rPr lang="en-US" sz="2133" dirty="0" err="1"/>
              <a:t>eSHOP</a:t>
            </a:r>
            <a:r>
              <a:rPr lang="en-US" sz="2133" dirty="0"/>
              <a:t>.</a:t>
            </a:r>
          </a:p>
          <a:p>
            <a:endParaRPr lang="en-US" sz="2133" b="1" dirty="0"/>
          </a:p>
          <a:p>
            <a:pPr marL="0" indent="0">
              <a:buNone/>
            </a:pPr>
            <a:r>
              <a:rPr lang="en-US" sz="2667" b="1" dirty="0"/>
              <a:t>Hardware Purchases $150 and over:</a:t>
            </a:r>
          </a:p>
          <a:p>
            <a:r>
              <a:rPr lang="en-US" sz="2400" u="sng" dirty="0"/>
              <a:t>Must</a:t>
            </a:r>
            <a:r>
              <a:rPr lang="en-US" sz="2400" dirty="0"/>
              <a:t> be ordered through CEHS IT.</a:t>
            </a:r>
            <a:endParaRPr lang="en-US" sz="2267" dirty="0"/>
          </a:p>
          <a:p>
            <a:r>
              <a:rPr lang="en-US" sz="2267" dirty="0"/>
              <a:t>Submit your request at </a:t>
            </a:r>
            <a:r>
              <a:rPr lang="en-US" sz="2267" u="sng" dirty="0">
                <a:hlinkClick r:id="rId3" tooltip="http://cehshelp.unl.edu/"/>
              </a:rPr>
              <a:t>http://cehshelp.unl.edu</a:t>
            </a:r>
            <a:r>
              <a:rPr lang="en-US" sz="2267" dirty="0"/>
              <a:t>.</a:t>
            </a:r>
          </a:p>
        </p:txBody>
      </p:sp>
    </p:spTree>
    <p:extLst>
      <p:ext uri="{BB962C8B-B14F-4D97-AF65-F5344CB8AC3E}">
        <p14:creationId xmlns:p14="http://schemas.microsoft.com/office/powerpoint/2010/main" val="60672251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722B9A-924C-4701-9342-D7E7BAEB65FE}"/>
              </a:ext>
            </a:extLst>
          </p:cNvPr>
          <p:cNvSpPr>
            <a:spLocks noGrp="1"/>
          </p:cNvSpPr>
          <p:nvPr>
            <p:ph type="title"/>
          </p:nvPr>
        </p:nvSpPr>
        <p:spPr/>
        <p:txBody>
          <a:bodyPr/>
          <a:lstStyle/>
          <a:p>
            <a:r>
              <a:rPr lang="en-US" dirty="0"/>
              <a:t>Reconciliation Documentation</a:t>
            </a:r>
          </a:p>
        </p:txBody>
      </p:sp>
      <p:sp>
        <p:nvSpPr>
          <p:cNvPr id="3" name="Content Placeholder 2">
            <a:extLst>
              <a:ext uri="{FF2B5EF4-FFF2-40B4-BE49-F238E27FC236}">
                <a16:creationId xmlns:a16="http://schemas.microsoft.com/office/drawing/2014/main" id="{5548B371-EF16-49ED-990D-CA60BEDED65B}"/>
              </a:ext>
            </a:extLst>
          </p:cNvPr>
          <p:cNvSpPr>
            <a:spLocks noGrp="1"/>
          </p:cNvSpPr>
          <p:nvPr>
            <p:ph type="body" idx="1"/>
          </p:nvPr>
        </p:nvSpPr>
        <p:spPr/>
        <p:txBody>
          <a:bodyPr>
            <a:normAutofit lnSpcReduction="10000"/>
          </a:bodyPr>
          <a:lstStyle/>
          <a:p>
            <a:r>
              <a:rPr lang="en-US" dirty="0"/>
              <a:t>We need backup documentation for all revenues and expenses</a:t>
            </a:r>
          </a:p>
          <a:p>
            <a:r>
              <a:rPr lang="en-US" dirty="0"/>
              <a:t>Send packing slips to the Business Team</a:t>
            </a:r>
          </a:p>
          <a:p>
            <a:pPr lvl="1"/>
            <a:r>
              <a:rPr lang="en-US" dirty="0"/>
              <a:t>Scan and email to </a:t>
            </a:r>
            <a:r>
              <a:rPr lang="en-US" dirty="0">
                <a:hlinkClick r:id="rId2"/>
              </a:rPr>
              <a:t>CEHS-Reconciliation@unl.edu</a:t>
            </a:r>
            <a:endParaRPr lang="en-US" dirty="0"/>
          </a:p>
          <a:p>
            <a:pPr lvl="1"/>
            <a:r>
              <a:rPr lang="en-US" dirty="0"/>
              <a:t>Mail to the Business Team addressed to CEHS Reconciliation, CPEH 135, 0234</a:t>
            </a:r>
          </a:p>
          <a:p>
            <a:r>
              <a:rPr lang="en-US" dirty="0"/>
              <a:t>Sign and record date shipment was received</a:t>
            </a:r>
          </a:p>
          <a:p>
            <a:r>
              <a:rPr lang="en-US" dirty="0"/>
              <a:t>If no packing slip, email to confirm items/services were received as ordered</a:t>
            </a:r>
          </a:p>
          <a:p>
            <a:pPr lvl="1"/>
            <a:r>
              <a:rPr lang="en-US" dirty="0"/>
              <a:t>List cost object, PO # (if applicable), vendor/supplier, and what was ordered</a:t>
            </a:r>
          </a:p>
        </p:txBody>
      </p:sp>
    </p:spTree>
    <p:extLst>
      <p:ext uri="{BB962C8B-B14F-4D97-AF65-F5344CB8AC3E}">
        <p14:creationId xmlns:p14="http://schemas.microsoft.com/office/powerpoint/2010/main" val="145840265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92201" y="2425006"/>
            <a:ext cx="8890000" cy="2769989"/>
          </a:xfrm>
        </p:spPr>
        <p:txBody>
          <a:bodyPr/>
          <a:lstStyle/>
          <a:p>
            <a:r>
              <a:rPr lang="en-US" sz="6000" dirty="0"/>
              <a:t>Year-end</a:t>
            </a:r>
            <a:br>
              <a:rPr lang="en-US" sz="6000" dirty="0"/>
            </a:br>
            <a:r>
              <a:rPr lang="en-US" sz="6000" b="1" dirty="0"/>
              <a:t>Processing Timeline</a:t>
            </a:r>
            <a:br>
              <a:rPr lang="en-US" sz="6000" dirty="0"/>
            </a:br>
            <a:r>
              <a:rPr lang="en-US" sz="6000" dirty="0"/>
              <a:t>Resources</a:t>
            </a:r>
          </a:p>
        </p:txBody>
      </p:sp>
    </p:spTree>
    <p:extLst>
      <p:ext uri="{BB962C8B-B14F-4D97-AF65-F5344CB8AC3E}">
        <p14:creationId xmlns:p14="http://schemas.microsoft.com/office/powerpoint/2010/main" val="26564687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F0434A9-6A43-4205-AC14-9AE6C75F447C}"/>
              </a:ext>
            </a:extLst>
          </p:cNvPr>
          <p:cNvSpPr>
            <a:spLocks noGrp="1"/>
          </p:cNvSpPr>
          <p:nvPr>
            <p:ph type="title"/>
          </p:nvPr>
        </p:nvSpPr>
        <p:spPr/>
        <p:txBody>
          <a:bodyPr/>
          <a:lstStyle/>
          <a:p>
            <a:r>
              <a:rPr lang="en-US" dirty="0"/>
              <a:t>If someone pays us</a:t>
            </a:r>
          </a:p>
        </p:txBody>
      </p:sp>
      <p:sp>
        <p:nvSpPr>
          <p:cNvPr id="5" name="Content Placeholder 4">
            <a:extLst>
              <a:ext uri="{FF2B5EF4-FFF2-40B4-BE49-F238E27FC236}">
                <a16:creationId xmlns:a16="http://schemas.microsoft.com/office/drawing/2014/main" id="{9F5BE50B-BB1C-476E-96DE-472610730EB0}"/>
              </a:ext>
            </a:extLst>
          </p:cNvPr>
          <p:cNvSpPr>
            <a:spLocks noGrp="1"/>
          </p:cNvSpPr>
          <p:nvPr>
            <p:ph type="body" idx="1"/>
          </p:nvPr>
        </p:nvSpPr>
        <p:spPr/>
        <p:txBody>
          <a:bodyPr>
            <a:normAutofit/>
          </a:bodyPr>
          <a:lstStyle/>
          <a:p>
            <a:pPr lvl="0"/>
            <a:r>
              <a:rPr lang="en-US" dirty="0"/>
              <a:t>Cash/checks</a:t>
            </a:r>
          </a:p>
          <a:p>
            <a:pPr lvl="0"/>
            <a:r>
              <a:rPr lang="en-US" dirty="0"/>
              <a:t>Credit card: in-person or online</a:t>
            </a:r>
          </a:p>
          <a:p>
            <a:pPr lvl="1"/>
            <a:r>
              <a:rPr lang="en-US" dirty="0"/>
              <a:t>Business team’s credit card terminal: available in CPEH 135L or phone call to Yadah Mukendi Muamba</a:t>
            </a:r>
          </a:p>
          <a:p>
            <a:pPr lvl="1"/>
            <a:r>
              <a:rPr lang="en-US" dirty="0"/>
              <a:t>Employees handling credit card payments need complete security awareness training</a:t>
            </a:r>
          </a:p>
          <a:p>
            <a:r>
              <a:rPr lang="en-US" dirty="0"/>
              <a:t>Wire transfer</a:t>
            </a:r>
          </a:p>
          <a:p>
            <a:pPr lvl="0"/>
            <a:r>
              <a:rPr lang="en-US" dirty="0"/>
              <a:t>IBT if payment from a NE state agency</a:t>
            </a:r>
          </a:p>
          <a:p>
            <a:pPr lvl="0"/>
            <a:r>
              <a:rPr lang="en-US" dirty="0"/>
              <a:t>Internal charge/JE if internal client</a:t>
            </a:r>
          </a:p>
          <a:p>
            <a:pPr lvl="0"/>
            <a:endParaRPr lang="en-US" dirty="0"/>
          </a:p>
        </p:txBody>
      </p:sp>
    </p:spTree>
    <p:extLst>
      <p:ext uri="{BB962C8B-B14F-4D97-AF65-F5344CB8AC3E}">
        <p14:creationId xmlns:p14="http://schemas.microsoft.com/office/powerpoint/2010/main" val="33113028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722B9A-924C-4701-9342-D7E7BAEB65FE}"/>
              </a:ext>
            </a:extLst>
          </p:cNvPr>
          <p:cNvSpPr>
            <a:spLocks noGrp="1"/>
          </p:cNvSpPr>
          <p:nvPr>
            <p:ph type="title"/>
          </p:nvPr>
        </p:nvSpPr>
        <p:spPr/>
        <p:txBody>
          <a:bodyPr/>
          <a:lstStyle/>
          <a:p>
            <a:r>
              <a:rPr lang="en-US" dirty="0"/>
              <a:t>Year-end</a:t>
            </a:r>
          </a:p>
        </p:txBody>
      </p:sp>
      <p:sp>
        <p:nvSpPr>
          <p:cNvPr id="3" name="Content Placeholder 2">
            <a:extLst>
              <a:ext uri="{FF2B5EF4-FFF2-40B4-BE49-F238E27FC236}">
                <a16:creationId xmlns:a16="http://schemas.microsoft.com/office/drawing/2014/main" id="{5548B371-EF16-49ED-990D-CA60BEDED65B}"/>
              </a:ext>
            </a:extLst>
          </p:cNvPr>
          <p:cNvSpPr>
            <a:spLocks noGrp="1"/>
          </p:cNvSpPr>
          <p:nvPr>
            <p:ph type="body" idx="1"/>
          </p:nvPr>
        </p:nvSpPr>
        <p:spPr/>
        <p:txBody>
          <a:bodyPr>
            <a:normAutofit/>
          </a:bodyPr>
          <a:lstStyle/>
          <a:p>
            <a:r>
              <a:rPr lang="en-US" altLang="en-US" dirty="0">
                <a:solidFill>
                  <a:srgbClr val="000000"/>
                </a:solidFill>
                <a:latin typeface="Arial" panose="020B0604020202020204" pitchFamily="34" charset="0"/>
              </a:rPr>
              <a:t>Fiscal Year 2023 ends 6/30/2023</a:t>
            </a:r>
          </a:p>
          <a:p>
            <a:r>
              <a:rPr lang="en-US" altLang="en-US" dirty="0">
                <a:solidFill>
                  <a:srgbClr val="000000"/>
                </a:solidFill>
                <a:latin typeface="Arial" panose="020B0604020202020204" pitchFamily="34" charset="0"/>
              </a:rPr>
              <a:t>Submit your P-card documentation </a:t>
            </a:r>
            <a:r>
              <a:rPr lang="en-US" altLang="en-US" u="sng" dirty="0">
                <a:solidFill>
                  <a:srgbClr val="000000"/>
                </a:solidFill>
                <a:latin typeface="Arial" panose="020B0604020202020204" pitchFamily="34" charset="0"/>
              </a:rPr>
              <a:t>as soon as possible</a:t>
            </a:r>
          </a:p>
          <a:p>
            <a:r>
              <a:rPr lang="en-US" altLang="en-US" dirty="0">
                <a:solidFill>
                  <a:srgbClr val="000000"/>
                </a:solidFill>
                <a:latin typeface="Arial" panose="020B0604020202020204" pitchFamily="34" charset="0"/>
              </a:rPr>
              <a:t>To pay an expense belonging to FY23, department </a:t>
            </a:r>
            <a:r>
              <a:rPr lang="en-US" altLang="en-US" u="sng" dirty="0">
                <a:solidFill>
                  <a:srgbClr val="000000"/>
                </a:solidFill>
                <a:latin typeface="Arial" panose="020B0604020202020204" pitchFamily="34" charset="0"/>
              </a:rPr>
              <a:t>mark invoice as FY23, write the date item is received</a:t>
            </a:r>
            <a:r>
              <a:rPr lang="en-US" altLang="en-US" dirty="0">
                <a:solidFill>
                  <a:srgbClr val="000000"/>
                </a:solidFill>
                <a:latin typeface="Arial" panose="020B0604020202020204" pitchFamily="34" charset="0"/>
              </a:rPr>
              <a:t> and route it to the business team</a:t>
            </a:r>
          </a:p>
          <a:p>
            <a:r>
              <a:rPr lang="en-US" altLang="en-US" dirty="0">
                <a:solidFill>
                  <a:srgbClr val="000000"/>
                </a:solidFill>
                <a:latin typeface="Arial" panose="020B0604020202020204" pitchFamily="34" charset="0"/>
              </a:rPr>
              <a:t>Review commitments on SAP Index Reports</a:t>
            </a:r>
          </a:p>
          <a:p>
            <a:endParaRPr lang="en-US" altLang="en-US" dirty="0">
              <a:solidFill>
                <a:srgbClr val="000000"/>
              </a:solidFill>
            </a:endParaRPr>
          </a:p>
          <a:p>
            <a:pPr marL="0" indent="0">
              <a:buNone/>
            </a:pPr>
            <a:endParaRPr lang="en-US" dirty="0"/>
          </a:p>
        </p:txBody>
      </p:sp>
    </p:spTree>
    <p:extLst>
      <p:ext uri="{BB962C8B-B14F-4D97-AF65-F5344CB8AC3E}">
        <p14:creationId xmlns:p14="http://schemas.microsoft.com/office/powerpoint/2010/main" val="80021866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722B9A-924C-4701-9342-D7E7BAEB65FE}"/>
              </a:ext>
            </a:extLst>
          </p:cNvPr>
          <p:cNvSpPr>
            <a:spLocks noGrp="1"/>
          </p:cNvSpPr>
          <p:nvPr>
            <p:ph type="title"/>
          </p:nvPr>
        </p:nvSpPr>
        <p:spPr/>
        <p:txBody>
          <a:bodyPr/>
          <a:lstStyle/>
          <a:p>
            <a:r>
              <a:rPr lang="en-US" dirty="0"/>
              <a:t>Year-end Reports</a:t>
            </a:r>
          </a:p>
        </p:txBody>
      </p:sp>
      <p:sp>
        <p:nvSpPr>
          <p:cNvPr id="3" name="Content Placeholder 2">
            <a:extLst>
              <a:ext uri="{FF2B5EF4-FFF2-40B4-BE49-F238E27FC236}">
                <a16:creationId xmlns:a16="http://schemas.microsoft.com/office/drawing/2014/main" id="{5548B371-EF16-49ED-990D-CA60BEDED65B}"/>
              </a:ext>
            </a:extLst>
          </p:cNvPr>
          <p:cNvSpPr>
            <a:spLocks noGrp="1"/>
          </p:cNvSpPr>
          <p:nvPr>
            <p:ph type="body" idx="1"/>
          </p:nvPr>
        </p:nvSpPr>
        <p:spPr/>
        <p:txBody>
          <a:bodyPr>
            <a:normAutofit/>
          </a:bodyPr>
          <a:lstStyle/>
          <a:p>
            <a:pPr marL="0" indent="0">
              <a:buNone/>
            </a:pPr>
            <a:r>
              <a:rPr lang="en-US" dirty="0"/>
              <a:t> - Inventory: </a:t>
            </a:r>
          </a:p>
          <a:p>
            <a:pPr lvl="1"/>
            <a:r>
              <a:rPr lang="en-US" dirty="0"/>
              <a:t>	Notify Accounting inventory count date: first week of June</a:t>
            </a:r>
          </a:p>
          <a:p>
            <a:pPr lvl="1"/>
            <a:r>
              <a:rPr lang="en-US" dirty="0"/>
              <a:t>	Inventory report due to Accounting: first week of July</a:t>
            </a:r>
          </a:p>
          <a:p>
            <a:pPr marL="0" indent="0">
              <a:buNone/>
            </a:pPr>
            <a:r>
              <a:rPr lang="en-US" dirty="0"/>
              <a:t> - Accounts Receivable balance: due to Accounting the first week of July</a:t>
            </a:r>
          </a:p>
          <a:p>
            <a:pPr marL="0" indent="0">
              <a:buNone/>
            </a:pPr>
            <a:r>
              <a:rPr lang="en-US" dirty="0"/>
              <a:t>- Deferred Revenue and prepaid expenses: due to Accounting the third week of July</a:t>
            </a:r>
          </a:p>
        </p:txBody>
      </p:sp>
    </p:spTree>
    <p:extLst>
      <p:ext uri="{BB962C8B-B14F-4D97-AF65-F5344CB8AC3E}">
        <p14:creationId xmlns:p14="http://schemas.microsoft.com/office/powerpoint/2010/main" val="349210726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F0434A9-6A43-4205-AC14-9AE6C75F447C}"/>
              </a:ext>
            </a:extLst>
          </p:cNvPr>
          <p:cNvSpPr>
            <a:spLocks noGrp="1"/>
          </p:cNvSpPr>
          <p:nvPr>
            <p:ph type="title"/>
          </p:nvPr>
        </p:nvSpPr>
        <p:spPr/>
        <p:txBody>
          <a:bodyPr/>
          <a:lstStyle/>
          <a:p>
            <a:r>
              <a:rPr lang="en-US" b="1" dirty="0"/>
              <a:t>Processing Timeline</a:t>
            </a:r>
            <a:endParaRPr lang="en-US" dirty="0"/>
          </a:p>
        </p:txBody>
      </p:sp>
      <p:sp>
        <p:nvSpPr>
          <p:cNvPr id="5" name="Content Placeholder 4">
            <a:extLst>
              <a:ext uri="{FF2B5EF4-FFF2-40B4-BE49-F238E27FC236}">
                <a16:creationId xmlns:a16="http://schemas.microsoft.com/office/drawing/2014/main" id="{9F5BE50B-BB1C-476E-96DE-472610730EB0}"/>
              </a:ext>
            </a:extLst>
          </p:cNvPr>
          <p:cNvSpPr>
            <a:spLocks noGrp="1"/>
          </p:cNvSpPr>
          <p:nvPr>
            <p:ph type="body" idx="1"/>
          </p:nvPr>
        </p:nvSpPr>
        <p:spPr/>
        <p:txBody>
          <a:bodyPr>
            <a:noAutofit/>
          </a:bodyPr>
          <a:lstStyle/>
          <a:p>
            <a:pPr marL="0" indent="0">
              <a:buNone/>
            </a:pPr>
            <a:r>
              <a:rPr lang="en-US" sz="2667" b="1" dirty="0"/>
              <a:t>P-card application</a:t>
            </a:r>
            <a:r>
              <a:rPr lang="en-US" sz="2667" dirty="0"/>
              <a:t>: 3 weeks – 1 month</a:t>
            </a:r>
          </a:p>
          <a:p>
            <a:pPr marL="0" indent="0">
              <a:buNone/>
            </a:pPr>
            <a:r>
              <a:rPr lang="en-US" sz="2667" b="1" dirty="0"/>
              <a:t>Direct Pay invoices: </a:t>
            </a:r>
            <a:r>
              <a:rPr lang="en-US" sz="2667" dirty="0"/>
              <a:t>1 week – 2 weeks</a:t>
            </a:r>
          </a:p>
          <a:p>
            <a:pPr marL="0" indent="0">
              <a:buNone/>
            </a:pPr>
            <a:r>
              <a:rPr lang="en-US" sz="2667" b="1" dirty="0"/>
              <a:t>PO invoices/Visiting Personnel/Warrant Requests: </a:t>
            </a:r>
            <a:r>
              <a:rPr lang="en-US" sz="2667" dirty="0"/>
              <a:t>3 weeks –  over one month</a:t>
            </a:r>
          </a:p>
          <a:p>
            <a:r>
              <a:rPr lang="en-US" sz="2667" dirty="0"/>
              <a:t>When paperwork is received by Business Team, we process and send to Accounting. </a:t>
            </a:r>
          </a:p>
          <a:p>
            <a:r>
              <a:rPr lang="en-US" sz="2667" dirty="0"/>
              <a:t>In Accounting, it is audited, entered into SAP and sent to the state for a check (warrant) to be cut using the Invoice/Voucher process. </a:t>
            </a:r>
          </a:p>
          <a:p>
            <a:r>
              <a:rPr lang="en-US" sz="2667" dirty="0"/>
              <a:t>The Department of Administrative Services (DAS) sends the warrant directly to the vendor unless the department requests otherwise.</a:t>
            </a:r>
          </a:p>
          <a:p>
            <a:endParaRPr lang="en-US" sz="2667" dirty="0">
              <a:highlight>
                <a:srgbClr val="FFFF00"/>
              </a:highlight>
            </a:endParaRPr>
          </a:p>
          <a:p>
            <a:endParaRPr lang="en-US" sz="2667" dirty="0">
              <a:highlight>
                <a:srgbClr val="FFFF00"/>
              </a:highlight>
            </a:endParaRPr>
          </a:p>
          <a:p>
            <a:pPr marL="0" indent="0">
              <a:buNone/>
            </a:pPr>
            <a:endParaRPr lang="en-US" sz="1867" b="1" dirty="0"/>
          </a:p>
        </p:txBody>
      </p:sp>
    </p:spTree>
    <p:extLst>
      <p:ext uri="{BB962C8B-B14F-4D97-AF65-F5344CB8AC3E}">
        <p14:creationId xmlns:p14="http://schemas.microsoft.com/office/powerpoint/2010/main" val="50921883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722B9A-924C-4701-9342-D7E7BAEB65FE}"/>
              </a:ext>
            </a:extLst>
          </p:cNvPr>
          <p:cNvSpPr>
            <a:spLocks noGrp="1"/>
          </p:cNvSpPr>
          <p:nvPr>
            <p:ph type="title"/>
          </p:nvPr>
        </p:nvSpPr>
        <p:spPr/>
        <p:txBody>
          <a:bodyPr/>
          <a:lstStyle/>
          <a:p>
            <a:r>
              <a:rPr lang="en-US" dirty="0"/>
              <a:t>Resources</a:t>
            </a:r>
          </a:p>
        </p:txBody>
      </p:sp>
      <p:sp>
        <p:nvSpPr>
          <p:cNvPr id="3" name="Content Placeholder 2">
            <a:extLst>
              <a:ext uri="{FF2B5EF4-FFF2-40B4-BE49-F238E27FC236}">
                <a16:creationId xmlns:a16="http://schemas.microsoft.com/office/drawing/2014/main" id="{5548B371-EF16-49ED-990D-CA60BEDED65B}"/>
              </a:ext>
            </a:extLst>
          </p:cNvPr>
          <p:cNvSpPr>
            <a:spLocks noGrp="1"/>
          </p:cNvSpPr>
          <p:nvPr>
            <p:ph type="body" idx="1"/>
          </p:nvPr>
        </p:nvSpPr>
        <p:spPr/>
        <p:txBody>
          <a:bodyPr>
            <a:normAutofit lnSpcReduction="10000"/>
          </a:bodyPr>
          <a:lstStyle/>
          <a:p>
            <a:r>
              <a:rPr lang="en-US" dirty="0"/>
              <a:t>CEHS Business Center website </a:t>
            </a:r>
          </a:p>
          <a:p>
            <a:pPr lvl="1"/>
            <a:r>
              <a:rPr lang="en-US" sz="2400" dirty="0">
                <a:hlinkClick r:id="rId3"/>
              </a:rPr>
              <a:t>https://cehs.unl.edu/cehs/cehs-business-center/</a:t>
            </a:r>
            <a:endParaRPr lang="en-US" sz="2400" dirty="0"/>
          </a:p>
          <a:p>
            <a:endParaRPr lang="en-US" dirty="0"/>
          </a:p>
          <a:p>
            <a:endParaRPr lang="en-US" dirty="0"/>
          </a:p>
          <a:p>
            <a:endParaRPr lang="en-US" dirty="0"/>
          </a:p>
          <a:p>
            <a:endParaRPr lang="en-US" dirty="0"/>
          </a:p>
          <a:p>
            <a:endParaRPr lang="en-US" dirty="0"/>
          </a:p>
          <a:p>
            <a:endParaRPr lang="en-US" dirty="0"/>
          </a:p>
          <a:p>
            <a:endParaRPr lang="en-US" dirty="0"/>
          </a:p>
          <a:p>
            <a:r>
              <a:rPr lang="en-US" dirty="0"/>
              <a:t>Ways-to-Pay Document</a:t>
            </a:r>
          </a:p>
        </p:txBody>
      </p:sp>
      <p:pic>
        <p:nvPicPr>
          <p:cNvPr id="6" name="Picture 5">
            <a:extLst>
              <a:ext uri="{FF2B5EF4-FFF2-40B4-BE49-F238E27FC236}">
                <a16:creationId xmlns:a16="http://schemas.microsoft.com/office/drawing/2014/main" id="{44AC7776-6FD3-69B6-F46B-CD18BB773957}"/>
              </a:ext>
            </a:extLst>
          </p:cNvPr>
          <p:cNvPicPr>
            <a:picLocks noChangeAspect="1"/>
          </p:cNvPicPr>
          <p:nvPr/>
        </p:nvPicPr>
        <p:blipFill>
          <a:blip r:embed="rId4"/>
          <a:stretch>
            <a:fillRect/>
          </a:stretch>
        </p:blipFill>
        <p:spPr>
          <a:xfrm>
            <a:off x="2870200" y="3130476"/>
            <a:ext cx="12431023" cy="3360126"/>
          </a:xfrm>
          <a:prstGeom prst="rect">
            <a:avLst/>
          </a:prstGeom>
        </p:spPr>
      </p:pic>
    </p:spTree>
    <p:extLst>
      <p:ext uri="{BB962C8B-B14F-4D97-AF65-F5344CB8AC3E}">
        <p14:creationId xmlns:p14="http://schemas.microsoft.com/office/powerpoint/2010/main" val="342713811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722B9A-924C-4701-9342-D7E7BAEB65FE}"/>
              </a:ext>
            </a:extLst>
          </p:cNvPr>
          <p:cNvSpPr>
            <a:spLocks noGrp="1"/>
          </p:cNvSpPr>
          <p:nvPr>
            <p:ph type="title"/>
          </p:nvPr>
        </p:nvSpPr>
        <p:spPr/>
        <p:txBody>
          <a:bodyPr/>
          <a:lstStyle/>
          <a:p>
            <a:r>
              <a:rPr lang="en-US" dirty="0"/>
              <a:t>Contact Information</a:t>
            </a:r>
          </a:p>
        </p:txBody>
      </p:sp>
      <p:sp>
        <p:nvSpPr>
          <p:cNvPr id="3" name="Content Placeholder 2">
            <a:extLst>
              <a:ext uri="{FF2B5EF4-FFF2-40B4-BE49-F238E27FC236}">
                <a16:creationId xmlns:a16="http://schemas.microsoft.com/office/drawing/2014/main" id="{5548B371-EF16-49ED-990D-CA60BEDED65B}"/>
              </a:ext>
            </a:extLst>
          </p:cNvPr>
          <p:cNvSpPr>
            <a:spLocks noGrp="1"/>
          </p:cNvSpPr>
          <p:nvPr>
            <p:ph type="body" idx="1"/>
          </p:nvPr>
        </p:nvSpPr>
        <p:spPr/>
        <p:txBody>
          <a:bodyPr>
            <a:normAutofit/>
          </a:bodyPr>
          <a:lstStyle/>
          <a:p>
            <a:pPr lvl="1"/>
            <a:r>
              <a:rPr lang="en-US" b="1" dirty="0" err="1"/>
              <a:t>eSHOP</a:t>
            </a:r>
            <a:r>
              <a:rPr lang="en-US" b="1" dirty="0"/>
              <a:t> question: </a:t>
            </a:r>
            <a:r>
              <a:rPr lang="en-US" dirty="0"/>
              <a:t>Erin Stoddard</a:t>
            </a:r>
          </a:p>
          <a:p>
            <a:pPr lvl="1"/>
            <a:r>
              <a:rPr lang="en-US" b="1" dirty="0"/>
              <a:t>Direct Pay &amp; PO invoice/Visiting Personnel/Warrant Request</a:t>
            </a:r>
            <a:r>
              <a:rPr lang="en-US" dirty="0"/>
              <a:t>: Yadah Mukendi Muamba (</a:t>
            </a:r>
            <a:r>
              <a:rPr lang="en-US" i="1" dirty="0"/>
              <a:t>City Campus and Dean’s office</a:t>
            </a:r>
            <a:r>
              <a:rPr lang="en-US" dirty="0"/>
              <a:t>), Carrie Brownyard (</a:t>
            </a:r>
            <a:r>
              <a:rPr lang="en-US" i="1" dirty="0"/>
              <a:t>East Campus</a:t>
            </a:r>
            <a:r>
              <a:rPr lang="en-US" dirty="0"/>
              <a:t>)</a:t>
            </a:r>
          </a:p>
          <a:p>
            <a:pPr lvl="1"/>
            <a:r>
              <a:rPr lang="en-US" b="1" dirty="0"/>
              <a:t>P-card/Concur: </a:t>
            </a:r>
            <a:r>
              <a:rPr lang="en-US" dirty="0"/>
              <a:t>Yadah Mukendi Muamba (</a:t>
            </a:r>
            <a:r>
              <a:rPr lang="en-US" i="1" dirty="0"/>
              <a:t>City Campus and Dean’s office</a:t>
            </a:r>
            <a:r>
              <a:rPr lang="en-US" dirty="0"/>
              <a:t>), Carrie Brownyard (</a:t>
            </a:r>
            <a:r>
              <a:rPr lang="en-US" i="1" dirty="0"/>
              <a:t>East Campus</a:t>
            </a:r>
            <a:r>
              <a:rPr lang="en-US" dirty="0"/>
              <a:t>)</a:t>
            </a:r>
          </a:p>
          <a:p>
            <a:pPr lvl="1"/>
            <a:r>
              <a:rPr lang="en-US" b="1" dirty="0"/>
              <a:t>Cash/Check Deposits: </a:t>
            </a:r>
            <a:r>
              <a:rPr lang="en-US" dirty="0"/>
              <a:t>Yadah Mukendi Muamba (</a:t>
            </a:r>
            <a:r>
              <a:rPr lang="en-US" i="1" dirty="0"/>
              <a:t>City Campus</a:t>
            </a:r>
            <a:r>
              <a:rPr lang="en-US" dirty="0"/>
              <a:t>), Carrie Brownyard (</a:t>
            </a:r>
            <a:r>
              <a:rPr lang="en-US" i="1" dirty="0"/>
              <a:t>East Campus</a:t>
            </a:r>
            <a:r>
              <a:rPr lang="en-US" dirty="0"/>
              <a:t>)</a:t>
            </a:r>
          </a:p>
          <a:p>
            <a:pPr lvl="1"/>
            <a:r>
              <a:rPr lang="en-US" b="1" dirty="0"/>
              <a:t>Credit card payment: </a:t>
            </a:r>
            <a:r>
              <a:rPr lang="en-US" dirty="0"/>
              <a:t>Yadah Mukendi Muamba </a:t>
            </a:r>
          </a:p>
          <a:p>
            <a:pPr lvl="1"/>
            <a:r>
              <a:rPr lang="en-US" b="1" dirty="0"/>
              <a:t>Packing Slip/Backup documentation: </a:t>
            </a:r>
            <a:r>
              <a:rPr lang="en-US" dirty="0"/>
              <a:t>send to CEHS-Reconciliation@unl.edu</a:t>
            </a:r>
          </a:p>
          <a:p>
            <a:pPr lvl="1"/>
            <a:r>
              <a:rPr lang="en-US" b="1" dirty="0"/>
              <a:t>Contract: </a:t>
            </a:r>
            <a:r>
              <a:rPr lang="en-US" dirty="0"/>
              <a:t>send to CEHScontracts@unl.edu</a:t>
            </a:r>
            <a:endParaRPr lang="en-US" b="1" dirty="0"/>
          </a:p>
        </p:txBody>
      </p:sp>
    </p:spTree>
    <p:extLst>
      <p:ext uri="{BB962C8B-B14F-4D97-AF65-F5344CB8AC3E}">
        <p14:creationId xmlns:p14="http://schemas.microsoft.com/office/powerpoint/2010/main" val="342076975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65085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dirty="0"/>
              <a:t>Cash Handling Policies and Procedures</a:t>
            </a:r>
            <a:endParaRPr lang="en-US" dirty="0"/>
          </a:p>
        </p:txBody>
      </p:sp>
    </p:spTree>
    <p:extLst>
      <p:ext uri="{BB962C8B-B14F-4D97-AF65-F5344CB8AC3E}">
        <p14:creationId xmlns:p14="http://schemas.microsoft.com/office/powerpoint/2010/main" val="11451365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Cash Handling Policies and Procedures</a:t>
            </a:r>
            <a:endParaRPr lang="en-US" dirty="0"/>
          </a:p>
        </p:txBody>
      </p:sp>
      <p:sp>
        <p:nvSpPr>
          <p:cNvPr id="3" name="Content Placeholder 2"/>
          <p:cNvSpPr>
            <a:spLocks noGrp="1"/>
          </p:cNvSpPr>
          <p:nvPr>
            <p:ph type="body" idx="1"/>
          </p:nvPr>
        </p:nvSpPr>
        <p:spPr>
          <a:xfrm>
            <a:off x="2870200" y="1668648"/>
            <a:ext cx="12593320" cy="5806704"/>
          </a:xfrm>
        </p:spPr>
        <p:txBody>
          <a:bodyPr>
            <a:normAutofit/>
          </a:bodyPr>
          <a:lstStyle/>
          <a:p>
            <a:pPr>
              <a:buFont typeface="Arial" panose="020B0604020202020204" pitchFamily="34" charset="0"/>
              <a:buChar char="•"/>
            </a:pPr>
            <a:r>
              <a:rPr lang="en-US" sz="3200" dirty="0"/>
              <a:t>Employees with cash handling responsibility must review at least annually the UNL Cash Handling Policies and Procedures</a:t>
            </a:r>
          </a:p>
          <a:p>
            <a:pPr marL="268217" lvl="1" indent="0">
              <a:buNone/>
            </a:pPr>
            <a:endParaRPr lang="en-US" dirty="0"/>
          </a:p>
        </p:txBody>
      </p:sp>
      <p:pic>
        <p:nvPicPr>
          <p:cNvPr id="5" name="Picture 4">
            <a:extLst>
              <a:ext uri="{FF2B5EF4-FFF2-40B4-BE49-F238E27FC236}">
                <a16:creationId xmlns:a16="http://schemas.microsoft.com/office/drawing/2014/main" id="{72E11DAE-43AE-A315-E247-CA663EFACDC1}"/>
              </a:ext>
            </a:extLst>
          </p:cNvPr>
          <p:cNvPicPr>
            <a:picLocks noChangeAspect="1"/>
          </p:cNvPicPr>
          <p:nvPr/>
        </p:nvPicPr>
        <p:blipFill>
          <a:blip r:embed="rId3"/>
          <a:stretch>
            <a:fillRect/>
          </a:stretch>
        </p:blipFill>
        <p:spPr>
          <a:xfrm>
            <a:off x="3786457" y="2924637"/>
            <a:ext cx="8834200" cy="5183138"/>
          </a:xfrm>
          <a:prstGeom prst="rect">
            <a:avLst/>
          </a:prstGeom>
        </p:spPr>
      </p:pic>
    </p:spTree>
    <p:extLst>
      <p:ext uri="{BB962C8B-B14F-4D97-AF65-F5344CB8AC3E}">
        <p14:creationId xmlns:p14="http://schemas.microsoft.com/office/powerpoint/2010/main" val="37788445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Receipting Monies</a:t>
            </a:r>
            <a:endParaRPr lang="en-US" dirty="0"/>
          </a:p>
        </p:txBody>
      </p:sp>
      <p:sp>
        <p:nvSpPr>
          <p:cNvPr id="3" name="Content Placeholder 2"/>
          <p:cNvSpPr>
            <a:spLocks noGrp="1"/>
          </p:cNvSpPr>
          <p:nvPr>
            <p:ph type="body" idx="1"/>
          </p:nvPr>
        </p:nvSpPr>
        <p:spPr/>
        <p:txBody>
          <a:bodyPr>
            <a:normAutofit/>
          </a:bodyPr>
          <a:lstStyle/>
          <a:p>
            <a:pPr lvl="1">
              <a:buFont typeface="Arial" panose="020B0604020202020204" pitchFamily="34" charset="0"/>
              <a:buChar char="•"/>
            </a:pPr>
            <a:r>
              <a:rPr lang="en-US" dirty="0"/>
              <a:t>All monies should be deposited promptly and </a:t>
            </a:r>
            <a:r>
              <a:rPr lang="en-US" i="1" dirty="0"/>
              <a:t>intact</a:t>
            </a:r>
            <a:r>
              <a:rPr lang="en-US" dirty="0"/>
              <a:t> to the Bursar’s Office.  </a:t>
            </a:r>
          </a:p>
          <a:p>
            <a:pPr lvl="1">
              <a:buFont typeface="Arial" panose="020B0604020202020204" pitchFamily="34" charset="0"/>
              <a:buChar char="•"/>
            </a:pPr>
            <a:r>
              <a:rPr lang="en-US" dirty="0"/>
              <a:t>Departments must deposit all collections with the Bursar's Office </a:t>
            </a:r>
            <a:r>
              <a:rPr lang="en-US" b="1" dirty="0">
                <a:solidFill>
                  <a:srgbClr val="FF0000"/>
                </a:solidFill>
              </a:rPr>
              <a:t>within two business days</a:t>
            </a:r>
            <a:r>
              <a:rPr lang="en-US" dirty="0"/>
              <a:t>, and more frequently as activity warrants.  For some departments, a daily deposit schedule has been established.  </a:t>
            </a:r>
          </a:p>
          <a:p>
            <a:pPr lvl="2">
              <a:buFont typeface="Arial" panose="020B0604020202020204" pitchFamily="34" charset="0"/>
              <a:buChar char="•"/>
            </a:pPr>
            <a:r>
              <a:rPr lang="en-US" i="1" dirty="0"/>
              <a:t>Any check of $10,000 or greater must be delivered with the appropriate form for deposit to the Bursar or Post Awards Administration office within one business day of receipt.</a:t>
            </a:r>
            <a:r>
              <a:rPr lang="en-US" dirty="0"/>
              <a:t> </a:t>
            </a:r>
          </a:p>
          <a:p>
            <a:pPr lvl="1">
              <a:buFont typeface="Arial" panose="020B0604020202020204" pitchFamily="34" charset="0"/>
              <a:buChar char="•"/>
            </a:pPr>
            <a:endParaRPr lang="en-US" sz="1600" dirty="0"/>
          </a:p>
        </p:txBody>
      </p:sp>
    </p:spTree>
    <p:extLst>
      <p:ext uri="{BB962C8B-B14F-4D97-AF65-F5344CB8AC3E}">
        <p14:creationId xmlns:p14="http://schemas.microsoft.com/office/powerpoint/2010/main" val="23377029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Check Acceptance</a:t>
            </a:r>
            <a:endParaRPr lang="en-US" dirty="0"/>
          </a:p>
        </p:txBody>
      </p:sp>
      <p:sp>
        <p:nvSpPr>
          <p:cNvPr id="3" name="Content Placeholder 2"/>
          <p:cNvSpPr>
            <a:spLocks noGrp="1"/>
          </p:cNvSpPr>
          <p:nvPr>
            <p:ph type="body" idx="1"/>
          </p:nvPr>
        </p:nvSpPr>
        <p:spPr/>
        <p:txBody>
          <a:bodyPr>
            <a:normAutofit/>
          </a:bodyPr>
          <a:lstStyle/>
          <a:p>
            <a:pPr lvl="1">
              <a:buFont typeface="Arial" panose="020B0604020202020204" pitchFamily="34" charset="0"/>
              <a:buChar char="•"/>
            </a:pPr>
            <a:r>
              <a:rPr lang="en-US" sz="3600" dirty="0"/>
              <a:t>Made payable to the "University of Nebraska–Lincoln".</a:t>
            </a:r>
          </a:p>
          <a:p>
            <a:pPr lvl="1">
              <a:buFont typeface="Arial" panose="020B0604020202020204" pitchFamily="34" charset="0"/>
              <a:buChar char="•"/>
            </a:pPr>
            <a:r>
              <a:rPr lang="en-US" sz="3600" dirty="0"/>
              <a:t>All checks should be accepted only in the amount of the sale.  Checks may not be cashed or written for more than the sale.</a:t>
            </a:r>
          </a:p>
          <a:p>
            <a:pPr lvl="1">
              <a:buFont typeface="Arial" panose="020B0604020202020204" pitchFamily="34" charset="0"/>
              <a:buChar char="•"/>
            </a:pPr>
            <a:r>
              <a:rPr lang="en-US" sz="3600" dirty="0"/>
              <a:t>Post-dated (dated in the future) or two-party (payee is not the University) checks are not accepted</a:t>
            </a:r>
          </a:p>
          <a:p>
            <a:pPr lvl="1">
              <a:buFont typeface="Arial" panose="020B0604020202020204" pitchFamily="34" charset="0"/>
              <a:buChar char="•"/>
            </a:pPr>
            <a:r>
              <a:rPr lang="en-US" sz="3600" dirty="0"/>
              <a:t>Checks, traveler’s checks and money orders are restrictively endorsed as received.  </a:t>
            </a:r>
          </a:p>
          <a:p>
            <a:pPr lvl="1">
              <a:buFont typeface="Arial" panose="020B0604020202020204" pitchFamily="34" charset="0"/>
              <a:buChar char="•"/>
            </a:pPr>
            <a:r>
              <a:rPr lang="en-US" sz="3600" dirty="0"/>
              <a:t>All checks need to be payable through a US Bank in US Dollars.  Contact the Bursar’s Office with any questions about receiving international payments. </a:t>
            </a:r>
          </a:p>
          <a:p>
            <a:pPr lvl="1">
              <a:buFont typeface="Arial" panose="020B0604020202020204" pitchFamily="34" charset="0"/>
              <a:buChar char="•"/>
            </a:pPr>
            <a:endParaRPr lang="en-US" dirty="0"/>
          </a:p>
        </p:txBody>
      </p:sp>
    </p:spTree>
    <p:extLst>
      <p:ext uri="{BB962C8B-B14F-4D97-AF65-F5344CB8AC3E}">
        <p14:creationId xmlns:p14="http://schemas.microsoft.com/office/powerpoint/2010/main" val="24954276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Change Funds</a:t>
            </a:r>
            <a:endParaRPr lang="en-US" dirty="0"/>
          </a:p>
        </p:txBody>
      </p:sp>
      <p:sp>
        <p:nvSpPr>
          <p:cNvPr id="3" name="Content Placeholder 2"/>
          <p:cNvSpPr>
            <a:spLocks noGrp="1"/>
          </p:cNvSpPr>
          <p:nvPr>
            <p:ph type="body" idx="1"/>
          </p:nvPr>
        </p:nvSpPr>
        <p:spPr/>
        <p:txBody>
          <a:bodyPr>
            <a:normAutofit/>
          </a:bodyPr>
          <a:lstStyle/>
          <a:p>
            <a:pPr lvl="1">
              <a:buFont typeface="Arial" panose="020B0604020202020204" pitchFamily="34" charset="0"/>
              <a:buChar char="•"/>
            </a:pPr>
            <a:r>
              <a:rPr lang="en-US" dirty="0"/>
              <a:t>Change funds may be obtained, increased or decreased only by approval of the Associate Vice Chancellor for Business and Finance through the Bursar’s Office. </a:t>
            </a:r>
          </a:p>
          <a:p>
            <a:pPr lvl="1">
              <a:buFont typeface="Arial" panose="020B0604020202020204" pitchFamily="34" charset="0"/>
              <a:buChar char="•"/>
            </a:pPr>
            <a:r>
              <a:rPr lang="en-US" dirty="0"/>
              <a:t>The Bursar's Office must be notified immediately when a change in fund custodian occurs.  The new fund custodian completes the appropriate forms at the Bursar's Office.</a:t>
            </a:r>
          </a:p>
          <a:p>
            <a:pPr lvl="1">
              <a:buFont typeface="Arial" panose="020B0604020202020204" pitchFamily="34" charset="0"/>
              <a:buChar char="•"/>
            </a:pPr>
            <a:r>
              <a:rPr lang="en-US" dirty="0"/>
              <a:t>Cash cannot be withheld from a deposit for the purpose of adding to or creating a change fund. </a:t>
            </a:r>
          </a:p>
          <a:p>
            <a:pPr lvl="1">
              <a:buFont typeface="Arial" panose="020B0604020202020204" pitchFamily="34" charset="0"/>
              <a:buChar char="•"/>
            </a:pPr>
            <a:r>
              <a:rPr lang="en-US" b="1" dirty="0"/>
              <a:t>Use of change funds or undeposited receipts</a:t>
            </a:r>
            <a:r>
              <a:rPr lang="en-US" dirty="0"/>
              <a:t> for petty cash purchases, loans, advances, or check cashing for any individual (including employees and students) is strictly prohibited.</a:t>
            </a:r>
          </a:p>
          <a:p>
            <a:pPr lvl="1">
              <a:buFont typeface="Arial" panose="020B0604020202020204" pitchFamily="34" charset="0"/>
              <a:buChar char="•"/>
            </a:pPr>
            <a:endParaRPr lang="en-US" dirty="0"/>
          </a:p>
        </p:txBody>
      </p:sp>
    </p:spTree>
    <p:extLst>
      <p:ext uri="{BB962C8B-B14F-4D97-AF65-F5344CB8AC3E}">
        <p14:creationId xmlns:p14="http://schemas.microsoft.com/office/powerpoint/2010/main" val="3993926513"/>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1889</TotalTime>
  <Words>3251</Words>
  <Application>Microsoft Office PowerPoint</Application>
  <PresentationFormat>Custom</PresentationFormat>
  <Paragraphs>281</Paragraphs>
  <Slides>45</Slides>
  <Notes>7</Notes>
  <HiddenSlides>2</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45</vt:i4>
      </vt:variant>
    </vt:vector>
  </HeadingPairs>
  <TitlesOfParts>
    <vt:vector size="51" baseType="lpstr">
      <vt:lpstr>Arial</vt:lpstr>
      <vt:lpstr>Calibri</vt:lpstr>
      <vt:lpstr>Calibri Light</vt:lpstr>
      <vt:lpstr>Helvetica</vt:lpstr>
      <vt:lpstr>Wingdings</vt:lpstr>
      <vt:lpstr>Office Theme</vt:lpstr>
      <vt:lpstr>CEHS Financial Process Update 2023</vt:lpstr>
      <vt:lpstr>Agenda</vt:lpstr>
      <vt:lpstr>If someone pays us</vt:lpstr>
      <vt:lpstr>If someone pays us</vt:lpstr>
      <vt:lpstr>Cash Handling Policies and Procedures</vt:lpstr>
      <vt:lpstr>Cash Handling Policies and Procedures</vt:lpstr>
      <vt:lpstr>Receipting Monies</vt:lpstr>
      <vt:lpstr>Check Acceptance</vt:lpstr>
      <vt:lpstr>Change Funds</vt:lpstr>
      <vt:lpstr>Security of Funds / Equipment</vt:lpstr>
      <vt:lpstr>Security of Funds / Equipment</vt:lpstr>
      <vt:lpstr>Cash Handling Staffing</vt:lpstr>
      <vt:lpstr>Other Policies and Procedures</vt:lpstr>
      <vt:lpstr>If we pay someone</vt:lpstr>
      <vt:lpstr>If we pay someone </vt:lpstr>
      <vt:lpstr>Before paying someone </vt:lpstr>
      <vt:lpstr>Purchase Documents</vt:lpstr>
      <vt:lpstr>eSHOP</vt:lpstr>
      <vt:lpstr>eSHOP Quantity Receipt</vt:lpstr>
      <vt:lpstr>Direct Pay</vt:lpstr>
      <vt:lpstr>Purchasing Card</vt:lpstr>
      <vt:lpstr>Purchasing Card</vt:lpstr>
      <vt:lpstr>Employee Reimbursement</vt:lpstr>
      <vt:lpstr>Non-Employee Payments/Reimbursements</vt:lpstr>
      <vt:lpstr>Foundation Direct Payment</vt:lpstr>
      <vt:lpstr>Food payments</vt:lpstr>
      <vt:lpstr>Food Service on Campus </vt:lpstr>
      <vt:lpstr>Food payments </vt:lpstr>
      <vt:lpstr>Food payments </vt:lpstr>
      <vt:lpstr>Food Payments</vt:lpstr>
      <vt:lpstr>Contracts  Technology Purchases Reconciliation</vt:lpstr>
      <vt:lpstr>Contracts</vt:lpstr>
      <vt:lpstr>Expense Contracts (we pay someone else)</vt:lpstr>
      <vt:lpstr>Revenue/Fee-for-Service (someone else pays us)</vt:lpstr>
      <vt:lpstr>Other Contracts</vt:lpstr>
      <vt:lpstr>Technology Purchases</vt:lpstr>
      <vt:lpstr>Technology Purchases</vt:lpstr>
      <vt:lpstr>Reconciliation Documentation</vt:lpstr>
      <vt:lpstr>Year-end Processing Timeline Resources</vt:lpstr>
      <vt:lpstr>Year-end</vt:lpstr>
      <vt:lpstr>Year-end Reports</vt:lpstr>
      <vt:lpstr>Processing Timeline</vt:lpstr>
      <vt:lpstr>Resources</vt:lpstr>
      <vt:lpstr>Contact Information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Mary Thompson</dc:creator>
  <cp:lastModifiedBy>Ly Tran</cp:lastModifiedBy>
  <cp:revision>54</cp:revision>
  <cp:lastPrinted>2023-05-08T17:11:31Z</cp:lastPrinted>
  <dcterms:created xsi:type="dcterms:W3CDTF">2020-03-05T22:54:26Z</dcterms:created>
  <dcterms:modified xsi:type="dcterms:W3CDTF">2023-05-08T20:35:44Z</dcterms:modified>
</cp:coreProperties>
</file>