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handoutMasterIdLst>
    <p:handoutMasterId r:id="rId17"/>
  </p:handoutMasterIdLst>
  <p:sldIdLst>
    <p:sldId id="263" r:id="rId5"/>
    <p:sldId id="265" r:id="rId6"/>
    <p:sldId id="264" r:id="rId7"/>
    <p:sldId id="266" r:id="rId8"/>
    <p:sldId id="268" r:id="rId9"/>
    <p:sldId id="267" r:id="rId10"/>
    <p:sldId id="269" r:id="rId11"/>
    <p:sldId id="273" r:id="rId12"/>
    <p:sldId id="271" r:id="rId13"/>
    <p:sldId id="272" r:id="rId14"/>
    <p:sldId id="270" r:id="rId15"/>
    <p:sldId id="262" r:id="rId16"/>
  </p:sldIdLst>
  <p:sldSz cx="16257588"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E1E938-DF00-384B-9E86-0E9504337A29}" v="2" dt="2024-01-17T22:46:57.937"/>
    <p1510:client id="{B11E5271-C8A7-7644-A922-0D71745CA837}" v="1" dt="2024-01-18T15:41:02.0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20"/>
    <p:restoredTop sz="96234"/>
  </p:normalViewPr>
  <p:slideViewPr>
    <p:cSldViewPr snapToGrid="0" snapToObjects="1">
      <p:cViewPr varScale="1">
        <p:scale>
          <a:sx n="110" d="100"/>
          <a:sy n="110" d="100"/>
        </p:scale>
        <p:origin x="156" y="276"/>
      </p:cViewPr>
      <p:guideLst/>
    </p:cSldViewPr>
  </p:slid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F3A9A1-A8C3-3040-9BCE-598B520B0E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0473C275-A668-A244-88DC-8FECA81AAD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CCC5EA5-268D-AA47-A75A-E0DFFCDAEE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30CF27-1DC1-B843-9188-3BC503264760}" type="slidenum">
              <a:rPr lang="en-US" smtClean="0"/>
              <a:t>‹#›</a:t>
            </a:fld>
            <a:endParaRPr lang="en-US"/>
          </a:p>
        </p:txBody>
      </p:sp>
    </p:spTree>
    <p:extLst>
      <p:ext uri="{BB962C8B-B14F-4D97-AF65-F5344CB8AC3E}">
        <p14:creationId xmlns:p14="http://schemas.microsoft.com/office/powerpoint/2010/main" val="130752447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25BAB1DE-ABB7-A042-B832-7703E6ECBC1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912" t="1996" r="30502" b="27696"/>
          <a:stretch/>
        </p:blipFill>
        <p:spPr>
          <a:xfrm>
            <a:off x="0" y="0"/>
            <a:ext cx="16257588" cy="8053109"/>
          </a:xfrm>
          <a:prstGeom prst="rect">
            <a:avLst/>
          </a:prstGeom>
        </p:spPr>
      </p:pic>
      <p:sp>
        <p:nvSpPr>
          <p:cNvPr id="22" name="Holder 2">
            <a:extLst>
              <a:ext uri="{FF2B5EF4-FFF2-40B4-BE49-F238E27FC236}">
                <a16:creationId xmlns:a16="http://schemas.microsoft.com/office/drawing/2014/main" id="{CDAAEEFA-4EAC-2B45-BE8A-E6DF077F8177}"/>
              </a:ext>
            </a:extLst>
          </p:cNvPr>
          <p:cNvSpPr>
            <a:spLocks noGrp="1"/>
          </p:cNvSpPr>
          <p:nvPr>
            <p:ph type="ctrTitle"/>
          </p:nvPr>
        </p:nvSpPr>
        <p:spPr>
          <a:xfrm>
            <a:off x="927770" y="4037219"/>
            <a:ext cx="14389100" cy="1538883"/>
          </a:xfrm>
          <a:prstGeom prst="rect">
            <a:avLst/>
          </a:prstGeom>
        </p:spPr>
        <p:txBody>
          <a:bodyPr wrap="square" lIns="0" tIns="0" rIns="0" bIns="0" anchor="ctr">
            <a:spAutoFit/>
          </a:bodyPr>
          <a:lstStyle>
            <a:lvl1pPr algn="ctr">
              <a:lnSpc>
                <a:spcPct val="100000"/>
              </a:lnSpc>
              <a:defRPr sz="10000" b="1" i="1">
                <a:solidFill>
                  <a:schemeClr val="bg1"/>
                </a:solidFill>
                <a:latin typeface="Helvetica" pitchFamily="2" charset="0"/>
                <a:cs typeface="Arial" panose="020B0604020202020204" pitchFamily="34" charset="0"/>
              </a:defRPr>
            </a:lvl1pPr>
          </a:lstStyle>
          <a:p>
            <a:pPr algn="ctr" rtl="0" eaLnBrk="1" hangingPunct="1">
              <a:lnSpc>
                <a:spcPct val="100000"/>
              </a:lnSpc>
            </a:pPr>
            <a:endParaRPr lang="en-US" dirty="0"/>
          </a:p>
        </p:txBody>
      </p:sp>
      <p:pic>
        <p:nvPicPr>
          <p:cNvPr id="23" name="Picture 22">
            <a:extLst>
              <a:ext uri="{FF2B5EF4-FFF2-40B4-BE49-F238E27FC236}">
                <a16:creationId xmlns:a16="http://schemas.microsoft.com/office/drawing/2014/main" id="{ABFE9FFF-11C8-B944-AFD5-B888603899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1137" y="1090891"/>
            <a:ext cx="1693725" cy="1479576"/>
          </a:xfrm>
          <a:prstGeom prst="rect">
            <a:avLst/>
          </a:prstGeom>
        </p:spPr>
      </p:pic>
      <p:sp>
        <p:nvSpPr>
          <p:cNvPr id="25" name="object 5">
            <a:extLst>
              <a:ext uri="{FF2B5EF4-FFF2-40B4-BE49-F238E27FC236}">
                <a16:creationId xmlns:a16="http://schemas.microsoft.com/office/drawing/2014/main" id="{DE4857C7-DFED-0F4E-8B25-E4E4C2A2CE84}"/>
              </a:ext>
            </a:extLst>
          </p:cNvPr>
          <p:cNvSpPr/>
          <p:nvPr userDrawn="1"/>
        </p:nvSpPr>
        <p:spPr>
          <a:xfrm>
            <a:off x="15316870" y="7151310"/>
            <a:ext cx="252661" cy="1383090"/>
          </a:xfrm>
          <a:custGeom>
            <a:avLst/>
            <a:gdLst/>
            <a:ahLst/>
            <a:cxnLst/>
            <a:rect l="l" t="t" r="r" b="b"/>
            <a:pathLst>
              <a:path w="6096000" h="203200">
                <a:moveTo>
                  <a:pt x="0" y="203200"/>
                </a:moveTo>
                <a:lnTo>
                  <a:pt x="6096000" y="203200"/>
                </a:lnTo>
                <a:lnTo>
                  <a:pt x="6096000" y="0"/>
                </a:lnTo>
                <a:lnTo>
                  <a:pt x="0" y="0"/>
                </a:lnTo>
                <a:lnTo>
                  <a:pt x="0" y="203200"/>
                </a:lnTo>
                <a:close/>
              </a:path>
            </a:pathLst>
          </a:custGeom>
          <a:solidFill>
            <a:srgbClr val="D1D3D4"/>
          </a:solidFill>
        </p:spPr>
        <p:txBody>
          <a:bodyPr wrap="square" lIns="0" tIns="0" rIns="0" bIns="0" rtlCol="0"/>
          <a:lstStyle/>
          <a:p>
            <a:endParaRPr/>
          </a:p>
        </p:txBody>
      </p:sp>
      <p:pic>
        <p:nvPicPr>
          <p:cNvPr id="26" name="Picture 25">
            <a:extLst>
              <a:ext uri="{FF2B5EF4-FFF2-40B4-BE49-F238E27FC236}">
                <a16:creationId xmlns:a16="http://schemas.microsoft.com/office/drawing/2014/main" id="{62948A65-F23A-8441-A801-857B78B9A98D}"/>
              </a:ext>
            </a:extLst>
          </p:cNvPr>
          <p:cNvPicPr>
            <a:picLocks noChangeAspect="1"/>
          </p:cNvPicPr>
          <p:nvPr userDrawn="1"/>
        </p:nvPicPr>
        <p:blipFill>
          <a:blip r:embed="rId4"/>
          <a:srcRect/>
          <a:stretch/>
        </p:blipFill>
        <p:spPr>
          <a:xfrm>
            <a:off x="5504873" y="8495091"/>
            <a:ext cx="5246254" cy="203200"/>
          </a:xfrm>
          <a:prstGeom prst="rect">
            <a:avLst/>
          </a:prstGeom>
        </p:spPr>
      </p:pic>
    </p:spTree>
    <p:extLst>
      <p:ext uri="{BB962C8B-B14F-4D97-AF65-F5344CB8AC3E}">
        <p14:creationId xmlns:p14="http://schemas.microsoft.com/office/powerpoint/2010/main" val="902784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CA2F69-3E29-E240-BB69-46719CCA9D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2142" b="1"/>
          <a:stretch/>
        </p:blipFill>
        <p:spPr>
          <a:xfrm>
            <a:off x="0" y="0"/>
            <a:ext cx="16256000" cy="8061686"/>
          </a:xfrm>
          <a:prstGeom prst="rect">
            <a:avLst/>
          </a:prstGeom>
        </p:spPr>
      </p:pic>
      <p:pic>
        <p:nvPicPr>
          <p:cNvPr id="9" name="Picture 8">
            <a:extLst>
              <a:ext uri="{FF2B5EF4-FFF2-40B4-BE49-F238E27FC236}">
                <a16:creationId xmlns:a16="http://schemas.microsoft.com/office/drawing/2014/main" id="{1C82FA9A-82EE-374A-8293-D674E09131AD}"/>
              </a:ext>
            </a:extLst>
          </p:cNvPr>
          <p:cNvPicPr>
            <a:picLocks noChangeAspect="1"/>
          </p:cNvPicPr>
          <p:nvPr userDrawn="1"/>
        </p:nvPicPr>
        <p:blipFill>
          <a:blip r:embed="rId3"/>
          <a:srcRect/>
          <a:stretch/>
        </p:blipFill>
        <p:spPr>
          <a:xfrm>
            <a:off x="5504873" y="8495091"/>
            <a:ext cx="5246254" cy="203200"/>
          </a:xfrm>
          <a:prstGeom prst="rect">
            <a:avLst/>
          </a:prstGeom>
        </p:spPr>
      </p:pic>
      <p:sp>
        <p:nvSpPr>
          <p:cNvPr id="10" name="object 5">
            <a:extLst>
              <a:ext uri="{FF2B5EF4-FFF2-40B4-BE49-F238E27FC236}">
                <a16:creationId xmlns:a16="http://schemas.microsoft.com/office/drawing/2014/main" id="{C47A2182-4B4E-5D42-8EA1-8C44B05BE5A0}"/>
              </a:ext>
            </a:extLst>
          </p:cNvPr>
          <p:cNvSpPr/>
          <p:nvPr userDrawn="1"/>
        </p:nvSpPr>
        <p:spPr>
          <a:xfrm>
            <a:off x="15316870" y="7151310"/>
            <a:ext cx="252661" cy="1383090"/>
          </a:xfrm>
          <a:custGeom>
            <a:avLst/>
            <a:gdLst/>
            <a:ahLst/>
            <a:cxnLst/>
            <a:rect l="l" t="t" r="r" b="b"/>
            <a:pathLst>
              <a:path w="6096000" h="203200">
                <a:moveTo>
                  <a:pt x="0" y="203200"/>
                </a:moveTo>
                <a:lnTo>
                  <a:pt x="6096000" y="203200"/>
                </a:lnTo>
                <a:lnTo>
                  <a:pt x="6096000" y="0"/>
                </a:lnTo>
                <a:lnTo>
                  <a:pt x="0" y="0"/>
                </a:lnTo>
                <a:lnTo>
                  <a:pt x="0" y="203200"/>
                </a:lnTo>
                <a:close/>
              </a:path>
            </a:pathLst>
          </a:custGeom>
          <a:solidFill>
            <a:srgbClr val="D1D3D4"/>
          </a:solidFill>
        </p:spPr>
        <p:txBody>
          <a:bodyPr wrap="square" lIns="0" tIns="0" rIns="0" bIns="0" rtlCol="0"/>
          <a:lstStyle/>
          <a:p>
            <a:endParaRPr/>
          </a:p>
        </p:txBody>
      </p:sp>
      <p:pic>
        <p:nvPicPr>
          <p:cNvPr id="11" name="Picture 10">
            <a:extLst>
              <a:ext uri="{FF2B5EF4-FFF2-40B4-BE49-F238E27FC236}">
                <a16:creationId xmlns:a16="http://schemas.microsoft.com/office/drawing/2014/main" id="{EA4643E7-4A8F-B946-8796-9170BDC0431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123738" y="762000"/>
            <a:ext cx="1395662" cy="1219199"/>
          </a:xfrm>
          <a:prstGeom prst="rect">
            <a:avLst/>
          </a:prstGeom>
        </p:spPr>
      </p:pic>
      <p:sp>
        <p:nvSpPr>
          <p:cNvPr id="12" name="Holder 2">
            <a:extLst>
              <a:ext uri="{FF2B5EF4-FFF2-40B4-BE49-F238E27FC236}">
                <a16:creationId xmlns:a16="http://schemas.microsoft.com/office/drawing/2014/main" id="{ADCC17BC-B2FD-124D-B323-AC7FA57160DB}"/>
              </a:ext>
            </a:extLst>
          </p:cNvPr>
          <p:cNvSpPr>
            <a:spLocks noGrp="1"/>
          </p:cNvSpPr>
          <p:nvPr>
            <p:ph type="title"/>
          </p:nvPr>
        </p:nvSpPr>
        <p:spPr>
          <a:xfrm>
            <a:off x="939800" y="959971"/>
            <a:ext cx="12522200" cy="714826"/>
          </a:xfrm>
          <a:prstGeom prst="rect">
            <a:avLst/>
          </a:prstGeom>
        </p:spPr>
        <p:txBody>
          <a:bodyPr lIns="0" tIns="0" rIns="0" bIns="0" anchor="ctr"/>
          <a:lstStyle>
            <a:lvl1pPr algn="l">
              <a:defRPr sz="4000" b="1" i="0">
                <a:solidFill>
                  <a:schemeClr val="tx1"/>
                </a:solidFill>
                <a:latin typeface="Helvetica" pitchFamily="2" charset="0"/>
                <a:cs typeface="Arial" panose="020B0604020202020204" pitchFamily="34" charset="0"/>
              </a:defRPr>
            </a:lvl1pPr>
          </a:lstStyle>
          <a:p>
            <a:pPr algn="l" rtl="0" eaLnBrk="1" hangingPunct="1"/>
            <a:endParaRPr dirty="0"/>
          </a:p>
        </p:txBody>
      </p:sp>
      <p:sp>
        <p:nvSpPr>
          <p:cNvPr id="13" name="Holder 3">
            <a:extLst>
              <a:ext uri="{FF2B5EF4-FFF2-40B4-BE49-F238E27FC236}">
                <a16:creationId xmlns:a16="http://schemas.microsoft.com/office/drawing/2014/main" id="{AF889DB3-9FDA-864E-995A-54142EA95D4F}"/>
              </a:ext>
            </a:extLst>
          </p:cNvPr>
          <p:cNvSpPr>
            <a:spLocks noGrp="1"/>
          </p:cNvSpPr>
          <p:nvPr>
            <p:ph type="body" idx="1"/>
          </p:nvPr>
        </p:nvSpPr>
        <p:spPr>
          <a:xfrm>
            <a:off x="939800" y="2133600"/>
            <a:ext cx="12522200" cy="5105399"/>
          </a:xfrm>
          <a:prstGeom prst="rect">
            <a:avLst/>
          </a:prstGeom>
        </p:spPr>
        <p:txBody>
          <a:bodyPr lIns="0" tIns="0" rIns="0" bIns="0" anchor="t"/>
          <a:lstStyle>
            <a:lvl1pPr algn="l">
              <a:defRPr sz="3600" b="0" i="0">
                <a:solidFill>
                  <a:schemeClr val="tx1">
                    <a:lumMod val="95000"/>
                    <a:lumOff val="5000"/>
                  </a:schemeClr>
                </a:solidFill>
                <a:latin typeface="Helvetica" pitchFamily="2" charset="0"/>
                <a:cs typeface="Arial" panose="020B0604020202020204" pitchFamily="34" charset="0"/>
              </a:defRPr>
            </a:lvl1pPr>
          </a:lstStyle>
          <a:p>
            <a:pPr marL="0" lvl="0" algn="l" rtl="0" eaLnBrk="1" hangingPunct="1"/>
            <a:endParaRPr lang="en-US" dirty="0"/>
          </a:p>
        </p:txBody>
      </p:sp>
    </p:spTree>
    <p:extLst>
      <p:ext uri="{BB962C8B-B14F-4D97-AF65-F5344CB8AC3E}">
        <p14:creationId xmlns:p14="http://schemas.microsoft.com/office/powerpoint/2010/main" val="3748905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DACEB4-37ED-0B41-9D8C-C6D3E78B64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2141" b="49889"/>
          <a:stretch/>
        </p:blipFill>
        <p:spPr>
          <a:xfrm>
            <a:off x="0" y="8033658"/>
            <a:ext cx="16256000" cy="1110341"/>
          </a:xfrm>
          <a:prstGeom prst="rect">
            <a:avLst/>
          </a:prstGeom>
        </p:spPr>
      </p:pic>
      <p:pic>
        <p:nvPicPr>
          <p:cNvPr id="8" name="Picture 7">
            <a:extLst>
              <a:ext uri="{FF2B5EF4-FFF2-40B4-BE49-F238E27FC236}">
                <a16:creationId xmlns:a16="http://schemas.microsoft.com/office/drawing/2014/main" id="{15A8EB3C-6837-1942-B3B3-DC771BFB5B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123738" y="762000"/>
            <a:ext cx="1395662" cy="1219199"/>
          </a:xfrm>
          <a:prstGeom prst="rect">
            <a:avLst/>
          </a:prstGeom>
        </p:spPr>
      </p:pic>
      <p:sp>
        <p:nvSpPr>
          <p:cNvPr id="9" name="Holder 2">
            <a:extLst>
              <a:ext uri="{FF2B5EF4-FFF2-40B4-BE49-F238E27FC236}">
                <a16:creationId xmlns:a16="http://schemas.microsoft.com/office/drawing/2014/main" id="{0936EB54-904D-3B42-B84B-CEDC38AC8433}"/>
              </a:ext>
            </a:extLst>
          </p:cNvPr>
          <p:cNvSpPr>
            <a:spLocks noGrp="1"/>
          </p:cNvSpPr>
          <p:nvPr>
            <p:ph type="title"/>
          </p:nvPr>
        </p:nvSpPr>
        <p:spPr>
          <a:xfrm>
            <a:off x="939800" y="959971"/>
            <a:ext cx="12522200" cy="714826"/>
          </a:xfrm>
          <a:prstGeom prst="rect">
            <a:avLst/>
          </a:prstGeom>
        </p:spPr>
        <p:txBody>
          <a:bodyPr lIns="0" tIns="0" rIns="0" bIns="0" anchor="ctr"/>
          <a:lstStyle>
            <a:lvl1pPr algn="l">
              <a:defRPr sz="4000" b="1" i="0">
                <a:solidFill>
                  <a:schemeClr val="tx1"/>
                </a:solidFill>
                <a:latin typeface="Helvetica" pitchFamily="2" charset="0"/>
                <a:cs typeface="Arial" panose="020B0604020202020204" pitchFamily="34" charset="0"/>
              </a:defRPr>
            </a:lvl1pPr>
          </a:lstStyle>
          <a:p>
            <a:pPr algn="l" rtl="0" eaLnBrk="1" hangingPunct="1"/>
            <a:endParaRPr dirty="0"/>
          </a:p>
        </p:txBody>
      </p:sp>
      <p:sp>
        <p:nvSpPr>
          <p:cNvPr id="10" name="Holder 3">
            <a:extLst>
              <a:ext uri="{FF2B5EF4-FFF2-40B4-BE49-F238E27FC236}">
                <a16:creationId xmlns:a16="http://schemas.microsoft.com/office/drawing/2014/main" id="{1E05A8C6-7916-2E4B-92AA-BEDD33557A8D}"/>
              </a:ext>
            </a:extLst>
          </p:cNvPr>
          <p:cNvSpPr>
            <a:spLocks noGrp="1"/>
          </p:cNvSpPr>
          <p:nvPr>
            <p:ph type="body" idx="1"/>
          </p:nvPr>
        </p:nvSpPr>
        <p:spPr>
          <a:xfrm>
            <a:off x="939800" y="2133600"/>
            <a:ext cx="12522200" cy="5105399"/>
          </a:xfrm>
          <a:prstGeom prst="rect">
            <a:avLst/>
          </a:prstGeom>
        </p:spPr>
        <p:txBody>
          <a:bodyPr lIns="0" tIns="0" rIns="0" bIns="0" anchor="t"/>
          <a:lstStyle>
            <a:lvl1pPr algn="l">
              <a:defRPr sz="3600" b="0" i="0">
                <a:solidFill>
                  <a:schemeClr val="tx1">
                    <a:lumMod val="95000"/>
                    <a:lumOff val="5000"/>
                  </a:schemeClr>
                </a:solidFill>
                <a:latin typeface="Helvetica" pitchFamily="2" charset="0"/>
                <a:cs typeface="Arial" panose="020B0604020202020204" pitchFamily="34" charset="0"/>
              </a:defRPr>
            </a:lvl1pPr>
          </a:lstStyle>
          <a:p>
            <a:pPr marL="0" lvl="0" algn="l" rtl="0" eaLnBrk="1" hangingPunct="1"/>
            <a:endParaRPr lang="en-US" dirty="0"/>
          </a:p>
        </p:txBody>
      </p:sp>
      <p:sp>
        <p:nvSpPr>
          <p:cNvPr id="11" name="object 5">
            <a:extLst>
              <a:ext uri="{FF2B5EF4-FFF2-40B4-BE49-F238E27FC236}">
                <a16:creationId xmlns:a16="http://schemas.microsoft.com/office/drawing/2014/main" id="{7482C415-06AF-2346-848B-CDBEDD0F1EC9}"/>
              </a:ext>
            </a:extLst>
          </p:cNvPr>
          <p:cNvSpPr/>
          <p:nvPr userDrawn="1"/>
        </p:nvSpPr>
        <p:spPr>
          <a:xfrm>
            <a:off x="15316870" y="7151310"/>
            <a:ext cx="252661" cy="1383090"/>
          </a:xfrm>
          <a:custGeom>
            <a:avLst/>
            <a:gdLst/>
            <a:ahLst/>
            <a:cxnLst/>
            <a:rect l="l" t="t" r="r" b="b"/>
            <a:pathLst>
              <a:path w="6096000" h="203200">
                <a:moveTo>
                  <a:pt x="0" y="203200"/>
                </a:moveTo>
                <a:lnTo>
                  <a:pt x="6096000" y="203200"/>
                </a:lnTo>
                <a:lnTo>
                  <a:pt x="6096000" y="0"/>
                </a:lnTo>
                <a:lnTo>
                  <a:pt x="0" y="0"/>
                </a:lnTo>
                <a:lnTo>
                  <a:pt x="0" y="203200"/>
                </a:lnTo>
                <a:close/>
              </a:path>
            </a:pathLst>
          </a:custGeom>
          <a:solidFill>
            <a:srgbClr val="D1D3D4"/>
          </a:solidFill>
        </p:spPr>
        <p:txBody>
          <a:bodyPr wrap="square" lIns="0" tIns="0" rIns="0" bIns="0" rtlCol="0"/>
          <a:lstStyle/>
          <a:p>
            <a:endParaRPr/>
          </a:p>
        </p:txBody>
      </p:sp>
      <p:pic>
        <p:nvPicPr>
          <p:cNvPr id="12" name="Picture 11">
            <a:extLst>
              <a:ext uri="{FF2B5EF4-FFF2-40B4-BE49-F238E27FC236}">
                <a16:creationId xmlns:a16="http://schemas.microsoft.com/office/drawing/2014/main" id="{431AA61B-C57C-8D48-BB44-2556F89E18B4}"/>
              </a:ext>
            </a:extLst>
          </p:cNvPr>
          <p:cNvPicPr>
            <a:picLocks noChangeAspect="1"/>
          </p:cNvPicPr>
          <p:nvPr userDrawn="1"/>
        </p:nvPicPr>
        <p:blipFill>
          <a:blip r:embed="rId4"/>
          <a:srcRect/>
          <a:stretch/>
        </p:blipFill>
        <p:spPr>
          <a:xfrm>
            <a:off x="5504873" y="8495091"/>
            <a:ext cx="5246254" cy="203200"/>
          </a:xfrm>
          <a:prstGeom prst="rect">
            <a:avLst/>
          </a:prstGeom>
        </p:spPr>
      </p:pic>
    </p:spTree>
    <p:extLst>
      <p:ext uri="{BB962C8B-B14F-4D97-AF65-F5344CB8AC3E}">
        <p14:creationId xmlns:p14="http://schemas.microsoft.com/office/powerpoint/2010/main" val="2433986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9056BD4-CAAE-E34D-83F8-4577F95263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912" t="1996" r="30502" b="27696"/>
          <a:stretch/>
        </p:blipFill>
        <p:spPr>
          <a:xfrm>
            <a:off x="1" y="0"/>
            <a:ext cx="16257588" cy="8053109"/>
          </a:xfrm>
          <a:prstGeom prst="rect">
            <a:avLst/>
          </a:prstGeom>
        </p:spPr>
      </p:pic>
      <p:sp>
        <p:nvSpPr>
          <p:cNvPr id="9" name="object 5">
            <a:extLst>
              <a:ext uri="{FF2B5EF4-FFF2-40B4-BE49-F238E27FC236}">
                <a16:creationId xmlns:a16="http://schemas.microsoft.com/office/drawing/2014/main" id="{8D8F7BD9-9FEA-174D-B645-600FC2F21FEA}"/>
              </a:ext>
            </a:extLst>
          </p:cNvPr>
          <p:cNvSpPr/>
          <p:nvPr userDrawn="1"/>
        </p:nvSpPr>
        <p:spPr>
          <a:xfrm>
            <a:off x="15316870" y="7151310"/>
            <a:ext cx="252661" cy="1383090"/>
          </a:xfrm>
          <a:custGeom>
            <a:avLst/>
            <a:gdLst/>
            <a:ahLst/>
            <a:cxnLst/>
            <a:rect l="l" t="t" r="r" b="b"/>
            <a:pathLst>
              <a:path w="6096000" h="203200">
                <a:moveTo>
                  <a:pt x="0" y="203200"/>
                </a:moveTo>
                <a:lnTo>
                  <a:pt x="6096000" y="203200"/>
                </a:lnTo>
                <a:lnTo>
                  <a:pt x="6096000" y="0"/>
                </a:lnTo>
                <a:lnTo>
                  <a:pt x="0" y="0"/>
                </a:lnTo>
                <a:lnTo>
                  <a:pt x="0" y="203200"/>
                </a:lnTo>
                <a:close/>
              </a:path>
            </a:pathLst>
          </a:custGeom>
          <a:solidFill>
            <a:srgbClr val="D1D3D4"/>
          </a:solidFill>
        </p:spPr>
        <p:txBody>
          <a:bodyPr wrap="square" lIns="0" tIns="0" rIns="0" bIns="0" rtlCol="0"/>
          <a:lstStyle/>
          <a:p>
            <a:endParaRPr/>
          </a:p>
        </p:txBody>
      </p:sp>
      <p:pic>
        <p:nvPicPr>
          <p:cNvPr id="10" name="Picture 9">
            <a:extLst>
              <a:ext uri="{FF2B5EF4-FFF2-40B4-BE49-F238E27FC236}">
                <a16:creationId xmlns:a16="http://schemas.microsoft.com/office/drawing/2014/main" id="{B28540DC-AEB4-E144-8D08-B74B47DCED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123738" y="779448"/>
            <a:ext cx="1395662" cy="1201752"/>
          </a:xfrm>
          <a:prstGeom prst="rect">
            <a:avLst/>
          </a:prstGeom>
        </p:spPr>
      </p:pic>
      <p:sp>
        <p:nvSpPr>
          <p:cNvPr id="12" name="Holder 2">
            <a:extLst>
              <a:ext uri="{FF2B5EF4-FFF2-40B4-BE49-F238E27FC236}">
                <a16:creationId xmlns:a16="http://schemas.microsoft.com/office/drawing/2014/main" id="{AC1C1451-98C8-034B-9FE2-D8810A174C70}"/>
              </a:ext>
            </a:extLst>
          </p:cNvPr>
          <p:cNvSpPr>
            <a:spLocks noGrp="1"/>
          </p:cNvSpPr>
          <p:nvPr>
            <p:ph type="title"/>
          </p:nvPr>
        </p:nvSpPr>
        <p:spPr>
          <a:xfrm>
            <a:off x="939800" y="959971"/>
            <a:ext cx="12522200" cy="714826"/>
          </a:xfrm>
          <a:prstGeom prst="rect">
            <a:avLst/>
          </a:prstGeom>
        </p:spPr>
        <p:txBody>
          <a:bodyPr lIns="0" tIns="0" rIns="0" bIns="0" anchor="ctr"/>
          <a:lstStyle>
            <a:lvl1pPr algn="l">
              <a:defRPr sz="4000" b="1" i="0">
                <a:solidFill>
                  <a:schemeClr val="bg1"/>
                </a:solidFill>
                <a:latin typeface="Helvetica" pitchFamily="2" charset="0"/>
                <a:cs typeface="Arial" panose="020B0604020202020204" pitchFamily="34" charset="0"/>
              </a:defRPr>
            </a:lvl1pPr>
          </a:lstStyle>
          <a:p>
            <a:pPr algn="l" rtl="0" eaLnBrk="1" hangingPunct="1"/>
            <a:endParaRPr dirty="0"/>
          </a:p>
        </p:txBody>
      </p:sp>
      <p:sp>
        <p:nvSpPr>
          <p:cNvPr id="13" name="Holder 3">
            <a:extLst>
              <a:ext uri="{FF2B5EF4-FFF2-40B4-BE49-F238E27FC236}">
                <a16:creationId xmlns:a16="http://schemas.microsoft.com/office/drawing/2014/main" id="{236B9740-A2CC-F943-A9CC-BADE73C4D15C}"/>
              </a:ext>
            </a:extLst>
          </p:cNvPr>
          <p:cNvSpPr>
            <a:spLocks noGrp="1"/>
          </p:cNvSpPr>
          <p:nvPr>
            <p:ph type="body" idx="1"/>
          </p:nvPr>
        </p:nvSpPr>
        <p:spPr>
          <a:xfrm>
            <a:off x="939800" y="2133600"/>
            <a:ext cx="12522200" cy="5105399"/>
          </a:xfrm>
          <a:prstGeom prst="rect">
            <a:avLst/>
          </a:prstGeom>
        </p:spPr>
        <p:txBody>
          <a:bodyPr lIns="0" tIns="0" rIns="0" bIns="0" anchor="t"/>
          <a:lstStyle>
            <a:lvl1pPr algn="l">
              <a:defRPr sz="3600" b="0" i="0">
                <a:solidFill>
                  <a:schemeClr val="bg1"/>
                </a:solidFill>
                <a:latin typeface="Helvetica" pitchFamily="2" charset="0"/>
                <a:cs typeface="Arial" panose="020B0604020202020204" pitchFamily="34" charset="0"/>
              </a:defRPr>
            </a:lvl1pPr>
          </a:lstStyle>
          <a:p>
            <a:pPr marL="0" lvl="0" algn="l" rtl="0" eaLnBrk="1" hangingPunct="1"/>
            <a:endParaRPr lang="en-US" dirty="0"/>
          </a:p>
        </p:txBody>
      </p:sp>
      <p:pic>
        <p:nvPicPr>
          <p:cNvPr id="14" name="Picture 13">
            <a:extLst>
              <a:ext uri="{FF2B5EF4-FFF2-40B4-BE49-F238E27FC236}">
                <a16:creationId xmlns:a16="http://schemas.microsoft.com/office/drawing/2014/main" id="{F40366C6-9949-DD4B-B4A0-7C454D2E323F}"/>
              </a:ext>
            </a:extLst>
          </p:cNvPr>
          <p:cNvPicPr>
            <a:picLocks noChangeAspect="1"/>
          </p:cNvPicPr>
          <p:nvPr userDrawn="1"/>
        </p:nvPicPr>
        <p:blipFill>
          <a:blip r:embed="rId4"/>
          <a:srcRect/>
          <a:stretch/>
        </p:blipFill>
        <p:spPr>
          <a:xfrm>
            <a:off x="5504873" y="8495091"/>
            <a:ext cx="5246254" cy="203200"/>
          </a:xfrm>
          <a:prstGeom prst="rect">
            <a:avLst/>
          </a:prstGeom>
        </p:spPr>
      </p:pic>
    </p:spTree>
    <p:extLst>
      <p:ext uri="{BB962C8B-B14F-4D97-AF65-F5344CB8AC3E}">
        <p14:creationId xmlns:p14="http://schemas.microsoft.com/office/powerpoint/2010/main" val="2413135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A529C7-5936-9342-AA91-1D3A16F119F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913" t="1996" r="30493" b="88312"/>
          <a:stretch/>
        </p:blipFill>
        <p:spPr>
          <a:xfrm>
            <a:off x="-3503" y="8033658"/>
            <a:ext cx="16259503" cy="1110341"/>
          </a:xfrm>
          <a:prstGeom prst="rect">
            <a:avLst/>
          </a:prstGeom>
        </p:spPr>
      </p:pic>
      <p:pic>
        <p:nvPicPr>
          <p:cNvPr id="3" name="Picture 2">
            <a:extLst>
              <a:ext uri="{FF2B5EF4-FFF2-40B4-BE49-F238E27FC236}">
                <a16:creationId xmlns:a16="http://schemas.microsoft.com/office/drawing/2014/main" id="{4373F292-D211-5F42-A102-3324D8E18A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123738" y="762000"/>
            <a:ext cx="1395662" cy="1219199"/>
          </a:xfrm>
          <a:prstGeom prst="rect">
            <a:avLst/>
          </a:prstGeom>
        </p:spPr>
      </p:pic>
      <p:sp>
        <p:nvSpPr>
          <p:cNvPr id="4" name="Holder 2">
            <a:extLst>
              <a:ext uri="{FF2B5EF4-FFF2-40B4-BE49-F238E27FC236}">
                <a16:creationId xmlns:a16="http://schemas.microsoft.com/office/drawing/2014/main" id="{4AA03BFC-C82C-3843-A341-ACE0C94813C8}"/>
              </a:ext>
            </a:extLst>
          </p:cNvPr>
          <p:cNvSpPr>
            <a:spLocks noGrp="1"/>
          </p:cNvSpPr>
          <p:nvPr>
            <p:ph type="title"/>
          </p:nvPr>
        </p:nvSpPr>
        <p:spPr>
          <a:xfrm>
            <a:off x="939800" y="959971"/>
            <a:ext cx="12522200" cy="714826"/>
          </a:xfrm>
          <a:prstGeom prst="rect">
            <a:avLst/>
          </a:prstGeom>
        </p:spPr>
        <p:txBody>
          <a:bodyPr lIns="0" tIns="0" rIns="0" bIns="0" anchor="ctr"/>
          <a:lstStyle>
            <a:lvl1pPr algn="l">
              <a:defRPr sz="4000" b="1" i="0">
                <a:solidFill>
                  <a:schemeClr val="tx1"/>
                </a:solidFill>
                <a:latin typeface="Helvetica" pitchFamily="2" charset="0"/>
                <a:cs typeface="Arial" panose="020B0604020202020204" pitchFamily="34" charset="0"/>
              </a:defRPr>
            </a:lvl1pPr>
          </a:lstStyle>
          <a:p>
            <a:pPr algn="l" rtl="0" eaLnBrk="1" hangingPunct="1"/>
            <a:endParaRPr dirty="0"/>
          </a:p>
        </p:txBody>
      </p:sp>
      <p:sp>
        <p:nvSpPr>
          <p:cNvPr id="5" name="Holder 3">
            <a:extLst>
              <a:ext uri="{FF2B5EF4-FFF2-40B4-BE49-F238E27FC236}">
                <a16:creationId xmlns:a16="http://schemas.microsoft.com/office/drawing/2014/main" id="{76EA9660-3203-114F-9713-97A1DE8C1A88}"/>
              </a:ext>
            </a:extLst>
          </p:cNvPr>
          <p:cNvSpPr>
            <a:spLocks noGrp="1"/>
          </p:cNvSpPr>
          <p:nvPr>
            <p:ph type="body" idx="1"/>
          </p:nvPr>
        </p:nvSpPr>
        <p:spPr>
          <a:xfrm>
            <a:off x="939800" y="2133600"/>
            <a:ext cx="12522200" cy="5105399"/>
          </a:xfrm>
          <a:prstGeom prst="rect">
            <a:avLst/>
          </a:prstGeom>
        </p:spPr>
        <p:txBody>
          <a:bodyPr lIns="0" tIns="0" rIns="0" bIns="0" anchor="t"/>
          <a:lstStyle>
            <a:lvl1pPr algn="l">
              <a:defRPr sz="3600" b="0" i="0">
                <a:solidFill>
                  <a:schemeClr val="tx1">
                    <a:lumMod val="95000"/>
                    <a:lumOff val="5000"/>
                  </a:schemeClr>
                </a:solidFill>
                <a:latin typeface="Helvetica" pitchFamily="2" charset="0"/>
                <a:cs typeface="Arial" panose="020B0604020202020204" pitchFamily="34" charset="0"/>
              </a:defRPr>
            </a:lvl1pPr>
          </a:lstStyle>
          <a:p>
            <a:pPr marL="0" lvl="0" algn="l" rtl="0" eaLnBrk="1" hangingPunct="1"/>
            <a:endParaRPr lang="en-US" dirty="0"/>
          </a:p>
        </p:txBody>
      </p:sp>
      <p:sp>
        <p:nvSpPr>
          <p:cNvPr id="6" name="object 5">
            <a:extLst>
              <a:ext uri="{FF2B5EF4-FFF2-40B4-BE49-F238E27FC236}">
                <a16:creationId xmlns:a16="http://schemas.microsoft.com/office/drawing/2014/main" id="{FE9357A1-298F-5E47-AAE9-ABF95D1FB5AD}"/>
              </a:ext>
            </a:extLst>
          </p:cNvPr>
          <p:cNvSpPr/>
          <p:nvPr userDrawn="1"/>
        </p:nvSpPr>
        <p:spPr>
          <a:xfrm>
            <a:off x="15316870" y="7151310"/>
            <a:ext cx="252661" cy="1383090"/>
          </a:xfrm>
          <a:custGeom>
            <a:avLst/>
            <a:gdLst/>
            <a:ahLst/>
            <a:cxnLst/>
            <a:rect l="l" t="t" r="r" b="b"/>
            <a:pathLst>
              <a:path w="6096000" h="203200">
                <a:moveTo>
                  <a:pt x="0" y="203200"/>
                </a:moveTo>
                <a:lnTo>
                  <a:pt x="6096000" y="203200"/>
                </a:lnTo>
                <a:lnTo>
                  <a:pt x="6096000" y="0"/>
                </a:lnTo>
                <a:lnTo>
                  <a:pt x="0" y="0"/>
                </a:lnTo>
                <a:lnTo>
                  <a:pt x="0" y="203200"/>
                </a:lnTo>
                <a:close/>
              </a:path>
            </a:pathLst>
          </a:custGeom>
          <a:solidFill>
            <a:srgbClr val="D1D3D4"/>
          </a:solidFill>
        </p:spPr>
        <p:txBody>
          <a:bodyPr wrap="square" lIns="0" tIns="0" rIns="0" bIns="0" rtlCol="0"/>
          <a:lstStyle/>
          <a:p>
            <a:endParaRPr/>
          </a:p>
        </p:txBody>
      </p:sp>
      <p:pic>
        <p:nvPicPr>
          <p:cNvPr id="7" name="Picture 6">
            <a:extLst>
              <a:ext uri="{FF2B5EF4-FFF2-40B4-BE49-F238E27FC236}">
                <a16:creationId xmlns:a16="http://schemas.microsoft.com/office/drawing/2014/main" id="{96A7D92B-B916-4E49-9C77-EDA23F342CA3}"/>
              </a:ext>
            </a:extLst>
          </p:cNvPr>
          <p:cNvPicPr>
            <a:picLocks noChangeAspect="1"/>
          </p:cNvPicPr>
          <p:nvPr userDrawn="1"/>
        </p:nvPicPr>
        <p:blipFill>
          <a:blip r:embed="rId4"/>
          <a:srcRect/>
          <a:stretch/>
        </p:blipFill>
        <p:spPr>
          <a:xfrm>
            <a:off x="5486054" y="8495091"/>
            <a:ext cx="5320119" cy="203199"/>
          </a:xfrm>
          <a:prstGeom prst="rect">
            <a:avLst/>
          </a:prstGeom>
        </p:spPr>
      </p:pic>
    </p:spTree>
    <p:extLst>
      <p:ext uri="{BB962C8B-B14F-4D97-AF65-F5344CB8AC3E}">
        <p14:creationId xmlns:p14="http://schemas.microsoft.com/office/powerpoint/2010/main" val="1936082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781EF8-4C49-014E-98D8-06FB2511EAA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2141" b="49889"/>
          <a:stretch/>
        </p:blipFill>
        <p:spPr>
          <a:xfrm>
            <a:off x="0" y="8033658"/>
            <a:ext cx="16256000" cy="1110341"/>
          </a:xfrm>
          <a:prstGeom prst="rect">
            <a:avLst/>
          </a:prstGeom>
        </p:spPr>
      </p:pic>
      <p:pic>
        <p:nvPicPr>
          <p:cNvPr id="3" name="Picture 2">
            <a:extLst>
              <a:ext uri="{FF2B5EF4-FFF2-40B4-BE49-F238E27FC236}">
                <a16:creationId xmlns:a16="http://schemas.microsoft.com/office/drawing/2014/main" id="{78593D99-3305-C845-B68F-0B72286B21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61200" y="2717348"/>
            <a:ext cx="2123090" cy="1854652"/>
          </a:xfrm>
          <a:prstGeom prst="rect">
            <a:avLst/>
          </a:prstGeom>
        </p:spPr>
      </p:pic>
      <p:pic>
        <p:nvPicPr>
          <p:cNvPr id="4" name="Picture 3">
            <a:extLst>
              <a:ext uri="{FF2B5EF4-FFF2-40B4-BE49-F238E27FC236}">
                <a16:creationId xmlns:a16="http://schemas.microsoft.com/office/drawing/2014/main" id="{AAA61B57-FFF9-0649-BD83-3F6C55C1F248}"/>
              </a:ext>
            </a:extLst>
          </p:cNvPr>
          <p:cNvPicPr>
            <a:picLocks noChangeAspect="1"/>
          </p:cNvPicPr>
          <p:nvPr userDrawn="1"/>
        </p:nvPicPr>
        <p:blipFill>
          <a:blip r:embed="rId4"/>
          <a:srcRect/>
          <a:stretch/>
        </p:blipFill>
        <p:spPr>
          <a:xfrm>
            <a:off x="5171727" y="5384348"/>
            <a:ext cx="5902036" cy="228600"/>
          </a:xfrm>
          <a:prstGeom prst="rect">
            <a:avLst/>
          </a:prstGeom>
        </p:spPr>
      </p:pic>
      <p:sp>
        <p:nvSpPr>
          <p:cNvPr id="5" name="object 5">
            <a:extLst>
              <a:ext uri="{FF2B5EF4-FFF2-40B4-BE49-F238E27FC236}">
                <a16:creationId xmlns:a16="http://schemas.microsoft.com/office/drawing/2014/main" id="{9ACDE9AB-0815-A94C-A645-9416213CC6F1}"/>
              </a:ext>
            </a:extLst>
          </p:cNvPr>
          <p:cNvSpPr/>
          <p:nvPr userDrawn="1"/>
        </p:nvSpPr>
        <p:spPr>
          <a:xfrm>
            <a:off x="15316870" y="7151310"/>
            <a:ext cx="252661" cy="1383090"/>
          </a:xfrm>
          <a:custGeom>
            <a:avLst/>
            <a:gdLst/>
            <a:ahLst/>
            <a:cxnLst/>
            <a:rect l="l" t="t" r="r" b="b"/>
            <a:pathLst>
              <a:path w="6096000" h="203200">
                <a:moveTo>
                  <a:pt x="0" y="203200"/>
                </a:moveTo>
                <a:lnTo>
                  <a:pt x="6096000" y="203200"/>
                </a:lnTo>
                <a:lnTo>
                  <a:pt x="6096000" y="0"/>
                </a:lnTo>
                <a:lnTo>
                  <a:pt x="0" y="0"/>
                </a:lnTo>
                <a:lnTo>
                  <a:pt x="0" y="203200"/>
                </a:lnTo>
                <a:close/>
              </a:path>
            </a:pathLst>
          </a:custGeom>
          <a:solidFill>
            <a:srgbClr val="D1D3D4"/>
          </a:solidFill>
        </p:spPr>
        <p:txBody>
          <a:bodyPr wrap="square" lIns="0" tIns="0" rIns="0" bIns="0" rtlCol="0"/>
          <a:lstStyle/>
          <a:p>
            <a:endParaRPr/>
          </a:p>
        </p:txBody>
      </p:sp>
    </p:spTree>
    <p:extLst>
      <p:ext uri="{BB962C8B-B14F-4D97-AF65-F5344CB8AC3E}">
        <p14:creationId xmlns:p14="http://schemas.microsoft.com/office/powerpoint/2010/main" val="12954081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1410590"/>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64" r:id="rId3"/>
    <p:sldLayoutId id="2147483667" r:id="rId4"/>
    <p:sldLayoutId id="2147483666" r:id="rId5"/>
    <p:sldLayoutId id="2147483665" r:id="rId6"/>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CEHS-HR@unl.ed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CEHS-HR@unl.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17A60-B8C3-0845-A11E-BA28A9568EF9}"/>
              </a:ext>
            </a:extLst>
          </p:cNvPr>
          <p:cNvSpPr>
            <a:spLocks noGrp="1"/>
          </p:cNvSpPr>
          <p:nvPr>
            <p:ph type="ctrTitle"/>
          </p:nvPr>
        </p:nvSpPr>
        <p:spPr/>
        <p:txBody>
          <a:bodyPr/>
          <a:lstStyle/>
          <a:p>
            <a:r>
              <a:rPr lang="en-US" dirty="0"/>
              <a:t>Holiday Shutdown 2024</a:t>
            </a:r>
          </a:p>
        </p:txBody>
      </p:sp>
    </p:spTree>
    <p:extLst>
      <p:ext uri="{BB962C8B-B14F-4D97-AF65-F5344CB8AC3E}">
        <p14:creationId xmlns:p14="http://schemas.microsoft.com/office/powerpoint/2010/main" val="3793583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12528-6F18-1199-45B9-7C3A7DF147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816945-0A5A-528E-D620-59F1738C9163}"/>
              </a:ext>
            </a:extLst>
          </p:cNvPr>
          <p:cNvSpPr>
            <a:spLocks noGrp="1"/>
          </p:cNvSpPr>
          <p:nvPr>
            <p:ph type="title"/>
          </p:nvPr>
        </p:nvSpPr>
        <p:spPr/>
        <p:txBody>
          <a:bodyPr/>
          <a:lstStyle/>
          <a:p>
            <a:r>
              <a:rPr lang="en-US" dirty="0"/>
              <a:t>Leave type to use</a:t>
            </a:r>
          </a:p>
        </p:txBody>
      </p:sp>
      <p:sp>
        <p:nvSpPr>
          <p:cNvPr id="3" name="Text Placeholder 2">
            <a:extLst>
              <a:ext uri="{FF2B5EF4-FFF2-40B4-BE49-F238E27FC236}">
                <a16:creationId xmlns:a16="http://schemas.microsoft.com/office/drawing/2014/main" id="{7DC33246-4394-5CE5-5C9E-03A1AA028DE3}"/>
              </a:ext>
            </a:extLst>
          </p:cNvPr>
          <p:cNvSpPr>
            <a:spLocks noGrp="1"/>
          </p:cNvSpPr>
          <p:nvPr>
            <p:ph type="body" idx="1"/>
          </p:nvPr>
        </p:nvSpPr>
        <p:spPr/>
        <p:txBody>
          <a:bodyPr/>
          <a:lstStyle/>
          <a:p>
            <a:r>
              <a:rPr lang="en-US" sz="2800" dirty="0"/>
              <a:t>Floating holiday is capped at 40 hours per year. If an employee uses vacation, which would retain a floating holiday, the employee will start 2025 with a floating holiday balance and will need to be aware of the five floating holiday accrual dates and use the retained floating holiday to avoid hitting the maximum which stops the accrual.</a:t>
            </a:r>
          </a:p>
          <a:p>
            <a:r>
              <a:rPr lang="en-US" sz="2800" dirty="0"/>
              <a:t>Comp time should be used before vacation as it is limited to 60 hours.</a:t>
            </a:r>
          </a:p>
          <a:p>
            <a:r>
              <a:rPr lang="en-US" sz="2800" dirty="0"/>
              <a:t>Vacation maximum accrual is 280 hours, Employees who are close to the maximum may choose to use vacation to avoid hitting the maximum which would stop the accrual. This would retain the floating holiday as mentioned above.</a:t>
            </a:r>
          </a:p>
          <a:p>
            <a:r>
              <a:rPr lang="en-US" sz="2800" dirty="0"/>
              <a:t>If you opt to use unpaid leave, know that an employee must be in pay status on the last scheduled workday prior (December 20) and the first scheduled workday after (January 2) the holiday to receive the 2 paid holidays. </a:t>
            </a:r>
          </a:p>
        </p:txBody>
      </p:sp>
    </p:spTree>
    <p:extLst>
      <p:ext uri="{BB962C8B-B14F-4D97-AF65-F5344CB8AC3E}">
        <p14:creationId xmlns:p14="http://schemas.microsoft.com/office/powerpoint/2010/main" val="1909081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D8989-89AE-FE8D-3583-7C48F8E09E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1316D9-7B86-B5EC-89F3-F4DFCC0E3CF1}"/>
              </a:ext>
            </a:extLst>
          </p:cNvPr>
          <p:cNvSpPr>
            <a:spLocks noGrp="1"/>
          </p:cNvSpPr>
          <p:nvPr>
            <p:ph type="title"/>
          </p:nvPr>
        </p:nvSpPr>
        <p:spPr/>
        <p:txBody>
          <a:bodyPr/>
          <a:lstStyle/>
          <a:p>
            <a:r>
              <a:rPr lang="en-US" dirty="0"/>
              <a:t>Unpaid leave</a:t>
            </a:r>
          </a:p>
        </p:txBody>
      </p:sp>
      <p:sp>
        <p:nvSpPr>
          <p:cNvPr id="3" name="Text Placeholder 2">
            <a:extLst>
              <a:ext uri="{FF2B5EF4-FFF2-40B4-BE49-F238E27FC236}">
                <a16:creationId xmlns:a16="http://schemas.microsoft.com/office/drawing/2014/main" id="{534A3AA6-B7C7-4A1E-7EE4-8EFAD1D4C35A}"/>
              </a:ext>
            </a:extLst>
          </p:cNvPr>
          <p:cNvSpPr>
            <a:spLocks noGrp="1"/>
          </p:cNvSpPr>
          <p:nvPr>
            <p:ph type="body" idx="1"/>
          </p:nvPr>
        </p:nvSpPr>
        <p:spPr/>
        <p:txBody>
          <a:bodyPr/>
          <a:lstStyle/>
          <a:p>
            <a:r>
              <a:rPr lang="en-US" dirty="0"/>
              <a:t>If using unpaid leave, supervisors should notify </a:t>
            </a:r>
            <a:r>
              <a:rPr lang="en-US" dirty="0">
                <a:hlinkClick r:id="rId2"/>
              </a:rPr>
              <a:t>CEHS-HR@unl.edu</a:t>
            </a:r>
            <a:r>
              <a:rPr lang="en-US" dirty="0"/>
              <a:t> </a:t>
            </a:r>
            <a:r>
              <a:rPr lang="en-US" i="1" dirty="0"/>
              <a:t>as soon as possible</a:t>
            </a:r>
            <a:r>
              <a:rPr lang="en-US" dirty="0"/>
              <a:t>.</a:t>
            </a:r>
          </a:p>
          <a:p>
            <a:pPr lvl="1"/>
            <a:r>
              <a:rPr lang="en-US" b="1" dirty="0">
                <a:solidFill>
                  <a:srgbClr val="FF0000"/>
                </a:solidFill>
              </a:rPr>
              <a:t>Unpaid leave NOT entered prior to shutdown may impact employee taxable income and could result in employees being </a:t>
            </a:r>
            <a:r>
              <a:rPr lang="en-US" b="1" u="sng" dirty="0">
                <a:solidFill>
                  <a:srgbClr val="FF0000"/>
                </a:solidFill>
              </a:rPr>
              <a:t>overtaxed</a:t>
            </a:r>
            <a:r>
              <a:rPr lang="en-US" b="1" dirty="0">
                <a:solidFill>
                  <a:srgbClr val="FF0000"/>
                </a:solidFill>
              </a:rPr>
              <a:t> which could impact tax refunds and potentially require a revised 2024 tax return be filed</a:t>
            </a:r>
          </a:p>
          <a:p>
            <a:r>
              <a:rPr lang="en-US" dirty="0"/>
              <a:t>A regular employee will receive pay for a holiday if the employee is in pay status for the full work shift on:</a:t>
            </a:r>
          </a:p>
          <a:p>
            <a:pPr lvl="1"/>
            <a:r>
              <a:rPr lang="en-US" dirty="0"/>
              <a:t>The last scheduled workday prior to the holiday (12/20/24) AND</a:t>
            </a:r>
          </a:p>
          <a:p>
            <a:pPr lvl="1"/>
            <a:r>
              <a:rPr lang="en-US" dirty="0"/>
              <a:t>The first scheduled workday after the holiday (1/2/25)</a:t>
            </a:r>
          </a:p>
          <a:p>
            <a:r>
              <a:rPr lang="en-US" dirty="0"/>
              <a:t>Pay status includes regular working time or </a:t>
            </a:r>
            <a:r>
              <a:rPr lang="en-US" i="1" dirty="0"/>
              <a:t>paid</a:t>
            </a:r>
            <a:r>
              <a:rPr lang="en-US" dirty="0"/>
              <a:t> leave.</a:t>
            </a:r>
          </a:p>
        </p:txBody>
      </p:sp>
    </p:spTree>
    <p:extLst>
      <p:ext uri="{BB962C8B-B14F-4D97-AF65-F5344CB8AC3E}">
        <p14:creationId xmlns:p14="http://schemas.microsoft.com/office/powerpoint/2010/main" val="1470034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8009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96859-89C0-3844-2628-B2DC7E9402BC}"/>
              </a:ext>
            </a:extLst>
          </p:cNvPr>
          <p:cNvSpPr>
            <a:spLocks noGrp="1"/>
          </p:cNvSpPr>
          <p:nvPr>
            <p:ph type="title"/>
          </p:nvPr>
        </p:nvSpPr>
        <p:spPr/>
        <p:txBody>
          <a:bodyPr/>
          <a:lstStyle/>
          <a:p>
            <a:r>
              <a:rPr lang="en-US" dirty="0"/>
              <a:t>Shutdown Schedule</a:t>
            </a:r>
          </a:p>
        </p:txBody>
      </p:sp>
      <p:sp>
        <p:nvSpPr>
          <p:cNvPr id="3" name="Text Placeholder 2">
            <a:extLst>
              <a:ext uri="{FF2B5EF4-FFF2-40B4-BE49-F238E27FC236}">
                <a16:creationId xmlns:a16="http://schemas.microsoft.com/office/drawing/2014/main" id="{F998771D-5AC5-2A37-5B21-BDCDFC871105}"/>
              </a:ext>
            </a:extLst>
          </p:cNvPr>
          <p:cNvSpPr>
            <a:spLocks noGrp="1"/>
          </p:cNvSpPr>
          <p:nvPr>
            <p:ph type="body" idx="1"/>
          </p:nvPr>
        </p:nvSpPr>
        <p:spPr/>
        <p:txBody>
          <a:bodyPr/>
          <a:lstStyle/>
          <a:p>
            <a:r>
              <a:rPr lang="en-US" sz="3200" dirty="0"/>
              <a:t>Permanent UNL (i.e., not temporary) employees at NU are compensated for 13 federal holidays. Those holidays are taken off work on these dates. 5 “floating” holidays are worked throughout the year and banked for use during the shutdown.</a:t>
            </a:r>
          </a:p>
          <a:p>
            <a:pPr marL="0" marR="0">
              <a:lnSpc>
                <a:spcPct val="100000"/>
              </a:lnSpc>
              <a:spcBef>
                <a:spcPts val="0"/>
              </a:spcBef>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January 1 New Year's Day</a:t>
            </a:r>
          </a:p>
          <a:p>
            <a:pPr marL="0" marR="0">
              <a:lnSpc>
                <a:spcPct val="100000"/>
              </a:lnSpc>
              <a:spcBef>
                <a:spcPts val="0"/>
              </a:spcBef>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January 15 Martin Luther King Jr. Day</a:t>
            </a:r>
          </a:p>
          <a:p>
            <a:pPr marL="0" marR="0">
              <a:lnSpc>
                <a:spcPct val="100000"/>
              </a:lnSpc>
              <a:spcBef>
                <a:spcPts val="0"/>
              </a:spcBef>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May 27 Memorial Day</a:t>
            </a:r>
          </a:p>
          <a:p>
            <a:pPr marL="0" marR="0">
              <a:lnSpc>
                <a:spcPct val="100000"/>
              </a:lnSpc>
              <a:spcBef>
                <a:spcPts val="0"/>
              </a:spcBef>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July 4 Independence Day</a:t>
            </a:r>
          </a:p>
          <a:p>
            <a:pPr marL="0" marR="0">
              <a:lnSpc>
                <a:spcPct val="100000"/>
              </a:lnSpc>
              <a:spcBef>
                <a:spcPts val="0"/>
              </a:spcBef>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September 2 Labor Day</a:t>
            </a:r>
          </a:p>
          <a:p>
            <a:pPr marL="0" marR="0">
              <a:lnSpc>
                <a:spcPct val="100000"/>
              </a:lnSpc>
              <a:spcBef>
                <a:spcPts val="0"/>
              </a:spcBef>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November 28 Thanksgiving</a:t>
            </a:r>
          </a:p>
          <a:p>
            <a:pPr marL="0" marR="0">
              <a:lnSpc>
                <a:spcPct val="100000"/>
              </a:lnSpc>
              <a:spcBef>
                <a:spcPts val="0"/>
              </a:spcBef>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November 29 Friday after Thanksgiving</a:t>
            </a:r>
          </a:p>
          <a:p>
            <a:pPr marL="0" marR="0">
              <a:lnSpc>
                <a:spcPct val="100000"/>
              </a:lnSpc>
              <a:spcBef>
                <a:spcPts val="0"/>
              </a:spcBef>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December 23 Holiday Closedown in lieu of President's Day</a:t>
            </a:r>
          </a:p>
          <a:p>
            <a:pPr marL="0" marR="0">
              <a:lnSpc>
                <a:spcPct val="100000"/>
              </a:lnSpc>
              <a:spcBef>
                <a:spcPts val="0"/>
              </a:spcBef>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December 24 Holiday Closedown in lieu of Arbor Day</a:t>
            </a:r>
          </a:p>
          <a:p>
            <a:pPr marL="0" marR="0">
              <a:lnSpc>
                <a:spcPct val="100000"/>
              </a:lnSpc>
              <a:spcBef>
                <a:spcPts val="0"/>
              </a:spcBef>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December 25 Holiday Closedown</a:t>
            </a:r>
          </a:p>
          <a:p>
            <a:pPr marL="0" marR="0">
              <a:lnSpc>
                <a:spcPct val="100000"/>
              </a:lnSpc>
              <a:spcBef>
                <a:spcPts val="0"/>
              </a:spcBef>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December 26 Holiday Closedown in lieu of Juneteenth</a:t>
            </a:r>
          </a:p>
          <a:p>
            <a:pPr marL="0" marR="0">
              <a:lnSpc>
                <a:spcPct val="100000"/>
              </a:lnSpc>
              <a:spcBef>
                <a:spcPts val="0"/>
              </a:spcBef>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December 27 Holiday Closedown in lieu of Indigenous Peoples’ Day/Columbus Day</a:t>
            </a:r>
          </a:p>
          <a:p>
            <a:pPr marL="0" marR="0">
              <a:lnSpc>
                <a:spcPct val="100000"/>
              </a:lnSpc>
              <a:spcBef>
                <a:spcPts val="0"/>
              </a:spcBef>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December 30 Holiday Closedown in lieu of Veteran's Day</a:t>
            </a:r>
          </a:p>
          <a:p>
            <a:pPr marL="0" marR="0">
              <a:lnSpc>
                <a:spcPct val="100000"/>
              </a:lnSpc>
              <a:spcBef>
                <a:spcPts val="0"/>
              </a:spcBef>
            </a:pPr>
            <a:r>
              <a:rPr lang="en-US" sz="1800" b="1" i="1" kern="100" dirty="0">
                <a:effectLst/>
                <a:latin typeface="Aptos" panose="020B0004020202020204" pitchFamily="34" charset="0"/>
                <a:ea typeface="Aptos" panose="020B0004020202020204" pitchFamily="34" charset="0"/>
                <a:cs typeface="Times New Roman" panose="02020603050405020304" pitchFamily="18" charset="0"/>
              </a:rPr>
              <a:t>December 31 Holiday Closedown taken as vacation leave or leave without pay</a:t>
            </a:r>
          </a:p>
          <a:p>
            <a:endParaRPr lang="en-US" sz="2400" dirty="0"/>
          </a:p>
        </p:txBody>
      </p:sp>
    </p:spTree>
    <p:extLst>
      <p:ext uri="{BB962C8B-B14F-4D97-AF65-F5344CB8AC3E}">
        <p14:creationId xmlns:p14="http://schemas.microsoft.com/office/powerpoint/2010/main" val="3079278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7AF53-68A0-3444-977C-AA355A00845A}"/>
              </a:ext>
            </a:extLst>
          </p:cNvPr>
          <p:cNvSpPr>
            <a:spLocks noGrp="1"/>
          </p:cNvSpPr>
          <p:nvPr>
            <p:ph type="title"/>
          </p:nvPr>
        </p:nvSpPr>
        <p:spPr/>
        <p:txBody>
          <a:bodyPr/>
          <a:lstStyle/>
          <a:p>
            <a:r>
              <a:rPr lang="en-US" dirty="0"/>
              <a:t>Employees NOT eligible for holiday leave</a:t>
            </a:r>
          </a:p>
        </p:txBody>
      </p:sp>
      <p:sp>
        <p:nvSpPr>
          <p:cNvPr id="3" name="Text Placeholder 2">
            <a:extLst>
              <a:ext uri="{FF2B5EF4-FFF2-40B4-BE49-F238E27FC236}">
                <a16:creationId xmlns:a16="http://schemas.microsoft.com/office/drawing/2014/main" id="{73FDC483-C53C-F146-88BA-1EBF2D969DA7}"/>
              </a:ext>
            </a:extLst>
          </p:cNvPr>
          <p:cNvSpPr>
            <a:spLocks noGrp="1"/>
          </p:cNvSpPr>
          <p:nvPr>
            <p:ph type="body" idx="1"/>
          </p:nvPr>
        </p:nvSpPr>
        <p:spPr/>
        <p:txBody>
          <a:bodyPr/>
          <a:lstStyle/>
          <a:p>
            <a:r>
              <a:rPr lang="en-US" dirty="0"/>
              <a:t>The following position types are not eligible for holiday leave. Any time not worked during the holiday shutdown will need to be entered as paid/unpaid leave of another type (vacation, sick, etc.) if eligible.</a:t>
            </a:r>
          </a:p>
          <a:p>
            <a:pPr lvl="1"/>
            <a:r>
              <a:rPr lang="en-US" dirty="0"/>
              <a:t>Temporary employees</a:t>
            </a:r>
          </a:p>
          <a:p>
            <a:pPr lvl="2"/>
            <a:r>
              <a:rPr lang="en-US" dirty="0"/>
              <a:t>Leave-eligible temporary employees will enter vacation or other leave instead of floating holiday</a:t>
            </a:r>
          </a:p>
          <a:p>
            <a:pPr lvl="1"/>
            <a:r>
              <a:rPr lang="en-US" dirty="0"/>
              <a:t>On-call employees</a:t>
            </a:r>
          </a:p>
          <a:p>
            <a:pPr lvl="1"/>
            <a:r>
              <a:rPr lang="en-US" dirty="0"/>
              <a:t>Student workers (both hourly and salaried graduate assistants)</a:t>
            </a:r>
          </a:p>
          <a:p>
            <a:pPr lvl="1"/>
            <a:r>
              <a:rPr lang="en-US" dirty="0"/>
              <a:t>9-month faculty members</a:t>
            </a:r>
          </a:p>
        </p:txBody>
      </p:sp>
    </p:spTree>
    <p:extLst>
      <p:ext uri="{BB962C8B-B14F-4D97-AF65-F5344CB8AC3E}">
        <p14:creationId xmlns:p14="http://schemas.microsoft.com/office/powerpoint/2010/main" val="1541882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0D057-79A6-768E-1949-8587AD34C1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5FB39C-C84E-07E7-E393-90E6F19EADF5}"/>
              </a:ext>
            </a:extLst>
          </p:cNvPr>
          <p:cNvSpPr>
            <a:spLocks noGrp="1"/>
          </p:cNvSpPr>
          <p:nvPr>
            <p:ph type="title"/>
          </p:nvPr>
        </p:nvSpPr>
        <p:spPr/>
        <p:txBody>
          <a:bodyPr/>
          <a:lstStyle/>
          <a:p>
            <a:r>
              <a:rPr lang="en-US" dirty="0"/>
              <a:t>Leave entry</a:t>
            </a:r>
          </a:p>
        </p:txBody>
      </p:sp>
      <p:sp>
        <p:nvSpPr>
          <p:cNvPr id="3" name="Text Placeholder 2">
            <a:extLst>
              <a:ext uri="{FF2B5EF4-FFF2-40B4-BE49-F238E27FC236}">
                <a16:creationId xmlns:a16="http://schemas.microsoft.com/office/drawing/2014/main" id="{DD71D332-387C-6F2E-F1C5-F7B375B6B61C}"/>
              </a:ext>
            </a:extLst>
          </p:cNvPr>
          <p:cNvSpPr>
            <a:spLocks noGrp="1"/>
          </p:cNvSpPr>
          <p:nvPr>
            <p:ph type="body" idx="1"/>
          </p:nvPr>
        </p:nvSpPr>
        <p:spPr/>
        <p:txBody>
          <a:bodyPr/>
          <a:lstStyle/>
          <a:p>
            <a:r>
              <a:rPr lang="en-US" dirty="0"/>
              <a:t>CEHS uses the ESS Leave system</a:t>
            </a:r>
          </a:p>
          <a:p>
            <a:r>
              <a:rPr lang="en-US" dirty="0"/>
              <a:t>ALL leave should be entered via ESS Leave by Friday, December 13</a:t>
            </a:r>
            <a:r>
              <a:rPr lang="en-US" baseline="30000" dirty="0"/>
              <a:t>th</a:t>
            </a:r>
            <a:r>
              <a:rPr lang="en-US" dirty="0"/>
              <a:t> and should be approved by supervisors by Friday, December 20</a:t>
            </a:r>
            <a:r>
              <a:rPr lang="en-US" baseline="30000" dirty="0"/>
              <a:t>th</a:t>
            </a:r>
            <a:r>
              <a:rPr lang="en-US" dirty="0"/>
              <a:t>.</a:t>
            </a:r>
          </a:p>
          <a:p>
            <a:pPr lvl="1"/>
            <a:r>
              <a:rPr lang="en-US" dirty="0"/>
              <a:t>Allows time to review and revise leave requests if needed</a:t>
            </a:r>
          </a:p>
          <a:p>
            <a:pPr lvl="1"/>
            <a:r>
              <a:rPr lang="en-US" dirty="0"/>
              <a:t>If not entered in a timely manner employees may not receive full pay at the appropriate pay date and could have a delay</a:t>
            </a:r>
          </a:p>
          <a:p>
            <a:pPr lvl="2"/>
            <a:r>
              <a:rPr lang="en-US" dirty="0"/>
              <a:t>All eligible leave/pay WILL be paid</a:t>
            </a:r>
          </a:p>
          <a:p>
            <a:r>
              <a:rPr lang="en-US" dirty="0"/>
              <a:t>Leave is entered based on FTE</a:t>
            </a:r>
          </a:p>
          <a:p>
            <a:pPr lvl="1"/>
            <a:r>
              <a:rPr lang="en-US" dirty="0"/>
              <a:t>Example: a 50% employee earns leave at 50% of the standard accrual rates and only entered 50% of regular working time. In this case, the employee would enter 4 hours of leave per shutdown day.</a:t>
            </a:r>
          </a:p>
        </p:txBody>
      </p:sp>
    </p:spTree>
    <p:extLst>
      <p:ext uri="{BB962C8B-B14F-4D97-AF65-F5344CB8AC3E}">
        <p14:creationId xmlns:p14="http://schemas.microsoft.com/office/powerpoint/2010/main" val="1541186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B682B-1D02-19AC-C34F-66F61EB615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9C3316-0C3A-3865-EC96-53F1D6A01B2D}"/>
              </a:ext>
            </a:extLst>
          </p:cNvPr>
          <p:cNvSpPr>
            <a:spLocks noGrp="1"/>
          </p:cNvSpPr>
          <p:nvPr>
            <p:ph type="title"/>
          </p:nvPr>
        </p:nvSpPr>
        <p:spPr/>
        <p:txBody>
          <a:bodyPr/>
          <a:lstStyle/>
          <a:p>
            <a:r>
              <a:rPr lang="en-US" dirty="0"/>
              <a:t>Monthly employee leave entry</a:t>
            </a:r>
          </a:p>
        </p:txBody>
      </p:sp>
      <p:sp>
        <p:nvSpPr>
          <p:cNvPr id="3" name="Text Placeholder 2">
            <a:extLst>
              <a:ext uri="{FF2B5EF4-FFF2-40B4-BE49-F238E27FC236}">
                <a16:creationId xmlns:a16="http://schemas.microsoft.com/office/drawing/2014/main" id="{23998F8F-9A1C-3477-B312-A716CE2D01D7}"/>
              </a:ext>
            </a:extLst>
          </p:cNvPr>
          <p:cNvSpPr>
            <a:spLocks noGrp="1"/>
          </p:cNvSpPr>
          <p:nvPr>
            <p:ph type="body" idx="1"/>
          </p:nvPr>
        </p:nvSpPr>
        <p:spPr/>
        <p:txBody>
          <a:bodyPr/>
          <a:lstStyle/>
          <a:p>
            <a:r>
              <a:rPr lang="en-US" dirty="0"/>
              <a:t>12-month faculty, postdocs, staff</a:t>
            </a:r>
          </a:p>
          <a:p>
            <a:r>
              <a:rPr lang="en-US" dirty="0"/>
              <a:t>Leave is entered as:</a:t>
            </a:r>
          </a:p>
          <a:p>
            <a:pPr lvl="1"/>
            <a:r>
              <a:rPr lang="en-US" sz="2800" dirty="0"/>
              <a:t>December 23 &amp; 24: Floating Holiday or Vacation (Entered in ESS Leave) or Leave w/o Pay</a:t>
            </a:r>
          </a:p>
          <a:p>
            <a:pPr lvl="1"/>
            <a:r>
              <a:rPr lang="en-US" sz="2800" dirty="0"/>
              <a:t>December 25: Holiday (No entry necessary as not entered for monthly paid employees)</a:t>
            </a:r>
          </a:p>
          <a:p>
            <a:pPr lvl="1"/>
            <a:r>
              <a:rPr lang="en-US" sz="2800" dirty="0"/>
              <a:t>December 26, 27, 30, &amp; 31: Floating Holiday or Vacation (Entered in ESS Leave) or Leave w/o Pay</a:t>
            </a:r>
          </a:p>
          <a:p>
            <a:pPr lvl="1"/>
            <a:r>
              <a:rPr lang="en-US" sz="2800" dirty="0"/>
              <a:t>January 1: Holiday (No entry necessary as not entered for monthly paid employees)</a:t>
            </a:r>
          </a:p>
          <a:p>
            <a:pPr lvl="1"/>
            <a:r>
              <a:rPr lang="en-US" sz="2800" dirty="0"/>
              <a:t>January 2: No entry, return to work</a:t>
            </a:r>
          </a:p>
          <a:p>
            <a:r>
              <a:rPr lang="en-US" sz="3200" dirty="0"/>
              <a:t>Leave w/o Pay is entered by the Business Team, send to </a:t>
            </a:r>
            <a:r>
              <a:rPr lang="en-US" sz="3200" dirty="0">
                <a:hlinkClick r:id="rId2"/>
              </a:rPr>
              <a:t>CEHS-HR@unl.edu</a:t>
            </a:r>
            <a:r>
              <a:rPr lang="en-US" sz="3200" dirty="0"/>
              <a:t> </a:t>
            </a:r>
          </a:p>
          <a:p>
            <a:pPr lvl="1"/>
            <a:endParaRPr lang="en-US" dirty="0"/>
          </a:p>
          <a:p>
            <a:pPr lvl="1"/>
            <a:endParaRPr lang="en-US" dirty="0"/>
          </a:p>
        </p:txBody>
      </p:sp>
    </p:spTree>
    <p:extLst>
      <p:ext uri="{BB962C8B-B14F-4D97-AF65-F5344CB8AC3E}">
        <p14:creationId xmlns:p14="http://schemas.microsoft.com/office/powerpoint/2010/main" val="2000749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4A169-27DA-E6B9-7056-0F7D85BA20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D3D75A-FFF9-1140-269B-822A41682133}"/>
              </a:ext>
            </a:extLst>
          </p:cNvPr>
          <p:cNvSpPr>
            <a:spLocks noGrp="1"/>
          </p:cNvSpPr>
          <p:nvPr>
            <p:ph type="title"/>
          </p:nvPr>
        </p:nvSpPr>
        <p:spPr/>
        <p:txBody>
          <a:bodyPr/>
          <a:lstStyle/>
          <a:p>
            <a:r>
              <a:rPr lang="en-US" dirty="0"/>
              <a:t>Biweekly pay cycle</a:t>
            </a:r>
          </a:p>
        </p:txBody>
      </p:sp>
      <p:sp>
        <p:nvSpPr>
          <p:cNvPr id="3" name="Text Placeholder 2">
            <a:extLst>
              <a:ext uri="{FF2B5EF4-FFF2-40B4-BE49-F238E27FC236}">
                <a16:creationId xmlns:a16="http://schemas.microsoft.com/office/drawing/2014/main" id="{820D4262-2EF6-E71D-FC60-D1B5EF97DAED}"/>
              </a:ext>
            </a:extLst>
          </p:cNvPr>
          <p:cNvSpPr>
            <a:spLocks noGrp="1"/>
          </p:cNvSpPr>
          <p:nvPr>
            <p:ph type="body" idx="1"/>
          </p:nvPr>
        </p:nvSpPr>
        <p:spPr/>
        <p:txBody>
          <a:bodyPr/>
          <a:lstStyle/>
          <a:p>
            <a:r>
              <a:rPr lang="en-US" dirty="0"/>
              <a:t>2024 Biweekly pay period 26 (BW26) is 11/29/24 – 12/12/24</a:t>
            </a:r>
          </a:p>
          <a:p>
            <a:pPr lvl="1"/>
            <a:r>
              <a:rPr lang="en-US" dirty="0"/>
              <a:t>The regular processing timeline applies, all BW26 entries and leave </a:t>
            </a:r>
            <a:r>
              <a:rPr lang="en-US" u="sng" dirty="0"/>
              <a:t>must be entered no later than noon on Friday, 12/20/24</a:t>
            </a:r>
            <a:r>
              <a:rPr lang="en-US" dirty="0"/>
              <a:t> to ensure proper payment on the BW26 pay date 12/26/24.</a:t>
            </a:r>
          </a:p>
          <a:p>
            <a:r>
              <a:rPr lang="en-US" dirty="0"/>
              <a:t>2025 BW01 is 12/13/24 – 12/26/24</a:t>
            </a:r>
          </a:p>
          <a:p>
            <a:pPr lvl="1"/>
            <a:r>
              <a:rPr lang="en-US" dirty="0"/>
              <a:t>Regular hours are entered for working time 12/13/24 – 12/20/24.</a:t>
            </a:r>
          </a:p>
          <a:p>
            <a:pPr lvl="1"/>
            <a:r>
              <a:rPr lang="en-US" dirty="0"/>
              <a:t>Leave entry for 12/23/24 – 12/26/24</a:t>
            </a:r>
          </a:p>
          <a:p>
            <a:r>
              <a:rPr lang="en-US" dirty="0"/>
              <a:t>2025 BW02 is 12/27/24 – 1/9/25</a:t>
            </a:r>
          </a:p>
          <a:p>
            <a:pPr lvl="1"/>
            <a:r>
              <a:rPr lang="en-US" dirty="0"/>
              <a:t>Leave entry to 12/27/24 – 1/1/25</a:t>
            </a:r>
          </a:p>
          <a:p>
            <a:pPr lvl="1"/>
            <a:r>
              <a:rPr lang="en-US" dirty="0"/>
              <a:t>Regular hours are entered for working time 1/2/25 – 1/9/25</a:t>
            </a:r>
          </a:p>
          <a:p>
            <a:pPr lvl="1"/>
            <a:endParaRPr lang="en-US" dirty="0"/>
          </a:p>
        </p:txBody>
      </p:sp>
    </p:spTree>
    <p:extLst>
      <p:ext uri="{BB962C8B-B14F-4D97-AF65-F5344CB8AC3E}">
        <p14:creationId xmlns:p14="http://schemas.microsoft.com/office/powerpoint/2010/main" val="879888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8ADC7-A75A-A6DB-7B78-3D70AF94F3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11C358-3C21-959C-C56F-910ACE4835D1}"/>
              </a:ext>
            </a:extLst>
          </p:cNvPr>
          <p:cNvSpPr>
            <a:spLocks noGrp="1"/>
          </p:cNvSpPr>
          <p:nvPr>
            <p:ph type="title"/>
          </p:nvPr>
        </p:nvSpPr>
        <p:spPr/>
        <p:txBody>
          <a:bodyPr/>
          <a:lstStyle/>
          <a:p>
            <a:r>
              <a:rPr lang="en-US" dirty="0"/>
              <a:t>Non-temporary biweekly employee leave entry</a:t>
            </a:r>
          </a:p>
        </p:txBody>
      </p:sp>
      <p:sp>
        <p:nvSpPr>
          <p:cNvPr id="3" name="Text Placeholder 2">
            <a:extLst>
              <a:ext uri="{FF2B5EF4-FFF2-40B4-BE49-F238E27FC236}">
                <a16:creationId xmlns:a16="http://schemas.microsoft.com/office/drawing/2014/main" id="{9B3B19B0-CDD5-436D-1732-CB180ABD14D0}"/>
              </a:ext>
            </a:extLst>
          </p:cNvPr>
          <p:cNvSpPr>
            <a:spLocks noGrp="1"/>
          </p:cNvSpPr>
          <p:nvPr>
            <p:ph type="body" idx="1"/>
          </p:nvPr>
        </p:nvSpPr>
        <p:spPr/>
        <p:txBody>
          <a:bodyPr/>
          <a:lstStyle/>
          <a:p>
            <a:r>
              <a:rPr lang="en-US" dirty="0"/>
              <a:t>All leave should be entered now regardless of pay period.</a:t>
            </a:r>
          </a:p>
          <a:p>
            <a:r>
              <a:rPr lang="en-US" dirty="0"/>
              <a:t>Leave is entered as:</a:t>
            </a:r>
          </a:p>
          <a:p>
            <a:pPr lvl="1"/>
            <a:r>
              <a:rPr lang="en-US" dirty="0"/>
              <a:t>December 23 &amp; 24: Vacation/Sick in ESS Leave, Floating Holiday/Unpaid Leave in ESS Time</a:t>
            </a:r>
          </a:p>
          <a:p>
            <a:pPr lvl="1"/>
            <a:r>
              <a:rPr lang="en-US" dirty="0"/>
              <a:t>December 25: Holiday in ESS Time</a:t>
            </a:r>
          </a:p>
          <a:p>
            <a:pPr lvl="1"/>
            <a:r>
              <a:rPr lang="en-US" dirty="0"/>
              <a:t>December 26, 27, 30, &amp; 31</a:t>
            </a:r>
            <a:r>
              <a:rPr lang="en-US"/>
              <a:t>: Vacation/Sick in ESS Leave, Floating Holiday/Unpaid Leave in ESS Time</a:t>
            </a:r>
          </a:p>
          <a:p>
            <a:pPr lvl="1"/>
            <a:r>
              <a:rPr lang="en-US" dirty="0"/>
              <a:t>January 1: Holiday in ESS Time</a:t>
            </a:r>
          </a:p>
          <a:p>
            <a:pPr lvl="1"/>
            <a:r>
              <a:rPr lang="en-US" dirty="0"/>
              <a:t>January 2: Regular time entry in ESS Time, return to work</a:t>
            </a:r>
          </a:p>
          <a:p>
            <a:pPr lvl="1"/>
            <a:endParaRPr lang="en-US" dirty="0"/>
          </a:p>
          <a:p>
            <a:pPr lvl="1"/>
            <a:endParaRPr lang="en-US" dirty="0"/>
          </a:p>
        </p:txBody>
      </p:sp>
    </p:spTree>
    <p:extLst>
      <p:ext uri="{BB962C8B-B14F-4D97-AF65-F5344CB8AC3E}">
        <p14:creationId xmlns:p14="http://schemas.microsoft.com/office/powerpoint/2010/main" val="3942241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C8F4C-494F-151C-BD53-B1E80A6461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4C60FC-391B-96CC-7A1B-2EF61AAAB594}"/>
              </a:ext>
            </a:extLst>
          </p:cNvPr>
          <p:cNvSpPr>
            <a:spLocks noGrp="1"/>
          </p:cNvSpPr>
          <p:nvPr>
            <p:ph type="title"/>
          </p:nvPr>
        </p:nvSpPr>
        <p:spPr/>
        <p:txBody>
          <a:bodyPr/>
          <a:lstStyle/>
          <a:p>
            <a:r>
              <a:rPr lang="en-US" dirty="0"/>
              <a:t>Temporary biweekly employee leave entry</a:t>
            </a:r>
          </a:p>
        </p:txBody>
      </p:sp>
      <p:sp>
        <p:nvSpPr>
          <p:cNvPr id="3" name="Text Placeholder 2">
            <a:extLst>
              <a:ext uri="{FF2B5EF4-FFF2-40B4-BE49-F238E27FC236}">
                <a16:creationId xmlns:a16="http://schemas.microsoft.com/office/drawing/2014/main" id="{FBD4B1AA-E26F-30E0-578B-8DF7AF021184}"/>
              </a:ext>
            </a:extLst>
          </p:cNvPr>
          <p:cNvSpPr>
            <a:spLocks noGrp="1"/>
          </p:cNvSpPr>
          <p:nvPr>
            <p:ph type="body" idx="1"/>
          </p:nvPr>
        </p:nvSpPr>
        <p:spPr/>
        <p:txBody>
          <a:bodyPr/>
          <a:lstStyle/>
          <a:p>
            <a:r>
              <a:rPr lang="en-US" dirty="0"/>
              <a:t>Leave-eligible temporary employees may enter leave over shutdown but are not required to do so.</a:t>
            </a:r>
          </a:p>
          <a:p>
            <a:r>
              <a:rPr lang="en-US" dirty="0"/>
              <a:t>All leave should be entered now regardless of pay period.</a:t>
            </a:r>
          </a:p>
          <a:p>
            <a:r>
              <a:rPr lang="en-US" dirty="0"/>
              <a:t>Leave is entered as any combination of paid or unpaid leave from December 23 through January 1.</a:t>
            </a:r>
          </a:p>
          <a:p>
            <a:pPr lvl="1"/>
            <a:endParaRPr lang="en-US" dirty="0"/>
          </a:p>
          <a:p>
            <a:pPr lvl="1"/>
            <a:endParaRPr lang="en-US" dirty="0"/>
          </a:p>
        </p:txBody>
      </p:sp>
    </p:spTree>
    <p:extLst>
      <p:ext uri="{BB962C8B-B14F-4D97-AF65-F5344CB8AC3E}">
        <p14:creationId xmlns:p14="http://schemas.microsoft.com/office/powerpoint/2010/main" val="86058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43599-40AE-63C6-66E9-0F9968FE02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877DE6-0B0F-1D3E-A079-B3A8C48508B3}"/>
              </a:ext>
            </a:extLst>
          </p:cNvPr>
          <p:cNvSpPr>
            <a:spLocks noGrp="1"/>
          </p:cNvSpPr>
          <p:nvPr>
            <p:ph type="title"/>
          </p:nvPr>
        </p:nvSpPr>
        <p:spPr/>
        <p:txBody>
          <a:bodyPr/>
          <a:lstStyle/>
          <a:p>
            <a:r>
              <a:rPr lang="en-US" dirty="0"/>
              <a:t>Work over shutdown</a:t>
            </a:r>
          </a:p>
        </p:txBody>
      </p:sp>
      <p:sp>
        <p:nvSpPr>
          <p:cNvPr id="3" name="Text Placeholder 2">
            <a:extLst>
              <a:ext uri="{FF2B5EF4-FFF2-40B4-BE49-F238E27FC236}">
                <a16:creationId xmlns:a16="http://schemas.microsoft.com/office/drawing/2014/main" id="{6373FA77-4648-FC61-E268-C7D234E2C43B}"/>
              </a:ext>
            </a:extLst>
          </p:cNvPr>
          <p:cNvSpPr>
            <a:spLocks noGrp="1"/>
          </p:cNvSpPr>
          <p:nvPr>
            <p:ph type="body" idx="1"/>
          </p:nvPr>
        </p:nvSpPr>
        <p:spPr/>
        <p:txBody>
          <a:bodyPr/>
          <a:lstStyle/>
          <a:p>
            <a:r>
              <a:rPr lang="en-US" sz="3200" dirty="0"/>
              <a:t>If there is a specific need for you to work during the Holiday Shutdown, please request approval from your immediate supervisor and notify CEHS-HR@unl.edu in advance</a:t>
            </a:r>
          </a:p>
          <a:p>
            <a:r>
              <a:rPr lang="en-US" sz="3200" dirty="0"/>
              <a:t>Employees who have been employed the entire calendar year will use 5 days of floating holiday and 1 vacation day. If you do not have 6 days total of leave, unpaid leave can be used. </a:t>
            </a:r>
          </a:p>
          <a:p>
            <a:r>
              <a:rPr lang="en-US" sz="3200" dirty="0"/>
              <a:t>A mixture of floating holiday, banked holiday, vacation, and unpaid leave can be used to account for all 6 days needed for the shutdown period. This is likely to be the case for those who started mid-year, meaning the number of floating holidays you will have earned will be less than 5 days (40.0 hours for full-time employees).</a:t>
            </a:r>
          </a:p>
          <a:p>
            <a:pPr lvl="1"/>
            <a:endParaRPr lang="en-US" dirty="0"/>
          </a:p>
          <a:p>
            <a:pPr lvl="1"/>
            <a:endParaRPr lang="en-US" dirty="0"/>
          </a:p>
        </p:txBody>
      </p:sp>
    </p:spTree>
    <p:extLst>
      <p:ext uri="{BB962C8B-B14F-4D97-AF65-F5344CB8AC3E}">
        <p14:creationId xmlns:p14="http://schemas.microsoft.com/office/powerpoint/2010/main" val="42166129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DF4FB9C1DEF742B0E5F25707F12D98" ma:contentTypeVersion="8" ma:contentTypeDescription="Create a new document." ma:contentTypeScope="" ma:versionID="6b84386b7955a90a683bdbc603f52a52">
  <xsd:schema xmlns:xsd="http://www.w3.org/2001/XMLSchema" xmlns:xs="http://www.w3.org/2001/XMLSchema" xmlns:p="http://schemas.microsoft.com/office/2006/metadata/properties" xmlns:ns2="c645ddcc-eba3-46e9-bfaa-797de1f21f96" targetNamespace="http://schemas.microsoft.com/office/2006/metadata/properties" ma:root="true" ma:fieldsID="6732d112e7300d127c189c2ed6a55fa8" ns2:_="">
    <xsd:import namespace="c645ddcc-eba3-46e9-bfaa-797de1f21f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45ddcc-eba3-46e9-bfaa-797de1f21f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7CFDD0-8422-471D-ADF4-633F8D22CCE5}"/>
</file>

<file path=customXml/itemProps2.xml><?xml version="1.0" encoding="utf-8"?>
<ds:datastoreItem xmlns:ds="http://schemas.openxmlformats.org/officeDocument/2006/customXml" ds:itemID="{292D6278-CFED-4DB7-8C44-0AE42FA5EA58}">
  <ds:schemaRefs>
    <ds:schemaRef ds:uri="http://schemas.microsoft.com/sharepoint/v3/contenttype/forms"/>
  </ds:schemaRefs>
</ds:datastoreItem>
</file>

<file path=customXml/itemProps3.xml><?xml version="1.0" encoding="utf-8"?>
<ds:datastoreItem xmlns:ds="http://schemas.openxmlformats.org/officeDocument/2006/customXml" ds:itemID="{BB5884E8-4190-42E6-BAA0-2660E8448358}">
  <ds:schemaRefs>
    <ds:schemaRef ds:uri="http://schemas.microsoft.com/office/2006/documentManagement/types"/>
    <ds:schemaRef ds:uri="852a77c8-5cc1-4914-b073-9f6b813f4ac6"/>
    <ds:schemaRef ds:uri="eb48af6b-0b55-4e7c-8dad-352f4e90748d"/>
    <ds:schemaRef ds:uri="http://schemas.microsoft.com/office/2006/metadata/properties"/>
    <ds:schemaRef ds:uri="http://purl.org/dc/dcmitype/"/>
    <ds:schemaRef ds:uri="http://purl.org/dc/elements/1.1/"/>
    <ds:schemaRef ds:uri="http://purl.org/dc/terms/"/>
    <ds:schemaRef ds:uri="http://schemas.microsoft.com/office/infopath/2007/PartnerControls"/>
    <ds:schemaRef ds:uri="http://schemas.openxmlformats.org/package/2006/metadata/core-properties"/>
    <ds:schemaRef ds:uri="http://www.w3.org/XML/1998/namespace"/>
    <ds:schemaRef ds:uri="08c2711b-1cde-4ed0-9e96-c45fcf51c551"/>
  </ds:schemaRefs>
</ds:datastoreItem>
</file>

<file path=docProps/app.xml><?xml version="1.0" encoding="utf-8"?>
<Properties xmlns="http://schemas.openxmlformats.org/officeDocument/2006/extended-properties" xmlns:vt="http://schemas.openxmlformats.org/officeDocument/2006/docPropsVTypes">
  <Template>Office Theme</Template>
  <TotalTime>557</TotalTime>
  <Words>1122</Words>
  <Application>Microsoft Office PowerPoint</Application>
  <PresentationFormat>Custom</PresentationFormat>
  <Paragraphs>78</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Arial</vt:lpstr>
      <vt:lpstr>Calibri</vt:lpstr>
      <vt:lpstr>Helvetica</vt:lpstr>
      <vt:lpstr>Office Theme</vt:lpstr>
      <vt:lpstr>Holiday Shutdown 2024</vt:lpstr>
      <vt:lpstr>Shutdown Schedule</vt:lpstr>
      <vt:lpstr>Employees NOT eligible for holiday leave</vt:lpstr>
      <vt:lpstr>Leave entry</vt:lpstr>
      <vt:lpstr>Monthly employee leave entry</vt:lpstr>
      <vt:lpstr>Biweekly pay cycle</vt:lpstr>
      <vt:lpstr>Non-temporary biweekly employee leave entry</vt:lpstr>
      <vt:lpstr>Temporary biweekly employee leave entry</vt:lpstr>
      <vt:lpstr>Work over shutdown</vt:lpstr>
      <vt:lpstr>Leave type to use</vt:lpstr>
      <vt:lpstr>Unpaid leave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Thompson</dc:creator>
  <cp:lastModifiedBy>Spencer Hall</cp:lastModifiedBy>
  <cp:revision>7</cp:revision>
  <dcterms:created xsi:type="dcterms:W3CDTF">2020-03-06T15:43:55Z</dcterms:created>
  <dcterms:modified xsi:type="dcterms:W3CDTF">2024-12-02T19:40:59Z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0x010100E3DF4FB9C1DEF742B0E5F25707F12D98</vt:lpwstr>
  </property>
  <property fmtid="{D5CDD505-2E9C-101B-9397-08002B2CF9AE}" pid="3" name="Order">
    <vt:r8>4088500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