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3790E-B465-9B8E-AA6A-FA996C3CC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E5911A-B4CF-A0C5-2153-DA1318C11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8822C-5753-DECE-A275-DDD4C9C80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ADDBB-0CD7-5205-F179-76C95464B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44F53-70C5-5A10-1EE4-3AC58F9D2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7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9A8A4-C6D5-2FE4-BF1F-087FD4A1B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68CE1-404D-8708-3178-3ED8AD852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42C6A-1BAC-E952-4E64-F0C6A674B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6E8A0-6761-08D1-79AE-35F7EFC7F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69AC4-F70C-F7EB-1DF1-70A21CD13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3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8567A2-6A89-F55A-57D7-D026154B1C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242FED-AE31-FCEB-499C-38C719606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020B2-119E-A3F6-727E-66B57340B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478A8-7C7C-B7ED-C1F9-3539A8B30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63F7B-2C29-9637-BF6B-356767166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8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80151-1651-718A-933E-DF9FF6975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38D3B-6FDB-194D-8E7C-19F71346C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55825-90AF-0ED4-9491-55932F83E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87FAA-C241-038E-3F56-4AED4DA71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E150E-2393-5290-CFCA-92004337D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6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6266E-18A5-5935-112C-38BA8E50C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41F03-7FD0-AC5A-C4EA-3DA386790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8666E-36BC-CAE6-3698-EA796DEC5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E03EE-C31B-7C25-5671-5D70C7298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BC5CD-27B6-E90A-B844-0A3B579B9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6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69EF4-6623-F756-1CCC-EE92499E3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BA36D-3789-F3AD-3898-AE4828A55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422AC1-87A4-88CF-0C6C-D3B196737B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E662B-AC4E-A897-75AC-7A0DC778A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6705CB-D3B8-01D7-9B82-A84922F96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42E80-0B9F-D61A-81F1-920A300A6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9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1771A-BCE9-7623-E017-0A9BEA21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2642E-849B-46D6-0E93-EF91412F8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D22953-78FE-8455-6D45-AE0A0C067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90F5C-F9D3-C66E-890C-DC256AB1B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4BBED4-E78B-D66B-AAB1-A81D9BC7F9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CC9B99-1C76-0619-48F8-5D9AC61EB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99B497-CB38-925C-D6CE-AA392C6C3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B87101-7034-511C-719D-3929FD77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65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FE60D-C431-4DEA-C849-2D27E387F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9E0E38-8515-93BB-7274-F20CFFFCB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3E220F-FACE-8169-3885-C7048ABEB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1AE7D-C360-C0A9-F4E0-BDDC42EA1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4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F32B22-0882-87F8-6A09-B367E0901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CE50D4-3D40-FF45-2751-6B4876C7E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8F5B12-AF4A-23C7-AC1C-EDA8EF037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26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4A8B7-BFF5-3C1E-EBC7-0B0E5EA81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E2974-8694-D5C8-707C-F8DF03AF7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5BB5B-92DE-9FE0-AAEF-9B64908D9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E3046-C34F-0EE2-EACD-EA9D593D1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F0691-15FF-4ADD-C228-E76843AE7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AE6201-B1B7-D4C8-CAC4-D9A4C573D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27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D2D1-C99F-6F46-B224-9705F5C5C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571C1A-9769-883A-B62E-FADA83E4DC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3BAE9-B77C-D386-2E5A-22BC07431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D643D-FD99-C698-9086-137AE055F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57C552-A154-EF3B-2498-377ADF351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7BF6B-1855-63CB-FA6A-7E7127A1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89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8192E-4463-45E3-1D46-3E382FFCD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30A784-C825-178B-0A43-DF4283CDF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30BA0-2452-0E39-50F0-072B925979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AA0308-89E8-41D9-871B-CC4209E1BF97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CDB16-3CFA-E496-3F45-3AAA96DFA3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93D3F-EBA5-2EA4-0CC3-8FBC8AEBB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C51712-C262-4D4E-A0DA-08A62A7AA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02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files2.unl.edu/cehs/Biz_Team/Business/Expenses/Forms/Visiting%20Personnel%20Misc%20Expense%20Voucher%2012.12.2024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96308-4C18-204A-B486-7C3887D2E1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Visiting Personnel 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D68EF3-D09E-A47A-836C-4453862D43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Individual Payments</a:t>
            </a:r>
          </a:p>
        </p:txBody>
      </p:sp>
    </p:spTree>
    <p:extLst>
      <p:ext uri="{BB962C8B-B14F-4D97-AF65-F5344CB8AC3E}">
        <p14:creationId xmlns:p14="http://schemas.microsoft.com/office/powerpoint/2010/main" val="2282327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17396-FAA1-F2E3-FBF2-537D588F8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A280C-8F6E-7264-6A82-1F9787E9F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</a:rPr>
              <a:t>1. Single Warrant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FFCC5-1DDE-C72A-4B03-E43FB678A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2401"/>
            <a:ext cx="10515600" cy="4351338"/>
          </a:xfrm>
        </p:spPr>
        <p:txBody>
          <a:bodyPr>
            <a:normAutofit lnSpcReduction="10000"/>
          </a:bodyPr>
          <a:lstStyle/>
          <a:p>
            <a:endParaRPr lang="en-US" dirty="0">
              <a:effectLst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 Grant Specialist or Department provides the Finance Coordinator with payment information, including the explanation, name, address, amount, cost center, and GL account, using a warrant request form.</a:t>
            </a:r>
          </a:p>
          <a:p>
            <a:pPr marL="0" indent="0">
              <a:buSzPts val="1000"/>
              <a:buNone/>
              <a:tabLst>
                <a:tab pos="914400" algn="l"/>
              </a:tabLst>
            </a:pP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b="1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For payments over $100, a W-9 form, including the payee's Social Security Number (SSN), is required and should be sent through DocuSign to the Finance Coordinator.</a:t>
            </a:r>
          </a:p>
          <a:p>
            <a:pPr marL="0" indent="0">
              <a:buSzPts val="1000"/>
              <a:buNone/>
              <a:tabLst>
                <a:tab pos="914400" algn="l"/>
              </a:tabLst>
            </a:pP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 Finance Coordinator completes the One-Time Refund Form (Warrant Request) in Ariba and attaches the paper warrant request form.</a:t>
            </a:r>
          </a:p>
          <a:p>
            <a:pPr marL="0" indent="0">
              <a:buSzPts val="1000"/>
              <a:buNone/>
              <a:tabLst>
                <a:tab pos="914400" algn="l"/>
              </a:tabLst>
            </a:pPr>
            <a:endParaRPr lang="en-US" sz="2000" dirty="0">
              <a:effectLst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dirty="0"/>
              <a:t>The form is routed to the financial approver in Ariba.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4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indent="0">
              <a:buNone/>
            </a:pPr>
            <a:endParaRPr lang="en-US" sz="24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457200" lvl="1" indent="0">
              <a:buNone/>
            </a:pP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7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E5982-27D9-17DD-CAF4-C5B9BAC31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671CD-461E-A2B4-E239-F7E95CE10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</a:rPr>
              <a:t>2. Multiple Warrant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EC7F1-9EBC-965B-1D3D-609CF9945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The Grant Specialist or Department provides the Finance Coordinator with payment information, including the explanation, name, address, amount, cost center, and GL account, using the mass refund spreadsheet.</a:t>
            </a:r>
          </a:p>
          <a:p>
            <a:pPr marL="0" indent="0">
              <a:buSzPts val="1000"/>
              <a:buNone/>
              <a:tabLst>
                <a:tab pos="914400" algn="l"/>
              </a:tabLst>
            </a:pPr>
            <a:endParaRPr lang="en-US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b="1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For payments over $100, a W-9 form, including the payee's Social Security Number (SSN), is required and should be sent through DocuSign to the Finance Coordinator.</a:t>
            </a: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endParaRPr lang="en-US" sz="20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The form is routed to the financial approver in DocuSign.</a:t>
            </a: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endParaRPr lang="en-US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The Finance Coordinator emails the form to Pamela Boyle and Andrew Armatys in P2P.</a:t>
            </a:r>
            <a:endParaRPr lang="en-US" sz="20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24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indent="0">
              <a:buNone/>
            </a:pPr>
            <a:endParaRPr lang="en-US" sz="24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457200" lvl="1" indent="0">
              <a:buNone/>
            </a:pP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385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6D94F-0B0E-19E0-C3A7-27332A3EC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4C73-7C11-559A-340A-4896F0C21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</a:rPr>
              <a:t>3. Single Refund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0659E-5FBB-0C56-F933-175002A27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>
              <a:effectLst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 Grant Specialist or Department provides the Finance Coordinator with payment information, including the explanation, name, address, amount, cost center, and GL account in an email or a department's form.</a:t>
            </a:r>
          </a:p>
          <a:p>
            <a:pPr marL="0" indent="0">
              <a:buSzPts val="1000"/>
              <a:buNone/>
              <a:tabLst>
                <a:tab pos="914400" algn="l"/>
              </a:tabLst>
            </a:pP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 Finance Coordinator completes a warrant request form. </a:t>
            </a: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0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 Finance Coordinator fills out the One-Time Refund Form (Warrant Request) in Ariba and attaches the warrant request form.</a:t>
            </a: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endParaRPr lang="en-US" sz="20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 form is then routed to the financial approver in Ariba.</a:t>
            </a: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indent="0">
              <a:buNone/>
            </a:pPr>
            <a:endParaRPr lang="en-US" sz="24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457200" lvl="1" indent="0">
              <a:buNone/>
            </a:pP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736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BECB0-D7CF-BF31-BFB6-8790D1035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F5D9D-4180-9223-934F-565A7447C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</a:rPr>
              <a:t>4. Mass Refund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10FAF-2164-7592-C3B8-6BE3062AB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 Grant Specialist or Department provides the Finance Coordinator with payment information, including the explanation, name, address, amount, cost center, and GL account, using the mass refund spreadsheet.</a:t>
            </a:r>
          </a:p>
          <a:p>
            <a:pPr marL="0" indent="0">
              <a:buSzPts val="1000"/>
              <a:buNone/>
              <a:tabLst>
                <a:tab pos="914400" algn="l"/>
              </a:tabLst>
            </a:pPr>
            <a:endParaRPr lang="en-US" sz="2400" dirty="0">
              <a:effectLst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The Finance Coordinator completes a warrant request form </a:t>
            </a:r>
            <a:r>
              <a:rPr lang="en-US" sz="2400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and attaches the mass refund spreadsheet.</a:t>
            </a:r>
          </a:p>
          <a:p>
            <a:pPr marL="0" indent="0">
              <a:buSzPts val="1000"/>
              <a:buNone/>
              <a:tabLst>
                <a:tab pos="914400" algn="l"/>
              </a:tabLst>
            </a:pPr>
            <a:endParaRPr lang="en-US" sz="2400" dirty="0"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Form is routed to financial approver in DocuSign.</a:t>
            </a: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endParaRPr lang="en-US" sz="2400" dirty="0">
              <a:effectLst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>
              <a:buSzPts val="1000"/>
              <a:buFont typeface="Wingdings" panose="05000000000000000000" pitchFamily="2" charset="2"/>
              <a:buChar char="q"/>
              <a:tabLst>
                <a:tab pos="914400" algn="l"/>
              </a:tabLst>
            </a:pPr>
            <a:r>
              <a:rPr lang="en-US" sz="2400" dirty="0"/>
              <a:t>The Finance Coordinator emails the form to Pamela Boyle and Andrew Armatys in P2P</a:t>
            </a:r>
          </a:p>
          <a:p>
            <a:pPr marL="457200" lvl="1" indent="0">
              <a:buNone/>
            </a:pP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37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84BF2-6968-FC81-402A-4D18DA795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1.</a:t>
            </a:r>
            <a:r>
              <a:rPr lang="en-US" sz="24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 Initial Form Submission and Verification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CFFEB-AA0C-3327-ECA0-292092F78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Grants Specialist(GS)/Department (Dept) receives a </a:t>
            </a: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  <a:hlinkClick r:id="rId2" action="ppaction://hlinkfile"/>
              </a:rPr>
              <a:t>Visiting Personnel (VP) </a:t>
            </a: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form from the VP via DocuSign, or a paper form with the top section completed. GS/Department completes the department section.</a:t>
            </a:r>
          </a:p>
          <a:p>
            <a:pPr marL="0" marR="0"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GS/Dept must verify that the form: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Is legible.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Includes the location of service.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Is completely filled out.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Is fully signed.</a:t>
            </a:r>
          </a:p>
          <a:p>
            <a:pPr marL="0" marR="0"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   If the General Ledger (GL) account is known, enter it.</a:t>
            </a:r>
          </a:p>
          <a:p>
            <a:pPr marL="0" marR="0"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   Attach receipts as required.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578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9956E-2FD6-2C64-69B6-015C12529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4408-ACD1-509B-F8CF-5ACD6D132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</a:rPr>
              <a:t>2. Department Cost Object Process</a:t>
            </a:r>
            <a:b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</a:rPr>
            </a:br>
            <a:endParaRPr lang="en-US" sz="2400" dirty="0">
              <a:solidFill>
                <a:srgbClr val="0070C0"/>
              </a:solidFill>
              <a:latin typeface="Aptos" panose="020B00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0873E-639E-5A40-39E7-E475972A4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The Department sends the fully completed VP form to the Finance Coordinator (FC).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The FC submits a Supplier Request Form in Ariba, which must include:</a:t>
            </a:r>
          </a:p>
          <a:p>
            <a:pPr marR="0" lvl="3"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Individual’s name.</a:t>
            </a:r>
          </a:p>
          <a:p>
            <a:pPr marR="0" lvl="3"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Email address.</a:t>
            </a:r>
          </a:p>
          <a:p>
            <a:pPr marR="0" lvl="3"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Phone number.</a:t>
            </a:r>
          </a:p>
          <a:p>
            <a:pPr marR="0" lvl="3"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Physical address.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The FC also uploads a completed W9, W8, or Visiting Personnel form to a secure folder.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The FC completes the parking process once the vendor is set up in Ariba.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65125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151CC-F092-D127-E995-B59E7CCBE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BD164-9D3F-36AA-9582-1C3109BB8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</a:rPr>
              <a:t>3. Grants-Related Process</a:t>
            </a:r>
            <a:b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</a:rPr>
            </a:br>
            <a:endParaRPr lang="en-US" sz="2400" dirty="0">
              <a:solidFill>
                <a:srgbClr val="0070C0"/>
              </a:solidFill>
              <a:latin typeface="Aptos" panose="020B00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303B-34EA-81F6-0176-90B65B3E8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The Grants Specialist (GS) submits a Supplier Request Form in Ariba, which must include:</a:t>
            </a:r>
          </a:p>
          <a:p>
            <a:pPr marR="0" lvl="3"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Individual’s name</a:t>
            </a:r>
          </a:p>
          <a:p>
            <a:pPr marR="0" lvl="3"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Email address</a:t>
            </a:r>
          </a:p>
          <a:p>
            <a:pPr marR="0" lvl="3"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Phone number</a:t>
            </a:r>
          </a:p>
          <a:p>
            <a:pPr marR="0" lvl="3"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Physical address</a:t>
            </a:r>
          </a:p>
          <a:p>
            <a:pPr marL="1371600" marR="0" lvl="3" indent="0">
              <a:buNone/>
            </a:pPr>
            <a:endParaRPr lang="en-US" sz="2000" dirty="0">
              <a:effectLst/>
              <a:latin typeface="Aptos" panose="020B00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GS must also upload a completed W9, W8, or Visiting Personnel form to a secure folder. A link to the folder is provided in the Supplier Request Form after selecting "Yes" for the question, "Is this Supplier Request for an Individual?“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000" dirty="0">
              <a:effectLst/>
              <a:latin typeface="Aptos" panose="020B00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 Once the vendor is set up in Ariba, GS redacts the SSN on the VP forms and sends them to the Finance Coordinator (FC) for parking.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9408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495E4-6B0B-7AFC-25BD-4584A0511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66A8B-6596-37AE-9565-392E07C1E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</a:rPr>
              <a:t>Supplier Request Form in Ariba </a:t>
            </a:r>
            <a:b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</a:rPr>
            </a:br>
            <a:endParaRPr lang="en-US" sz="2400" dirty="0">
              <a:solidFill>
                <a:srgbClr val="0070C0"/>
              </a:solidFill>
              <a:latin typeface="Aptos" panose="020B0004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D9273C6-AB16-030D-C1D7-45A527E246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49" y="1175012"/>
            <a:ext cx="11809316" cy="553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3710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2FF85-5E0A-9614-CDD8-008ADF43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0322C-180F-3E75-4F3D-34051CF986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Company Payment Process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99550DE-C273-B739-6DA6-79D1020CA0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b="1" dirty="0"/>
              <a:t>Company</a:t>
            </a:r>
            <a:r>
              <a:rPr lang="en-US" dirty="0"/>
              <a:t> Payments</a:t>
            </a:r>
          </a:p>
        </p:txBody>
      </p:sp>
    </p:spTree>
    <p:extLst>
      <p:ext uri="{BB962C8B-B14F-4D97-AF65-F5344CB8AC3E}">
        <p14:creationId xmlns:p14="http://schemas.microsoft.com/office/powerpoint/2010/main" val="1130891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86E9C-F529-DC4A-C4F6-479CECD3C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D43BA-44A6-4929-0135-CB884E7F6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1.</a:t>
            </a:r>
            <a:r>
              <a:rPr lang="en-US" sz="24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 Request New Company Supplier	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5C94B-5EB6-63BF-8F82-763C79601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If the company has not been set up in Ariba, Grants Specialist(GS)/Department (Dept) provides the Finance Coordinator (FC) the following information (if not available </a:t>
            </a:r>
            <a:r>
              <a:rPr lang="en-US" sz="2400" dirty="0"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on the invoice)</a:t>
            </a:r>
            <a:endParaRPr lang="en-US" sz="2400" dirty="0">
              <a:effectLst/>
              <a:latin typeface="Aptos" panose="020B00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 Supplier Full Name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 Supplier Contact First Name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Supplier Contact Last Name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Supplier Contact Email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The FC submits a Supplier Request Form in Ariba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P2P reviews the request and send the company a supplier registration invitation email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The company completes the registration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P2P reviews the registration and approves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400" dirty="0">
              <a:effectLst/>
              <a:latin typeface="Aptos" panose="020B00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2400" dirty="0">
              <a:effectLst/>
              <a:latin typeface="Aptos" panose="020B00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457200" lvl="1" indent="0">
              <a:buNone/>
            </a:pPr>
            <a:endParaRPr lang="en-US" sz="2000" dirty="0">
              <a:effectLst/>
              <a:latin typeface="Aptos" panose="020B00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en-US" sz="2000" dirty="0">
              <a:effectLst/>
              <a:latin typeface="Aptos" panose="020B0004020202020204" pitchFamily="34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83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9B5A8-3144-2315-FFE5-FDEC0EA85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01225-7D38-3A73-B02C-B487B7384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2.</a:t>
            </a:r>
            <a:r>
              <a:rPr lang="en-US" sz="2400" dirty="0">
                <a:solidFill>
                  <a:srgbClr val="0070C0"/>
                </a:solidFill>
                <a:effectLst/>
                <a:latin typeface="Aptos" panose="020B0004020202020204" pitchFamily="34" charset="0"/>
                <a:ea typeface="MS PGothic" panose="020B0600070205080204" pitchFamily="34" charset="-128"/>
                <a:cs typeface="MS PGothic" panose="020B0600070205080204" pitchFamily="34" charset="-128"/>
              </a:rPr>
              <a:t> Process Payments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7DC63-9C66-D8E2-EE52-5D318AA0B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>
                <a:effectLst/>
                <a:ea typeface="MS PGothic" panose="020B0600070205080204" pitchFamily="34" charset="-128"/>
                <a:cs typeface="MS PGothic" panose="020B0600070205080204" pitchFamily="34" charset="-128"/>
              </a:rPr>
              <a:t>Grants Specialist(GS)/Department (Dept) sends the FC the invoice to process payment </a:t>
            </a:r>
            <a:r>
              <a:rPr lang="en-US" sz="2400" dirty="0">
                <a:ea typeface="MS PGothic" panose="020B0600070205080204" pitchFamily="34" charset="-128"/>
                <a:cs typeface="MS PGothic" panose="020B0600070205080204" pitchFamily="34" charset="-128"/>
              </a:rPr>
              <a:t>(if this has not been done in step 1), including the following information: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400" dirty="0"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lvl="1" algn="just">
              <a:lnSpc>
                <a:spcPct val="107000"/>
              </a:lnSpc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Cost object (CO#) - if split funding, include amount to be charged to each CO#.</a:t>
            </a:r>
          </a:p>
          <a:p>
            <a:pPr lvl="1" algn="just">
              <a:lnSpc>
                <a:spcPct val="107000"/>
              </a:lnSpc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Write “Ok to Pay”</a:t>
            </a:r>
          </a:p>
          <a:p>
            <a:pPr lvl="1" algn="just">
              <a:lnSpc>
                <a:spcPct val="107000"/>
              </a:lnSpc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Signature AND print your name </a:t>
            </a: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Date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400" dirty="0"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24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24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457200" lvl="1" indent="0">
              <a:buNone/>
            </a:pP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en-US" sz="2000" dirty="0">
              <a:effectLst/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604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97604-5371-D292-246A-08EF2CCEF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986BD-7CBE-10BB-C331-A6F53A5D91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Warrant Request Process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A856BB1-0AD8-8086-956E-226DA345F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For Research Participant Payments and Refunds </a:t>
            </a:r>
          </a:p>
        </p:txBody>
      </p:sp>
    </p:spTree>
    <p:extLst>
      <p:ext uri="{BB962C8B-B14F-4D97-AF65-F5344CB8AC3E}">
        <p14:creationId xmlns:p14="http://schemas.microsoft.com/office/powerpoint/2010/main" val="3732168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DF4FB9C1DEF742B0E5F25707F12D98" ma:contentTypeVersion="8" ma:contentTypeDescription="Create a new document." ma:contentTypeScope="" ma:versionID="6b84386b7955a90a683bdbc603f52a52">
  <xsd:schema xmlns:xsd="http://www.w3.org/2001/XMLSchema" xmlns:xs="http://www.w3.org/2001/XMLSchema" xmlns:p="http://schemas.microsoft.com/office/2006/metadata/properties" xmlns:ns2="c645ddcc-eba3-46e9-bfaa-797de1f21f96" targetNamespace="http://schemas.microsoft.com/office/2006/metadata/properties" ma:root="true" ma:fieldsID="6732d112e7300d127c189c2ed6a55fa8" ns2:_="">
    <xsd:import namespace="c645ddcc-eba3-46e9-bfaa-797de1f21f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45ddcc-eba3-46e9-bfaa-797de1f21f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174734A-3D45-4BC0-AFFA-24E8537CCC91}"/>
</file>

<file path=customXml/itemProps2.xml><?xml version="1.0" encoding="utf-8"?>
<ds:datastoreItem xmlns:ds="http://schemas.openxmlformats.org/officeDocument/2006/customXml" ds:itemID="{911EC417-BD4E-42D6-8EC2-793DD83924CA}"/>
</file>

<file path=customXml/itemProps3.xml><?xml version="1.0" encoding="utf-8"?>
<ds:datastoreItem xmlns:ds="http://schemas.openxmlformats.org/officeDocument/2006/customXml" ds:itemID="{F8A7119B-2C1D-4792-B695-2BECA74713D7}"/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845</Words>
  <Application>Microsoft Office PowerPoint</Application>
  <PresentationFormat>Widescreen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MS PGothic</vt:lpstr>
      <vt:lpstr>Aptos</vt:lpstr>
      <vt:lpstr>Aptos Display</vt:lpstr>
      <vt:lpstr>Arial</vt:lpstr>
      <vt:lpstr>Times New Roman</vt:lpstr>
      <vt:lpstr>Wingdings</vt:lpstr>
      <vt:lpstr>Office Theme</vt:lpstr>
      <vt:lpstr>Visiting Personnel Process</vt:lpstr>
      <vt:lpstr>1. Initial Form Submission and Verification</vt:lpstr>
      <vt:lpstr>2. Department Cost Object Process </vt:lpstr>
      <vt:lpstr>3. Grants-Related Process </vt:lpstr>
      <vt:lpstr>Supplier Request Form in Ariba  </vt:lpstr>
      <vt:lpstr>Company Payment Process</vt:lpstr>
      <vt:lpstr>1. Request New Company Supplier </vt:lpstr>
      <vt:lpstr>2. Process Payments</vt:lpstr>
      <vt:lpstr>Warrant Request Process</vt:lpstr>
      <vt:lpstr>1. Single Warrant Request</vt:lpstr>
      <vt:lpstr>2. Multiple Warrant Request</vt:lpstr>
      <vt:lpstr>3. Single Refund</vt:lpstr>
      <vt:lpstr>4. Mass Refund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 Tran</dc:creator>
  <cp:lastModifiedBy>Ly Tran</cp:lastModifiedBy>
  <cp:revision>4</cp:revision>
  <dcterms:created xsi:type="dcterms:W3CDTF">2025-01-03T16:47:30Z</dcterms:created>
  <dcterms:modified xsi:type="dcterms:W3CDTF">2025-01-03T18:35:09Z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0x010100E3DF4FB9C1DEF742B0E5F25707F12D98</vt:lpwstr>
  </property>
</Properties>
</file>