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5" r:id="rId2"/>
    <p:sldId id="353" r:id="rId3"/>
    <p:sldId id="291" r:id="rId4"/>
    <p:sldId id="370" r:id="rId5"/>
    <p:sldId id="354" r:id="rId6"/>
    <p:sldId id="287" r:id="rId7"/>
    <p:sldId id="369" r:id="rId8"/>
  </p:sldIdLst>
  <p:sldSz cx="16256000" cy="9144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FEFC15-7BAB-7841-F8FD-3DC009E99DD4}" name="Spencer Hall" initials="SH" userId="S::shall31@unl.edu::6abb882f-4133-46ca-b414-380dbf8194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3D4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6" autoAdjust="0"/>
    <p:restoredTop sz="68666" autoAdjust="0"/>
  </p:normalViewPr>
  <p:slideViewPr>
    <p:cSldViewPr snapToGrid="0">
      <p:cViewPr varScale="1">
        <p:scale>
          <a:sx n="82" d="100"/>
          <a:sy n="82" d="100"/>
        </p:scale>
        <p:origin x="223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12" cy="466434"/>
          </a:xfrm>
          <a:prstGeom prst="rect">
            <a:avLst/>
          </a:prstGeom>
        </p:spPr>
        <p:txBody>
          <a:bodyPr vert="horz" lIns="58704" tIns="29352" rIns="58704" bIns="29352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296" cy="466434"/>
          </a:xfrm>
          <a:prstGeom prst="rect">
            <a:avLst/>
          </a:prstGeom>
        </p:spPr>
        <p:txBody>
          <a:bodyPr vert="horz" lIns="58704" tIns="29352" rIns="58704" bIns="29352" rtlCol="0"/>
          <a:lstStyle>
            <a:lvl1pPr algn="r">
              <a:defRPr sz="800"/>
            </a:lvl1pPr>
          </a:lstStyle>
          <a:p>
            <a:fld id="{AF659A0F-98EE-47E8-95D7-761376BE7862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704" tIns="29352" rIns="58704" bIns="293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58704" tIns="29352" rIns="58704" bIns="29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612" cy="466434"/>
          </a:xfrm>
          <a:prstGeom prst="rect">
            <a:avLst/>
          </a:prstGeom>
        </p:spPr>
        <p:txBody>
          <a:bodyPr vert="horz" lIns="58704" tIns="29352" rIns="58704" bIns="29352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29968"/>
            <a:ext cx="3038296" cy="466434"/>
          </a:xfrm>
          <a:prstGeom prst="rect">
            <a:avLst/>
          </a:prstGeom>
        </p:spPr>
        <p:txBody>
          <a:bodyPr vert="horz" lIns="58704" tIns="29352" rIns="58704" bIns="29352" rtlCol="0" anchor="b"/>
          <a:lstStyle>
            <a:lvl1pPr algn="r">
              <a:defRPr sz="800"/>
            </a:lvl1pPr>
          </a:lstStyle>
          <a:p>
            <a:fld id="{6A4AA296-18EA-4AA7-8C81-650072F4F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6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A296-18EA-4AA7-8C81-650072F4F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A296-18EA-4AA7-8C81-650072F4F9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A296-18EA-4AA7-8C81-650072F4F9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2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934BDA5-8BDB-034A-812E-28DFDC4AA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" y="0"/>
            <a:ext cx="16243300" cy="762000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7192" y="8077200"/>
            <a:ext cx="795988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64921BF-FF99-BC44-9F2F-FC64D631838A}"/>
              </a:ext>
            </a:extLst>
          </p:cNvPr>
          <p:cNvSpPr/>
          <p:nvPr userDrawn="1"/>
        </p:nvSpPr>
        <p:spPr>
          <a:xfrm>
            <a:off x="10718800" y="16383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1CF9C78-E331-774C-9C66-930EC4B7B3D2}"/>
              </a:ext>
            </a:extLst>
          </p:cNvPr>
          <p:cNvSpPr/>
          <p:nvPr userDrawn="1"/>
        </p:nvSpPr>
        <p:spPr>
          <a:xfrm>
            <a:off x="0" y="8343900"/>
            <a:ext cx="1525270" cy="203200"/>
          </a:xfrm>
          <a:custGeom>
            <a:avLst/>
            <a:gdLst/>
            <a:ahLst/>
            <a:cxnLst/>
            <a:rect l="l" t="t" r="r" b="b"/>
            <a:pathLst>
              <a:path w="1525270" h="203200">
                <a:moveTo>
                  <a:pt x="0" y="203200"/>
                </a:moveTo>
                <a:lnTo>
                  <a:pt x="1525015" y="203200"/>
                </a:lnTo>
                <a:lnTo>
                  <a:pt x="1525015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48ED6E-F499-E742-91E1-099FE0C2F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55400" y="2160541"/>
            <a:ext cx="3911600" cy="3416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0575" y="1560367"/>
            <a:ext cx="8890000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5000" b="1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35654-4BF2-3749-B5BE-A2DF39E12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8247879"/>
            <a:ext cx="4724400" cy="393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Gr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1ADE-3D9B-9A45-9BF8-A358CB07A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6600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599"/>
            <a:ext cx="11836400" cy="624454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BE951C-3295-CA4F-B6F5-BB04961B1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D4D9A2A-33C0-6245-ADC5-02C6D5B1D4FA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56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Gl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ED1EF5-66F1-244A-B20F-F8BF4CA95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" y="0"/>
            <a:ext cx="15430500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BE951C-3295-CA4F-B6F5-BB04961B1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70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Red Gr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28A3B-03DC-3E41-A085-9E86B6F9B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87" y="0"/>
            <a:ext cx="14249400" cy="914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382F4C-D42D-3E40-B287-E0BE1FA023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bg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804669"/>
            <a:ext cx="11836400" cy="657733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D4B7669-FE11-C34B-AA73-1780BFEFD19E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White Gl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28A3B-03DC-3E41-A085-9E86B6F9B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87" y="0"/>
            <a:ext cx="14249400" cy="914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382F4C-D42D-3E40-B287-E0BE1FA023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rgbClr val="D00000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741167"/>
            <a:ext cx="11836400" cy="66408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E2C473B-FBD4-744C-8721-BD11A8CAE3DC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365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6D2750-218D-7944-9273-FB9708C65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48D41-B992-1349-8476-28FF2B68E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581400"/>
            <a:ext cx="2123090" cy="1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4" r:id="rId4"/>
    <p:sldLayoutId id="2147483667" r:id="rId5"/>
    <p:sldLayoutId id="2147483665" r:id="rId6"/>
    <p:sldLayoutId id="2147483668" r:id="rId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tran6@unl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smidt2@unl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tran6@unl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2C043-1363-2CEF-B1F9-60DB62BA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079" y="1866800"/>
            <a:ext cx="8147539" cy="2708434"/>
          </a:xfrm>
        </p:spPr>
        <p:txBody>
          <a:bodyPr/>
          <a:lstStyle/>
          <a:p>
            <a:pPr algn="ctr"/>
            <a:r>
              <a:rPr lang="en-US" sz="8800" dirty="0"/>
              <a:t>Money Monday: Evaluations</a:t>
            </a:r>
          </a:p>
        </p:txBody>
      </p:sp>
    </p:spTree>
    <p:extLst>
      <p:ext uri="{BB962C8B-B14F-4D97-AF65-F5344CB8AC3E}">
        <p14:creationId xmlns:p14="http://schemas.microsoft.com/office/powerpoint/2010/main" val="268086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A196-3FC2-7A90-0B6F-64465147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9" y="425888"/>
            <a:ext cx="13420969" cy="1101969"/>
          </a:xfrm>
        </p:spPr>
        <p:txBody>
          <a:bodyPr/>
          <a:lstStyle/>
          <a:p>
            <a:r>
              <a:rPr lang="en-US" sz="6600" b="1" kern="1200" dirty="0">
                <a:solidFill>
                  <a:srgbClr val="FF0000"/>
                </a:solidFill>
                <a:latin typeface="Work Sans" pitchFamily="2" charset="0"/>
              </a:rPr>
              <a:t>5 W’s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C5D8B-0042-CCE5-47D1-98BA6E8A87C2}"/>
              </a:ext>
            </a:extLst>
          </p:cNvPr>
          <p:cNvSpPr txBox="1">
            <a:spLocks/>
          </p:cNvSpPr>
          <p:nvPr/>
        </p:nvSpPr>
        <p:spPr>
          <a:xfrm>
            <a:off x="3983056" y="1652955"/>
            <a:ext cx="10534352" cy="6752492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What</a:t>
            </a:r>
          </a:p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en-US" sz="3600" kern="0" dirty="0">
                <a:solidFill>
                  <a:sysClr val="windowText" lastClr="000000"/>
                </a:solidFill>
              </a:rPr>
              <a:t>Communicate performance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Who</a:t>
            </a:r>
          </a:p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en-US" sz="3600" kern="0" dirty="0">
                <a:solidFill>
                  <a:sysClr val="windowText" lastClr="000000"/>
                </a:solidFill>
              </a:rPr>
              <a:t>All perm or temp expected for over 1 year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When </a:t>
            </a:r>
          </a:p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en-US" sz="3600" kern="0" dirty="0">
                <a:solidFill>
                  <a:sysClr val="windowText" lastClr="000000"/>
                </a:solidFill>
              </a:rPr>
              <a:t>Written yearly</a:t>
            </a:r>
          </a:p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en-US" sz="3600" kern="0" dirty="0">
                <a:solidFill>
                  <a:sysClr val="windowText" lastClr="000000"/>
                </a:solidFill>
              </a:rPr>
              <a:t>Verbal – often!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Why </a:t>
            </a:r>
          </a:p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en-US" sz="3600" kern="0" dirty="0">
                <a:solidFill>
                  <a:sysClr val="windowText" lastClr="000000"/>
                </a:solidFill>
              </a:rPr>
              <a:t>Help ensure success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Where</a:t>
            </a:r>
          </a:p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en-US" sz="3600" kern="0" dirty="0">
                <a:solidFill>
                  <a:sysClr val="windowText" lastClr="000000"/>
                </a:solidFill>
              </a:rPr>
              <a:t>In person or on zoom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436D58-0733-9A4D-8354-1256CFA00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695" y="623248"/>
            <a:ext cx="8890000" cy="1354217"/>
          </a:xfrm>
        </p:spPr>
        <p:txBody>
          <a:bodyPr/>
          <a:lstStyle/>
          <a:p>
            <a:pPr algn="ctr"/>
            <a:r>
              <a:rPr lang="en-US" sz="8800" dirty="0"/>
              <a:t>Suggested Format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432F358-B459-64D3-7E0F-F331DC580931}"/>
              </a:ext>
            </a:extLst>
          </p:cNvPr>
          <p:cNvSpPr txBox="1">
            <a:spLocks/>
          </p:cNvSpPr>
          <p:nvPr/>
        </p:nvSpPr>
        <p:spPr>
          <a:xfrm>
            <a:off x="564603" y="2114246"/>
            <a:ext cx="10534352" cy="4915508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Performance Management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US" sz="3600" kern="0" dirty="0">
                <a:solidFill>
                  <a:sysClr val="windowText" lastClr="000000"/>
                </a:solidFill>
              </a:rPr>
              <a:t>Set of questions talking through performance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US" sz="3600" kern="0" dirty="0">
                <a:solidFill>
                  <a:sysClr val="windowText" lastClr="000000"/>
                </a:solidFill>
              </a:rPr>
              <a:t>IANR required through system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US" sz="3600" kern="0" dirty="0">
                <a:solidFill>
                  <a:sysClr val="windowText" lastClr="000000"/>
                </a:solidFill>
              </a:rPr>
              <a:t>Overall Ranking</a:t>
            </a:r>
          </a:p>
          <a:p>
            <a:pPr lvl="1"/>
            <a:endParaRPr lang="en-US" sz="3600" kern="0" dirty="0">
              <a:solidFill>
                <a:sysClr val="windowText" lastClr="000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Assessment of Performance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US" sz="3600" kern="0" dirty="0">
                <a:solidFill>
                  <a:sysClr val="windowText" lastClr="000000"/>
                </a:solidFill>
              </a:rPr>
              <a:t>Individually lists job duties and competencies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US" sz="3600" kern="0" dirty="0">
                <a:solidFill>
                  <a:sysClr val="windowText" lastClr="000000"/>
                </a:solidFill>
              </a:rPr>
              <a:t>Individual duty ranking</a:t>
            </a:r>
          </a:p>
        </p:txBody>
      </p:sp>
    </p:spTree>
    <p:extLst>
      <p:ext uri="{BB962C8B-B14F-4D97-AF65-F5344CB8AC3E}">
        <p14:creationId xmlns:p14="http://schemas.microsoft.com/office/powerpoint/2010/main" val="37428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3F0B9-657E-CE4D-C59B-40FF48638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DF39-4400-9009-630B-EED204C2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9" y="425888"/>
            <a:ext cx="13420969" cy="1101969"/>
          </a:xfrm>
        </p:spPr>
        <p:txBody>
          <a:bodyPr/>
          <a:lstStyle/>
          <a:p>
            <a:r>
              <a:rPr lang="en-US" sz="6600" b="1" kern="1200" dirty="0">
                <a:solidFill>
                  <a:srgbClr val="FF0000"/>
                </a:solidFill>
                <a:latin typeface="Work Sans" pitchFamily="2" charset="0"/>
              </a:rPr>
              <a:t>What to include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7B873-533A-0C65-44E6-70D70F91B661}"/>
              </a:ext>
            </a:extLst>
          </p:cNvPr>
          <p:cNvSpPr txBox="1">
            <a:spLocks/>
          </p:cNvSpPr>
          <p:nvPr/>
        </p:nvSpPr>
        <p:spPr>
          <a:xfrm>
            <a:off x="3983056" y="1652955"/>
            <a:ext cx="10534352" cy="6752492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Shouldn’t expect to be amazing every year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kern="0" dirty="0">
              <a:solidFill>
                <a:sysClr val="windowText" lastClr="000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Don’t be afraid to be critical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US" sz="3600" kern="0" dirty="0">
                <a:solidFill>
                  <a:sysClr val="windowText" lastClr="000000"/>
                </a:solidFill>
              </a:rPr>
              <a:t>Constructive criticism is ok and helps growth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3600" kern="0" dirty="0">
              <a:solidFill>
                <a:sysClr val="windowText" lastClr="000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Consistent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kern="0" dirty="0">
              <a:solidFill>
                <a:sysClr val="windowText" lastClr="000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Address sick leave usage if over 96 hours a year with no FML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3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4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2678-CB19-A436-A312-089F8ED8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1242646"/>
          </a:xfrm>
        </p:spPr>
        <p:txBody>
          <a:bodyPr/>
          <a:lstStyle/>
          <a:p>
            <a:pPr algn="l"/>
            <a:r>
              <a:rPr lang="en-US" sz="6600" b="1" kern="1200" dirty="0">
                <a:solidFill>
                  <a:srgbClr val="FF0000"/>
                </a:solidFill>
                <a:latin typeface="Work Sans" pitchFamily="2" charset="0"/>
              </a:rPr>
              <a:t>Process to submit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CD3592-C4CD-A15F-BC3F-F27F75FE4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0660" y="1230923"/>
            <a:ext cx="11836400" cy="8446478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  <a:latin typeface="Work Sans" pitchFamily="2" charset="0"/>
              </a:rPr>
              <a:t>Employee completes form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tx1"/>
              </a:solidFill>
              <a:latin typeface="Work Sans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  <a:latin typeface="Work Sans" pitchFamily="2" charset="0"/>
              </a:rPr>
              <a:t>Schedules time to discuss with supervisor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tx1"/>
              </a:solidFill>
              <a:latin typeface="Work Sans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  <a:latin typeface="Work Sans" pitchFamily="2" charset="0"/>
              </a:rPr>
              <a:t>Overall ranking discussed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tx1"/>
              </a:solidFill>
              <a:latin typeface="Work Sans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  <a:latin typeface="Work Sans" pitchFamily="2" charset="0"/>
              </a:rPr>
              <a:t>Both employee and supervisor sign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tx1"/>
              </a:solidFill>
              <a:latin typeface="Work Sans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  <a:latin typeface="Work Sans" pitchFamily="2" charset="0"/>
              </a:rPr>
              <a:t>Submit Spencer Hall </a:t>
            </a:r>
            <a:r>
              <a:rPr lang="en-US" sz="3600" dirty="0">
                <a:hlinkClick r:id="rId3"/>
              </a:rPr>
              <a:t>spencer.hall@unl.edu </a:t>
            </a:r>
            <a:endParaRPr lang="en-US" sz="3600" b="0" dirty="0">
              <a:solidFill>
                <a:schemeClr val="tx1"/>
              </a:solidFill>
              <a:latin typeface="Work Sans" pitchFamily="2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600" b="0" dirty="0">
              <a:solidFill>
                <a:schemeClr val="tx1"/>
              </a:solidFill>
              <a:latin typeface="Work Sans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b="0" dirty="0">
              <a:solidFill>
                <a:srgbClr val="424240"/>
              </a:solidFill>
              <a:latin typeface="Work Sans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0" dirty="0">
              <a:solidFill>
                <a:srgbClr val="424240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7133-ACD8-48F6-A935-7B719EB5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00" y="576297"/>
            <a:ext cx="11963400" cy="485139"/>
          </a:xfrm>
        </p:spPr>
        <p:txBody>
          <a:bodyPr/>
          <a:lstStyle/>
          <a:p>
            <a:pPr algn="ctr"/>
            <a:r>
              <a:rPr lang="en-US" sz="5400" b="1" dirty="0"/>
              <a:t>CEHS Business Team Contacts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34BCE-6D26-4110-A01C-F8DD6D370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3968" y="1309950"/>
            <a:ext cx="12958354" cy="74928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</a:rPr>
              <a:t>For Questions: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dirty="0"/>
              <a:t>Assistant Dean  </a:t>
            </a:r>
            <a:r>
              <a:rPr lang="en-US" sz="3000" dirty="0">
                <a:solidFill>
                  <a:schemeClr val="tx1"/>
                </a:solidFill>
              </a:rPr>
              <a:t>- Dori Smidt (</a:t>
            </a:r>
            <a:r>
              <a:rPr lang="en-US" sz="3000" dirty="0">
                <a:hlinkClick r:id="rId3"/>
              </a:rPr>
              <a:t>dsmidt2@unl.edu</a:t>
            </a:r>
            <a:r>
              <a:rPr lang="en-US" sz="3000" dirty="0">
                <a:solidFill>
                  <a:schemeClr val="tx1"/>
                </a:solidFill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</a:rPr>
              <a:t>For the Files: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000" dirty="0"/>
              <a:t>HR Business Manager – Spencer Hall (</a:t>
            </a:r>
            <a:r>
              <a:rPr lang="en-US" sz="3000" dirty="0">
                <a:hlinkClick r:id="rId4"/>
              </a:rPr>
              <a:t>spencer.hall@unl.edu </a:t>
            </a:r>
            <a:r>
              <a:rPr lang="en-US" sz="3000" dirty="0"/>
              <a:t>)</a:t>
            </a:r>
          </a:p>
          <a:p>
            <a:pPr lvl="0">
              <a:lnSpc>
                <a:spcPct val="15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2208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30933-4719-379E-15DC-E937F548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371599"/>
            <a:ext cx="4973851" cy="6244543"/>
          </a:xfrm>
        </p:spPr>
        <p:txBody>
          <a:bodyPr/>
          <a:lstStyle/>
          <a:p>
            <a:r>
              <a:rPr lang="en-US" sz="8000" dirty="0"/>
              <a:t>Questions  </a:t>
            </a:r>
          </a:p>
        </p:txBody>
      </p:sp>
      <p:pic>
        <p:nvPicPr>
          <p:cNvPr id="5" name="Picture 4" descr="Question mark against red wall">
            <a:extLst>
              <a:ext uri="{FF2B5EF4-FFF2-40B4-BE49-F238E27FC236}">
                <a16:creationId xmlns:a16="http://schemas.microsoft.com/office/drawing/2014/main" id="{E1053DCF-A78B-7A1D-434E-3B432D41B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7" y="2508120"/>
            <a:ext cx="5810394" cy="39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8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tGlory-PPT-template" id="{25FF1998-5BA4-3346-9F04-C45D263CFD75}" vid="{CA984101-C6EB-4A46-A17E-53FE57953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F4FB9C1DEF742B0E5F25707F12D98" ma:contentTypeVersion="8" ma:contentTypeDescription="Create a new document." ma:contentTypeScope="" ma:versionID="6b84386b7955a90a683bdbc603f52a52">
  <xsd:schema xmlns:xsd="http://www.w3.org/2001/XMLSchema" xmlns:xs="http://www.w3.org/2001/XMLSchema" xmlns:p="http://schemas.microsoft.com/office/2006/metadata/properties" xmlns:ns2="c645ddcc-eba3-46e9-bfaa-797de1f21f96" targetNamespace="http://schemas.microsoft.com/office/2006/metadata/properties" ma:root="true" ma:fieldsID="6732d112e7300d127c189c2ed6a55fa8" ns2:_="">
    <xsd:import namespace="c645ddcc-eba3-46e9-bfaa-797de1f21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5ddcc-eba3-46e9-bfaa-797de1f21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991F88-91BE-4515-82C8-DBEC0AC37C77}"/>
</file>

<file path=customXml/itemProps2.xml><?xml version="1.0" encoding="utf-8"?>
<ds:datastoreItem xmlns:ds="http://schemas.openxmlformats.org/officeDocument/2006/customXml" ds:itemID="{C0E66CC8-8AE9-4E30-B780-130335069503}"/>
</file>

<file path=customXml/itemProps3.xml><?xml version="1.0" encoding="utf-8"?>
<ds:datastoreItem xmlns:ds="http://schemas.openxmlformats.org/officeDocument/2006/customXml" ds:itemID="{0364E317-3602-4D7E-A1D5-CA589EB6D694}"/>
</file>

<file path=docProps/app.xml><?xml version="1.0" encoding="utf-8"?>
<Properties xmlns="http://schemas.openxmlformats.org/officeDocument/2006/extended-properties" xmlns:vt="http://schemas.openxmlformats.org/officeDocument/2006/docPropsVTypes">
  <Template>GritGlory-PPT-template-2</Template>
  <TotalTime>1697</TotalTime>
  <Words>174</Words>
  <Application>Microsoft Office PowerPoint</Application>
  <PresentationFormat>Custom</PresentationFormat>
  <Paragraphs>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Work Sans</vt:lpstr>
      <vt:lpstr>Office Theme</vt:lpstr>
      <vt:lpstr>Money Monday: Evaluations</vt:lpstr>
      <vt:lpstr>5 W’s</vt:lpstr>
      <vt:lpstr>Suggested Format</vt:lpstr>
      <vt:lpstr>What to include</vt:lpstr>
      <vt:lpstr>Process to submit</vt:lpstr>
      <vt:lpstr>CEHS Business Team Contacts 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Fiddelke</dc:creator>
  <cp:lastModifiedBy>Dori Smidt</cp:lastModifiedBy>
  <cp:revision>98</cp:revision>
  <cp:lastPrinted>2022-02-15T17:08:18Z</cp:lastPrinted>
  <dcterms:created xsi:type="dcterms:W3CDTF">2018-09-25T20:37:23Z</dcterms:created>
  <dcterms:modified xsi:type="dcterms:W3CDTF">2025-03-03T16:53:12Z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2018-08-28T00:00:00Z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2018-08-28T00:00:00Z</vt:filetime>
  </property>
  <property fmtid="{D5CDD505-2E9C-101B-9397-08002B2CF9AE}" pid="5" name="ContentTypeId">
    <vt:lpwstr>0x010100E3DF4FB9C1DEF742B0E5F25707F12D98</vt:lpwstr>
  </property>
</Properties>
</file>